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1" r:id="rId10"/>
    <p:sldId id="262" r:id="rId11"/>
    <p:sldId id="263"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5/6/2020</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617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5/6/2020</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189477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5/6/2020</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33652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5/6/2020</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83131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5/6/2020</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68534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5/6/2020</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111566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5/6/2020</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086774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5/6/2020</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70936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5/6/2020</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707408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5/6/2020</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315844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5/6/2020</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895593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5/6/2020</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2446825432"/>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strunfinices.blogs.sapo.pt/2011/12/?page=2"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coursesite.uhcl.edu/HSH/Whitec/texts/Tragedy/OedipusColonus.htm"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uzannegiesemann.com/whats-your-story/"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eanwes.com/podcast/242-find-your-why-and-the-reason-you-do-what-you-do/"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B352F28-4B1B-4701-AD0B-FED3542DAC82}"/>
              </a:ext>
            </a:extLst>
          </p:cNvPr>
          <p:cNvPicPr>
            <a:picLocks noChangeAspect="1"/>
          </p:cNvPicPr>
          <p:nvPr/>
        </p:nvPicPr>
        <p:blipFill rotWithShape="1">
          <a:blip r:embed="rId2"/>
          <a:srcRect l="1788" r="22372"/>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id="{A44CD100-6267-4E62-AA64-2182A3A6A1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0FB9FFD-47EA-43A9-B2EA-1716E39C8B45}"/>
              </a:ext>
            </a:extLst>
          </p:cNvPr>
          <p:cNvSpPr>
            <a:spLocks noGrp="1"/>
          </p:cNvSpPr>
          <p:nvPr>
            <p:ph type="ctrTitle"/>
          </p:nvPr>
        </p:nvSpPr>
        <p:spPr>
          <a:xfrm>
            <a:off x="477981" y="1122363"/>
            <a:ext cx="4023360" cy="3204134"/>
          </a:xfrm>
        </p:spPr>
        <p:txBody>
          <a:bodyPr anchor="b">
            <a:normAutofit/>
          </a:bodyPr>
          <a:lstStyle/>
          <a:p>
            <a:r>
              <a:rPr lang="en-US" sz="4800"/>
              <a:t>Creon and Ismene</a:t>
            </a:r>
          </a:p>
        </p:txBody>
      </p:sp>
      <p:sp>
        <p:nvSpPr>
          <p:cNvPr id="3" name="Subtitle 2">
            <a:extLst>
              <a:ext uri="{FF2B5EF4-FFF2-40B4-BE49-F238E27FC236}">
                <a16:creationId xmlns:a16="http://schemas.microsoft.com/office/drawing/2014/main" id="{D698637E-1169-4162-A5E0-5C1DBFEFC069}"/>
              </a:ext>
            </a:extLst>
          </p:cNvPr>
          <p:cNvSpPr>
            <a:spLocks noGrp="1"/>
          </p:cNvSpPr>
          <p:nvPr>
            <p:ph type="subTitle" idx="1"/>
          </p:nvPr>
        </p:nvSpPr>
        <p:spPr>
          <a:xfrm>
            <a:off x="477980" y="4872922"/>
            <a:ext cx="4023359" cy="1208141"/>
          </a:xfrm>
        </p:spPr>
        <p:txBody>
          <a:bodyPr>
            <a:normAutofit/>
          </a:bodyPr>
          <a:lstStyle/>
          <a:p>
            <a:r>
              <a:rPr lang="en-US" sz="2000"/>
              <a:t>A brief guide to foils</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3884568"/>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2B99F1-B2DC-437E-A8A1-A57F2F29F8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55F8BA08-3E38-4B70-B93A-74F08E0922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684398"/>
            <a:ext cx="11167447" cy="520604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EC7104A-6776-48F6-A275-97B978B6B921}"/>
              </a:ext>
            </a:extLst>
          </p:cNvPr>
          <p:cNvSpPr>
            <a:spLocks noGrp="1"/>
          </p:cNvSpPr>
          <p:nvPr>
            <p:ph type="title"/>
          </p:nvPr>
        </p:nvSpPr>
        <p:spPr>
          <a:xfrm>
            <a:off x="1045029" y="1092857"/>
            <a:ext cx="3669704" cy="4389120"/>
          </a:xfrm>
        </p:spPr>
        <p:txBody>
          <a:bodyPr>
            <a:normAutofit/>
          </a:bodyPr>
          <a:lstStyle/>
          <a:p>
            <a:r>
              <a:rPr lang="en-US" dirty="0"/>
              <a:t>Ismene as a foil to Creon</a:t>
            </a:r>
          </a:p>
        </p:txBody>
      </p:sp>
      <p:sp>
        <p:nvSpPr>
          <p:cNvPr id="12" name="Rectangle 11">
            <a:extLst>
              <a:ext uri="{FF2B5EF4-FFF2-40B4-BE49-F238E27FC236}">
                <a16:creationId xmlns:a16="http://schemas.microsoft.com/office/drawing/2014/main" id="{357F1B33-79AB-4A71-8CEC-4546D709B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2935374"/>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58BD02D-F440-4ABF-8B04-D759C0093583}"/>
              </a:ext>
            </a:extLst>
          </p:cNvPr>
          <p:cNvSpPr>
            <a:spLocks noGrp="1"/>
          </p:cNvSpPr>
          <p:nvPr>
            <p:ph idx="1"/>
          </p:nvPr>
        </p:nvSpPr>
        <p:spPr>
          <a:xfrm>
            <a:off x="4162425" y="684396"/>
            <a:ext cx="7530741" cy="5206039"/>
          </a:xfrm>
        </p:spPr>
        <p:txBody>
          <a:bodyPr anchor="ctr">
            <a:normAutofit/>
          </a:bodyPr>
          <a:lstStyle/>
          <a:p>
            <a:r>
              <a:rPr lang="en-US" sz="2400" dirty="0">
                <a:solidFill>
                  <a:schemeClr val="accent2">
                    <a:lumMod val="75000"/>
                  </a:schemeClr>
                </a:solidFill>
              </a:rPr>
              <a:t>Last week, you looked at several characters from Antigone to see how they were foils to Creon. </a:t>
            </a:r>
          </a:p>
          <a:p>
            <a:r>
              <a:rPr lang="en-US" sz="2400" dirty="0">
                <a:solidFill>
                  <a:schemeClr val="accent4">
                    <a:lumMod val="50000"/>
                  </a:schemeClr>
                </a:solidFill>
              </a:rPr>
              <a:t>Eventually, you will use this information to write a paragraph in which you select one of Creon’s foils and explain how they have an effect upon Creon’s character.</a:t>
            </a:r>
          </a:p>
          <a:p>
            <a:r>
              <a:rPr lang="en-US" sz="2400" dirty="0">
                <a:solidFill>
                  <a:schemeClr val="accent6">
                    <a:lumMod val="50000"/>
                  </a:schemeClr>
                </a:solidFill>
              </a:rPr>
              <a:t>This presentation will provide an example of last week’s assignment so that you can know if you are on the right track when it comes to the characters in Antigone and how some of them are foils to Creon.</a:t>
            </a:r>
          </a:p>
        </p:txBody>
      </p:sp>
    </p:spTree>
    <p:extLst>
      <p:ext uri="{BB962C8B-B14F-4D97-AF65-F5344CB8AC3E}">
        <p14:creationId xmlns:p14="http://schemas.microsoft.com/office/powerpoint/2010/main" val="2822565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9F27744B-47AB-4459-8C2F-1D5EE63A3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0EF13F4-9F0A-4AA1-B5DE-7089DB0AE80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0829" r="16606"/>
          <a:stretch/>
        </p:blipFill>
        <p:spPr>
          <a:xfrm>
            <a:off x="1" y="10"/>
            <a:ext cx="6865165" cy="6857990"/>
          </a:xfrm>
          <a:custGeom>
            <a:avLst/>
            <a:gdLst/>
            <a:ahLst/>
            <a:cxnLst/>
            <a:rect l="l" t="t" r="r" b="b"/>
            <a:pathLst>
              <a:path w="6865165" h="6858000">
                <a:moveTo>
                  <a:pt x="0" y="0"/>
                </a:moveTo>
                <a:lnTo>
                  <a:pt x="6865165" y="0"/>
                </a:lnTo>
                <a:lnTo>
                  <a:pt x="6859621" y="22952"/>
                </a:lnTo>
                <a:cubicBezTo>
                  <a:pt x="6623056" y="1069835"/>
                  <a:pt x="6492240" y="2220824"/>
                  <a:pt x="6492240" y="3429001"/>
                </a:cubicBezTo>
                <a:cubicBezTo>
                  <a:pt x="6492240" y="4637179"/>
                  <a:pt x="6623056" y="5788167"/>
                  <a:pt x="6859621" y="6835050"/>
                </a:cubicBezTo>
                <a:lnTo>
                  <a:pt x="6865165" y="6858000"/>
                </a:lnTo>
                <a:lnTo>
                  <a:pt x="0" y="6858000"/>
                </a:lnTo>
                <a:close/>
              </a:path>
            </a:pathLst>
          </a:custGeom>
        </p:spPr>
      </p:pic>
      <p:sp useBgFill="1">
        <p:nvSpPr>
          <p:cNvPr id="37" name="Freeform: Shape 36">
            <a:extLst>
              <a:ext uri="{FF2B5EF4-FFF2-40B4-BE49-F238E27FC236}">
                <a16:creationId xmlns:a16="http://schemas.microsoft.com/office/drawing/2014/main" id="{7D266DCC-5218-4AE0-B964-6FC2EA3BD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240" y="0"/>
            <a:ext cx="5699760" cy="6858000"/>
          </a:xfrm>
          <a:custGeom>
            <a:avLst/>
            <a:gdLst>
              <a:gd name="connsiteX0" fmla="*/ 365648 w 5588548"/>
              <a:gd name="connsiteY0" fmla="*/ 0 h 6858000"/>
              <a:gd name="connsiteX1" fmla="*/ 5588548 w 5588548"/>
              <a:gd name="connsiteY1" fmla="*/ 0 h 6858000"/>
              <a:gd name="connsiteX2" fmla="*/ 5588548 w 5588548"/>
              <a:gd name="connsiteY2" fmla="*/ 6858000 h 6858000"/>
              <a:gd name="connsiteX3" fmla="*/ 365648 w 5588548"/>
              <a:gd name="connsiteY3" fmla="*/ 6858000 h 6858000"/>
              <a:gd name="connsiteX4" fmla="*/ 360213 w 5588548"/>
              <a:gd name="connsiteY4" fmla="*/ 6835050 h 6858000"/>
              <a:gd name="connsiteX5" fmla="*/ 0 w 5588548"/>
              <a:gd name="connsiteY5" fmla="*/ 3429001 h 6858000"/>
              <a:gd name="connsiteX6" fmla="*/ 360213 w 5588548"/>
              <a:gd name="connsiteY6" fmla="*/ 229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88548" h="6858000">
                <a:moveTo>
                  <a:pt x="365648" y="0"/>
                </a:moveTo>
                <a:lnTo>
                  <a:pt x="5588548" y="0"/>
                </a:lnTo>
                <a:lnTo>
                  <a:pt x="5588548" y="6858000"/>
                </a:lnTo>
                <a:lnTo>
                  <a:pt x="365648" y="6858000"/>
                </a:lnTo>
                <a:lnTo>
                  <a:pt x="360213" y="6835050"/>
                </a:lnTo>
                <a:cubicBezTo>
                  <a:pt x="128263" y="5788167"/>
                  <a:pt x="0" y="4637179"/>
                  <a:pt x="0" y="3429001"/>
                </a:cubicBezTo>
                <a:cubicBezTo>
                  <a:pt x="0" y="2220824"/>
                  <a:pt x="128263" y="1069835"/>
                  <a:pt x="360213" y="22952"/>
                </a:cubicBezTo>
                <a:close/>
              </a:path>
            </a:pathLst>
          </a:custGeom>
          <a:ln w="9525">
            <a:solidFill>
              <a:schemeClr val="tx2">
                <a:lumMod val="10000"/>
                <a:lumOff val="90000"/>
              </a:schemeClr>
            </a:solidFill>
          </a:ln>
          <a:effectLst>
            <a:outerShdw blurRad="50800" dist="38100" dir="10800000" algn="r"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9" name="Freeform: Shape 38">
            <a:extLst>
              <a:ext uri="{FF2B5EF4-FFF2-40B4-BE49-F238E27FC236}">
                <a16:creationId xmlns:a16="http://schemas.microsoft.com/office/drawing/2014/main" id="{973DE4F1-1583-4AE3-9696-9659D27C5F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01384" y="0"/>
            <a:ext cx="5690616" cy="6858000"/>
          </a:xfrm>
          <a:custGeom>
            <a:avLst/>
            <a:gdLst>
              <a:gd name="connsiteX0" fmla="*/ 372925 w 5690616"/>
              <a:gd name="connsiteY0" fmla="*/ 0 h 6858000"/>
              <a:gd name="connsiteX1" fmla="*/ 5690616 w 5690616"/>
              <a:gd name="connsiteY1" fmla="*/ 0 h 6858000"/>
              <a:gd name="connsiteX2" fmla="*/ 5690616 w 5690616"/>
              <a:gd name="connsiteY2" fmla="*/ 6858000 h 6858000"/>
              <a:gd name="connsiteX3" fmla="*/ 372925 w 5690616"/>
              <a:gd name="connsiteY3" fmla="*/ 6858000 h 6858000"/>
              <a:gd name="connsiteX4" fmla="*/ 367381 w 5690616"/>
              <a:gd name="connsiteY4" fmla="*/ 6835050 h 6858000"/>
              <a:gd name="connsiteX5" fmla="*/ 0 w 5690616"/>
              <a:gd name="connsiteY5" fmla="*/ 3429001 h 6858000"/>
              <a:gd name="connsiteX6" fmla="*/ 367381 w 5690616"/>
              <a:gd name="connsiteY6" fmla="*/ 229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90616" h="6858000">
                <a:moveTo>
                  <a:pt x="372925" y="0"/>
                </a:moveTo>
                <a:lnTo>
                  <a:pt x="5690616" y="0"/>
                </a:lnTo>
                <a:lnTo>
                  <a:pt x="5690616" y="6858000"/>
                </a:lnTo>
                <a:lnTo>
                  <a:pt x="372925" y="6858000"/>
                </a:lnTo>
                <a:lnTo>
                  <a:pt x="367381" y="6835050"/>
                </a:lnTo>
                <a:cubicBezTo>
                  <a:pt x="130816" y="5788167"/>
                  <a:pt x="0" y="4637179"/>
                  <a:pt x="0" y="3429001"/>
                </a:cubicBezTo>
                <a:cubicBezTo>
                  <a:pt x="0" y="2220824"/>
                  <a:pt x="130816" y="1069835"/>
                  <a:pt x="367381" y="22952"/>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2EB057D-14F3-46AC-8936-7B6299AA9038}"/>
              </a:ext>
            </a:extLst>
          </p:cNvPr>
          <p:cNvSpPr>
            <a:spLocks noGrp="1"/>
          </p:cNvSpPr>
          <p:nvPr>
            <p:ph type="title"/>
          </p:nvPr>
        </p:nvSpPr>
        <p:spPr>
          <a:xfrm>
            <a:off x="7255564" y="914400"/>
            <a:ext cx="4485861" cy="1106556"/>
          </a:xfrm>
        </p:spPr>
        <p:txBody>
          <a:bodyPr anchor="b">
            <a:normAutofit/>
          </a:bodyPr>
          <a:lstStyle/>
          <a:p>
            <a:r>
              <a:rPr lang="en-US" sz="3200" dirty="0"/>
              <a:t>Traits</a:t>
            </a:r>
          </a:p>
        </p:txBody>
      </p:sp>
      <p:sp>
        <p:nvSpPr>
          <p:cNvPr id="41" name="Rectangle 40">
            <a:extLst>
              <a:ext uri="{FF2B5EF4-FFF2-40B4-BE49-F238E27FC236}">
                <a16:creationId xmlns:a16="http://schemas.microsoft.com/office/drawing/2014/main" id="{D6297641-8B9F-4767-9606-8A1131322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89864" y="38793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FD3C8959-A2A1-469E-8619-82F077E33F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4495" y="2182390"/>
            <a:ext cx="43891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920AC81-27A7-4DB7-A55C-33A7BEB143A9}"/>
              </a:ext>
            </a:extLst>
          </p:cNvPr>
          <p:cNvSpPr>
            <a:spLocks noGrp="1"/>
          </p:cNvSpPr>
          <p:nvPr>
            <p:ph idx="1"/>
          </p:nvPr>
        </p:nvSpPr>
        <p:spPr>
          <a:xfrm>
            <a:off x="6874310" y="2440100"/>
            <a:ext cx="5326833" cy="3834804"/>
          </a:xfrm>
        </p:spPr>
        <p:txBody>
          <a:bodyPr anchor="t">
            <a:normAutofit fontScale="92500"/>
          </a:bodyPr>
          <a:lstStyle/>
          <a:p>
            <a:r>
              <a:rPr lang="en-US" sz="2400" dirty="0"/>
              <a:t>Foils are all about a contrast that helps to reveal important character traits. </a:t>
            </a:r>
          </a:p>
          <a:p>
            <a:r>
              <a:rPr lang="en-US" sz="2400" dirty="0"/>
              <a:t>So, the first thing you should have done is think about how your chosen foil reveals something in Creon. </a:t>
            </a:r>
          </a:p>
          <a:p>
            <a:r>
              <a:rPr lang="en-US" sz="2400" dirty="0"/>
              <a:t>Note: Each foil is complex and reveals multiple traits in Creon’s character. So, there are many ways to correctly answer this question. </a:t>
            </a:r>
          </a:p>
        </p:txBody>
      </p:sp>
      <p:sp>
        <p:nvSpPr>
          <p:cNvPr id="4" name="TextBox 3">
            <a:extLst>
              <a:ext uri="{FF2B5EF4-FFF2-40B4-BE49-F238E27FC236}">
                <a16:creationId xmlns:a16="http://schemas.microsoft.com/office/drawing/2014/main" id="{C77F83B4-9BB7-4189-A92E-802552700E9D}"/>
              </a:ext>
            </a:extLst>
          </p:cNvPr>
          <p:cNvSpPr txBox="1"/>
          <p:nvPr/>
        </p:nvSpPr>
        <p:spPr>
          <a:xfrm>
            <a:off x="9400851" y="6657945"/>
            <a:ext cx="2791149"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estrunfinices.blogs.sapo.pt/2011/12/?page=2">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en-US" sz="700">
              <a:solidFill>
                <a:srgbClr val="FFFFFF"/>
              </a:solidFill>
            </a:endParaRPr>
          </a:p>
        </p:txBody>
      </p:sp>
    </p:spTree>
    <p:extLst>
      <p:ext uri="{BB962C8B-B14F-4D97-AF65-F5344CB8AC3E}">
        <p14:creationId xmlns:p14="http://schemas.microsoft.com/office/powerpoint/2010/main" val="899290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27">
            <a:extLst>
              <a:ext uri="{FF2B5EF4-FFF2-40B4-BE49-F238E27FC236}">
                <a16:creationId xmlns:a16="http://schemas.microsoft.com/office/drawing/2014/main" id="{8FC9BE17-9A7B-462D-AE50-3D87773873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38F7579-7A76-405D-844C-849D7F094DF2}"/>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4000" r="8994" b="2"/>
          <a:stretch/>
        </p:blipFill>
        <p:spPr>
          <a:xfrm>
            <a:off x="3523488" y="10"/>
            <a:ext cx="8668512" cy="6857990"/>
          </a:xfrm>
          <a:prstGeom prst="rect">
            <a:avLst/>
          </a:prstGeom>
        </p:spPr>
      </p:pic>
      <p:sp>
        <p:nvSpPr>
          <p:cNvPr id="36" name="Rectangle 29">
            <a:extLst>
              <a:ext uri="{FF2B5EF4-FFF2-40B4-BE49-F238E27FC236}">
                <a16:creationId xmlns:a16="http://schemas.microsoft.com/office/drawing/2014/main" id="{3EBE8569-6AEC-4B8C-8D53-2DE337CDBA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2EB057D-14F3-46AC-8936-7B6299AA9038}"/>
              </a:ext>
            </a:extLst>
          </p:cNvPr>
          <p:cNvSpPr>
            <a:spLocks noGrp="1"/>
          </p:cNvSpPr>
          <p:nvPr>
            <p:ph type="title"/>
          </p:nvPr>
        </p:nvSpPr>
        <p:spPr>
          <a:xfrm>
            <a:off x="371094" y="1161288"/>
            <a:ext cx="3438144" cy="1124712"/>
          </a:xfrm>
        </p:spPr>
        <p:txBody>
          <a:bodyPr anchor="b">
            <a:normAutofit/>
          </a:bodyPr>
          <a:lstStyle/>
          <a:p>
            <a:r>
              <a:rPr lang="en-US" sz="2400"/>
              <a:t>Trait Examples: Ismene as a Foil to Creon</a:t>
            </a:r>
          </a:p>
        </p:txBody>
      </p:sp>
      <p:sp>
        <p:nvSpPr>
          <p:cNvPr id="37" name="Rectangle 31">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3">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9144"/>
          </a:xfrm>
          <a:prstGeom prst="rect">
            <a:avLst/>
          </a:prstGeom>
          <a:solidFill>
            <a:schemeClr val="tx2">
              <a:lumMod val="25000"/>
              <a:lumOff val="75000"/>
            </a:schemeClr>
          </a:solidFill>
          <a:ln w="3175">
            <a:solidFill>
              <a:schemeClr val="tx2">
                <a:lumMod val="25000"/>
                <a:lumOff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920AC81-27A7-4DB7-A55C-33A7BEB143A9}"/>
              </a:ext>
            </a:extLst>
          </p:cNvPr>
          <p:cNvSpPr>
            <a:spLocks noGrp="1"/>
          </p:cNvSpPr>
          <p:nvPr>
            <p:ph idx="1"/>
          </p:nvPr>
        </p:nvSpPr>
        <p:spPr>
          <a:xfrm>
            <a:off x="371093" y="2718054"/>
            <a:ext cx="5210557" cy="3207258"/>
          </a:xfrm>
        </p:spPr>
        <p:txBody>
          <a:bodyPr anchor="t">
            <a:normAutofit/>
          </a:bodyPr>
          <a:lstStyle/>
          <a:p>
            <a:r>
              <a:rPr lang="en-US" sz="2400" dirty="0"/>
              <a:t>Trait 1: Ismene’s insecurity makes Creon seem more self-	      assured in his decisions. </a:t>
            </a:r>
          </a:p>
          <a:p>
            <a:r>
              <a:rPr lang="en-US" sz="2400" dirty="0"/>
              <a:t>Trait 2: Ismene’s kindness and attempt to comfort her sister 	     at the cost of her life makes Creon seem cruel. </a:t>
            </a:r>
          </a:p>
        </p:txBody>
      </p:sp>
      <p:sp>
        <p:nvSpPr>
          <p:cNvPr id="11" name="TextBox 10">
            <a:extLst>
              <a:ext uri="{FF2B5EF4-FFF2-40B4-BE49-F238E27FC236}">
                <a16:creationId xmlns:a16="http://schemas.microsoft.com/office/drawing/2014/main" id="{187085F3-DB48-4E98-81B1-B0D5398C5698}"/>
              </a:ext>
            </a:extLst>
          </p:cNvPr>
          <p:cNvSpPr txBox="1"/>
          <p:nvPr/>
        </p:nvSpPr>
        <p:spPr>
          <a:xfrm>
            <a:off x="7679184" y="1429305"/>
            <a:ext cx="1358284" cy="417250"/>
          </a:xfrm>
          <a:prstGeom prst="rect">
            <a:avLst/>
          </a:prstGeom>
          <a:noFill/>
        </p:spPr>
        <p:txBody>
          <a:bodyPr wrap="square" rtlCol="0">
            <a:spAutoFit/>
          </a:bodyPr>
          <a:lstStyle/>
          <a:p>
            <a:endParaRPr lang="en-US" dirty="0"/>
          </a:p>
        </p:txBody>
      </p:sp>
      <p:sp>
        <p:nvSpPr>
          <p:cNvPr id="12" name="TextBox 11">
            <a:extLst>
              <a:ext uri="{FF2B5EF4-FFF2-40B4-BE49-F238E27FC236}">
                <a16:creationId xmlns:a16="http://schemas.microsoft.com/office/drawing/2014/main" id="{59FE5779-FD53-4490-A475-61E844B40622}"/>
              </a:ext>
            </a:extLst>
          </p:cNvPr>
          <p:cNvSpPr txBox="1"/>
          <p:nvPr/>
        </p:nvSpPr>
        <p:spPr>
          <a:xfrm>
            <a:off x="7910004" y="1429305"/>
            <a:ext cx="1207363" cy="369332"/>
          </a:xfrm>
          <a:prstGeom prst="rect">
            <a:avLst/>
          </a:prstGeom>
          <a:noFill/>
        </p:spPr>
        <p:txBody>
          <a:bodyPr wrap="square" rtlCol="0">
            <a:spAutoFit/>
          </a:bodyPr>
          <a:lstStyle/>
          <a:p>
            <a:r>
              <a:rPr lang="en-US" dirty="0"/>
              <a:t>Antigone</a:t>
            </a:r>
          </a:p>
        </p:txBody>
      </p:sp>
      <p:sp>
        <p:nvSpPr>
          <p:cNvPr id="13" name="TextBox 12">
            <a:extLst>
              <a:ext uri="{FF2B5EF4-FFF2-40B4-BE49-F238E27FC236}">
                <a16:creationId xmlns:a16="http://schemas.microsoft.com/office/drawing/2014/main" id="{23F2DB28-4093-4996-898D-E0A0F90F1F48}"/>
              </a:ext>
            </a:extLst>
          </p:cNvPr>
          <p:cNvSpPr txBox="1"/>
          <p:nvPr/>
        </p:nvSpPr>
        <p:spPr>
          <a:xfrm>
            <a:off x="9756603" y="2370338"/>
            <a:ext cx="1020888" cy="369332"/>
          </a:xfrm>
          <a:prstGeom prst="rect">
            <a:avLst/>
          </a:prstGeom>
          <a:noFill/>
        </p:spPr>
        <p:txBody>
          <a:bodyPr wrap="square" rtlCol="0">
            <a:spAutoFit/>
          </a:bodyPr>
          <a:lstStyle/>
          <a:p>
            <a:r>
              <a:rPr lang="en-US" dirty="0"/>
              <a:t>Creon</a:t>
            </a:r>
          </a:p>
        </p:txBody>
      </p:sp>
      <p:sp>
        <p:nvSpPr>
          <p:cNvPr id="14" name="TextBox 13">
            <a:extLst>
              <a:ext uri="{FF2B5EF4-FFF2-40B4-BE49-F238E27FC236}">
                <a16:creationId xmlns:a16="http://schemas.microsoft.com/office/drawing/2014/main" id="{E7689845-94B1-4FF5-8C20-87F458C98A71}"/>
              </a:ext>
            </a:extLst>
          </p:cNvPr>
          <p:cNvSpPr txBox="1"/>
          <p:nvPr/>
        </p:nvSpPr>
        <p:spPr>
          <a:xfrm>
            <a:off x="10672226" y="3169328"/>
            <a:ext cx="1171853" cy="369332"/>
          </a:xfrm>
          <a:prstGeom prst="rect">
            <a:avLst/>
          </a:prstGeom>
          <a:noFill/>
        </p:spPr>
        <p:txBody>
          <a:bodyPr wrap="square" rtlCol="0">
            <a:spAutoFit/>
          </a:bodyPr>
          <a:lstStyle/>
          <a:p>
            <a:r>
              <a:rPr lang="en-US" dirty="0"/>
              <a:t>Ismene</a:t>
            </a:r>
          </a:p>
        </p:txBody>
      </p:sp>
    </p:spTree>
    <p:extLst>
      <p:ext uri="{BB962C8B-B14F-4D97-AF65-F5344CB8AC3E}">
        <p14:creationId xmlns:p14="http://schemas.microsoft.com/office/powerpoint/2010/main" val="1937953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6" name="Rectangle 58">
            <a:extLst>
              <a:ext uri="{FF2B5EF4-FFF2-40B4-BE49-F238E27FC236}">
                <a16:creationId xmlns:a16="http://schemas.microsoft.com/office/drawing/2014/main" id="{560AFAAC-EA6C-45A9-9E03-C9C9F0193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0EF13F4-9F0A-4AA1-B5DE-7089DB0AE80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14016" r="14580" b="2"/>
          <a:stretch/>
        </p:blipFill>
        <p:spPr>
          <a:xfrm>
            <a:off x="4883022" y="10"/>
            <a:ext cx="7308978" cy="6857990"/>
          </a:xfrm>
          <a:custGeom>
            <a:avLst/>
            <a:gdLst/>
            <a:ahLst/>
            <a:cxnLst/>
            <a:rect l="l" t="t" r="r" b="b"/>
            <a:pathLst>
              <a:path w="7308978" h="6858000">
                <a:moveTo>
                  <a:pt x="0" y="0"/>
                </a:moveTo>
                <a:lnTo>
                  <a:pt x="7308978" y="0"/>
                </a:lnTo>
                <a:lnTo>
                  <a:pt x="7308978" y="6858000"/>
                </a:lnTo>
                <a:lnTo>
                  <a:pt x="0" y="6858000"/>
                </a:lnTo>
                <a:lnTo>
                  <a:pt x="62983" y="6788730"/>
                </a:lnTo>
                <a:cubicBezTo>
                  <a:pt x="773509" y="5928900"/>
                  <a:pt x="1212978" y="4741056"/>
                  <a:pt x="1212978" y="3429000"/>
                </a:cubicBezTo>
                <a:cubicBezTo>
                  <a:pt x="1212978" y="2116944"/>
                  <a:pt x="773509" y="929100"/>
                  <a:pt x="62983" y="69271"/>
                </a:cubicBezTo>
                <a:close/>
              </a:path>
            </a:pathLst>
          </a:custGeom>
        </p:spPr>
      </p:pic>
      <p:sp useBgFill="1">
        <p:nvSpPr>
          <p:cNvPr id="68" name="Freeform: Shape 60">
            <a:extLst>
              <a:ext uri="{FF2B5EF4-FFF2-40B4-BE49-F238E27FC236}">
                <a16:creationId xmlns:a16="http://schemas.microsoft.com/office/drawing/2014/main" id="{83549E37-C86B-4401-90BD-D8BF83859F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1" cy="6858000"/>
          </a:xfrm>
          <a:custGeom>
            <a:avLst/>
            <a:gdLst>
              <a:gd name="connsiteX0" fmla="*/ 0 w 6096001"/>
              <a:gd name="connsiteY0" fmla="*/ 0 h 6858000"/>
              <a:gd name="connsiteX1" fmla="*/ 4883023 w 6096001"/>
              <a:gd name="connsiteY1" fmla="*/ 0 h 6858000"/>
              <a:gd name="connsiteX2" fmla="*/ 4946006 w 6096001"/>
              <a:gd name="connsiteY2" fmla="*/ 69271 h 6858000"/>
              <a:gd name="connsiteX3" fmla="*/ 6096001 w 6096001"/>
              <a:gd name="connsiteY3" fmla="*/ 3429000 h 6858000"/>
              <a:gd name="connsiteX4" fmla="*/ 4946006 w 6096001"/>
              <a:gd name="connsiteY4" fmla="*/ 6788730 h 6858000"/>
              <a:gd name="connsiteX5" fmla="*/ 4883023 w 6096001"/>
              <a:gd name="connsiteY5" fmla="*/ 6858000 h 6858000"/>
              <a:gd name="connsiteX6" fmla="*/ 0 w 609600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1" h="6858000">
                <a:moveTo>
                  <a:pt x="0" y="0"/>
                </a:moveTo>
                <a:lnTo>
                  <a:pt x="4883023" y="0"/>
                </a:lnTo>
                <a:lnTo>
                  <a:pt x="4946006" y="69271"/>
                </a:lnTo>
                <a:cubicBezTo>
                  <a:pt x="5656532" y="929100"/>
                  <a:pt x="6096001" y="2116944"/>
                  <a:pt x="6096001" y="3429000"/>
                </a:cubicBezTo>
                <a:cubicBezTo>
                  <a:pt x="6096001" y="4741056"/>
                  <a:pt x="5656532" y="5928900"/>
                  <a:pt x="4946006" y="6788730"/>
                </a:cubicBezTo>
                <a:lnTo>
                  <a:pt x="4883023"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69" name="Freeform: Shape 62">
            <a:extLst>
              <a:ext uri="{FF2B5EF4-FFF2-40B4-BE49-F238E27FC236}">
                <a16:creationId xmlns:a16="http://schemas.microsoft.com/office/drawing/2014/main" id="{8A17784E-76D8-4521-A77D-0D2EBB9230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86857" cy="6858000"/>
          </a:xfrm>
          <a:custGeom>
            <a:avLst/>
            <a:gdLst>
              <a:gd name="connsiteX0" fmla="*/ 0 w 6086857"/>
              <a:gd name="connsiteY0" fmla="*/ 0 h 6858000"/>
              <a:gd name="connsiteX1" fmla="*/ 4873879 w 6086857"/>
              <a:gd name="connsiteY1" fmla="*/ 0 h 6858000"/>
              <a:gd name="connsiteX2" fmla="*/ 4936862 w 6086857"/>
              <a:gd name="connsiteY2" fmla="*/ 69271 h 6858000"/>
              <a:gd name="connsiteX3" fmla="*/ 6086857 w 6086857"/>
              <a:gd name="connsiteY3" fmla="*/ 3429000 h 6858000"/>
              <a:gd name="connsiteX4" fmla="*/ 4936862 w 6086857"/>
              <a:gd name="connsiteY4" fmla="*/ 6788730 h 6858000"/>
              <a:gd name="connsiteX5" fmla="*/ 4873879 w 6086857"/>
              <a:gd name="connsiteY5" fmla="*/ 6858000 h 6858000"/>
              <a:gd name="connsiteX6" fmla="*/ 0 w 608685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6857" h="6858000">
                <a:moveTo>
                  <a:pt x="0" y="0"/>
                </a:moveTo>
                <a:lnTo>
                  <a:pt x="4873879" y="0"/>
                </a:lnTo>
                <a:lnTo>
                  <a:pt x="4936862" y="69271"/>
                </a:lnTo>
                <a:cubicBezTo>
                  <a:pt x="5647388" y="929100"/>
                  <a:pt x="6086857" y="2116944"/>
                  <a:pt x="6086857" y="3429000"/>
                </a:cubicBezTo>
                <a:cubicBezTo>
                  <a:pt x="6086857" y="4741056"/>
                  <a:pt x="5647388" y="5928900"/>
                  <a:pt x="4936862" y="6788730"/>
                </a:cubicBezTo>
                <a:lnTo>
                  <a:pt x="487387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2EB057D-14F3-46AC-8936-7B6299AA9038}"/>
              </a:ext>
            </a:extLst>
          </p:cNvPr>
          <p:cNvSpPr>
            <a:spLocks noGrp="1"/>
          </p:cNvSpPr>
          <p:nvPr>
            <p:ph type="title"/>
          </p:nvPr>
        </p:nvSpPr>
        <p:spPr>
          <a:xfrm>
            <a:off x="374904" y="856488"/>
            <a:ext cx="4992624" cy="1243584"/>
          </a:xfrm>
        </p:spPr>
        <p:txBody>
          <a:bodyPr anchor="ctr">
            <a:normAutofit/>
          </a:bodyPr>
          <a:lstStyle/>
          <a:p>
            <a:r>
              <a:rPr lang="en-US" sz="3400"/>
              <a:t>Support</a:t>
            </a:r>
          </a:p>
        </p:txBody>
      </p:sp>
      <p:sp>
        <p:nvSpPr>
          <p:cNvPr id="65" name="Rectangle 64">
            <a:extLst>
              <a:ext uri="{FF2B5EF4-FFF2-40B4-BE49-F238E27FC236}">
                <a16:creationId xmlns:a16="http://schemas.microsoft.com/office/drawing/2014/main" id="{C0036C6B-F09C-4EAB-AE02-8D056EE748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325"/>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7" name="Rectangle 66">
            <a:extLst>
              <a:ext uri="{FF2B5EF4-FFF2-40B4-BE49-F238E27FC236}">
                <a16:creationId xmlns:a16="http://schemas.microsoft.com/office/drawing/2014/main" id="{FC8D5885-2804-4D3C-BE31-902E4D3279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769" y="2195336"/>
            <a:ext cx="49834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920AC81-27A7-4DB7-A55C-33A7BEB143A9}"/>
              </a:ext>
            </a:extLst>
          </p:cNvPr>
          <p:cNvSpPr>
            <a:spLocks noGrp="1"/>
          </p:cNvSpPr>
          <p:nvPr>
            <p:ph idx="1"/>
          </p:nvPr>
        </p:nvSpPr>
        <p:spPr>
          <a:xfrm>
            <a:off x="-76200" y="2308888"/>
            <a:ext cx="5701284" cy="4398658"/>
          </a:xfrm>
        </p:spPr>
        <p:txBody>
          <a:bodyPr anchor="t">
            <a:normAutofit lnSpcReduction="10000"/>
          </a:bodyPr>
          <a:lstStyle/>
          <a:p>
            <a:pPr>
              <a:lnSpc>
                <a:spcPct val="100000"/>
              </a:lnSpc>
            </a:pPr>
            <a:r>
              <a:rPr lang="en-US" sz="2400" dirty="0">
                <a:solidFill>
                  <a:schemeClr val="accent2">
                    <a:lumMod val="50000"/>
                  </a:schemeClr>
                </a:solidFill>
              </a:rPr>
              <a:t>Once you have identified traits that have been revealed through your chosen foil, you need to back up your claims using evidence from the text. </a:t>
            </a:r>
          </a:p>
          <a:p>
            <a:pPr>
              <a:lnSpc>
                <a:spcPct val="100000"/>
              </a:lnSpc>
            </a:pPr>
            <a:r>
              <a:rPr lang="en-US" sz="2400" dirty="0">
                <a:solidFill>
                  <a:schemeClr val="accent4">
                    <a:lumMod val="50000"/>
                  </a:schemeClr>
                </a:solidFill>
              </a:rPr>
              <a:t>This evidence needs to be carefully selected to reveal the trait in question. </a:t>
            </a:r>
          </a:p>
          <a:p>
            <a:pPr>
              <a:lnSpc>
                <a:spcPct val="100000"/>
              </a:lnSpc>
            </a:pPr>
            <a:r>
              <a:rPr lang="en-US" sz="2400" dirty="0">
                <a:solidFill>
                  <a:schemeClr val="accent6">
                    <a:lumMod val="75000"/>
                  </a:schemeClr>
                </a:solidFill>
              </a:rPr>
              <a:t>Long quotes may be shortened in order to focus on the specific trait.</a:t>
            </a:r>
          </a:p>
          <a:p>
            <a:pPr>
              <a:lnSpc>
                <a:spcPct val="100000"/>
              </a:lnSpc>
            </a:pPr>
            <a:r>
              <a:rPr lang="en-US" sz="2400" dirty="0">
                <a:solidFill>
                  <a:schemeClr val="accent1">
                    <a:lumMod val="75000"/>
                  </a:schemeClr>
                </a:solidFill>
              </a:rPr>
              <a:t>Make sure to provide correct citations after each quote that include the line numbers from the play. </a:t>
            </a:r>
          </a:p>
        </p:txBody>
      </p:sp>
    </p:spTree>
    <p:extLst>
      <p:ext uri="{BB962C8B-B14F-4D97-AF65-F5344CB8AC3E}">
        <p14:creationId xmlns:p14="http://schemas.microsoft.com/office/powerpoint/2010/main" val="2653908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1640B3DF-3C1C-49A7-8FA7-EE4A21CB0B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4" name="Rectangle 43">
            <a:extLst>
              <a:ext uri="{FF2B5EF4-FFF2-40B4-BE49-F238E27FC236}">
                <a16:creationId xmlns:a16="http://schemas.microsoft.com/office/drawing/2014/main" id="{AFF79527-C7F1-4E06-8126-A8E8C5FEB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2EB057D-14F3-46AC-8936-7B6299AA9038}"/>
              </a:ext>
            </a:extLst>
          </p:cNvPr>
          <p:cNvSpPr>
            <a:spLocks noGrp="1"/>
          </p:cNvSpPr>
          <p:nvPr>
            <p:ph type="title"/>
          </p:nvPr>
        </p:nvSpPr>
        <p:spPr>
          <a:xfrm>
            <a:off x="868680" y="1709928"/>
            <a:ext cx="3103427" cy="3520440"/>
          </a:xfrm>
        </p:spPr>
        <p:txBody>
          <a:bodyPr anchor="t">
            <a:normAutofit/>
          </a:bodyPr>
          <a:lstStyle/>
          <a:p>
            <a:r>
              <a:rPr lang="en-US" sz="3200"/>
              <a:t>Support Examples: Ismene as a Foil to Creon</a:t>
            </a:r>
          </a:p>
        </p:txBody>
      </p:sp>
      <p:sp>
        <p:nvSpPr>
          <p:cNvPr id="46" name="Rectangle 45">
            <a:extLst>
              <a:ext uri="{FF2B5EF4-FFF2-40B4-BE49-F238E27FC236}">
                <a16:creationId xmlns:a16="http://schemas.microsoft.com/office/drawing/2014/main" id="{55986208-8A53-4E92-9197-6B57BCCB2F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920AC81-27A7-4DB7-A55C-33A7BEB143A9}"/>
              </a:ext>
            </a:extLst>
          </p:cNvPr>
          <p:cNvSpPr>
            <a:spLocks noGrp="1"/>
          </p:cNvSpPr>
          <p:nvPr>
            <p:ph idx="1"/>
          </p:nvPr>
        </p:nvSpPr>
        <p:spPr>
          <a:xfrm>
            <a:off x="4962222" y="1709928"/>
            <a:ext cx="6730944" cy="4095449"/>
          </a:xfrm>
        </p:spPr>
        <p:txBody>
          <a:bodyPr>
            <a:normAutofit/>
          </a:bodyPr>
          <a:lstStyle/>
          <a:p>
            <a:pPr>
              <a:lnSpc>
                <a:spcPct val="100000"/>
              </a:lnSpc>
            </a:pPr>
            <a:r>
              <a:rPr lang="en-US" sz="2000" dirty="0">
                <a:solidFill>
                  <a:schemeClr val="accent2">
                    <a:lumMod val="75000"/>
                  </a:schemeClr>
                </a:solidFill>
              </a:rPr>
              <a:t>Trait 1: Self-Assurance</a:t>
            </a:r>
          </a:p>
          <a:p>
            <a:pPr lvl="1">
              <a:lnSpc>
                <a:spcPct val="100000"/>
              </a:lnSpc>
            </a:pPr>
            <a:r>
              <a:rPr lang="en-US" sz="2000" dirty="0">
                <a:solidFill>
                  <a:schemeClr val="accent2">
                    <a:lumMod val="75000"/>
                  </a:schemeClr>
                </a:solidFill>
              </a:rPr>
              <a:t>Support: “Yes--- for you and me the matter’s closed. No more delay… From this point on they must act like women and have no liberty to wander off” (660-663).</a:t>
            </a:r>
          </a:p>
          <a:p>
            <a:pPr>
              <a:lnSpc>
                <a:spcPct val="100000"/>
              </a:lnSpc>
            </a:pPr>
            <a:r>
              <a:rPr lang="en-US" sz="2000" dirty="0">
                <a:solidFill>
                  <a:schemeClr val="accent4">
                    <a:lumMod val="75000"/>
                  </a:schemeClr>
                </a:solidFill>
              </a:rPr>
              <a:t>Trait 2: Cruelty</a:t>
            </a:r>
          </a:p>
          <a:p>
            <a:pPr lvl="1">
              <a:lnSpc>
                <a:spcPct val="100000"/>
              </a:lnSpc>
            </a:pPr>
            <a:r>
              <a:rPr lang="en-US" sz="2000" dirty="0">
                <a:solidFill>
                  <a:schemeClr val="accent4">
                    <a:lumMod val="75000"/>
                  </a:schemeClr>
                </a:solidFill>
              </a:rPr>
              <a:t>Support: </a:t>
            </a:r>
          </a:p>
          <a:p>
            <a:pPr marL="457200" lvl="1" indent="0">
              <a:lnSpc>
                <a:spcPct val="100000"/>
              </a:lnSpc>
              <a:buNone/>
            </a:pPr>
            <a:r>
              <a:rPr lang="en-US" sz="2000" dirty="0">
                <a:solidFill>
                  <a:schemeClr val="accent4">
                    <a:lumMod val="75000"/>
                  </a:schemeClr>
                </a:solidFill>
              </a:rPr>
              <a:t>	“Ismene: You’re going to kill your own 			 son’s bride?</a:t>
            </a:r>
          </a:p>
          <a:p>
            <a:pPr marL="457200" lvl="1" indent="0">
              <a:lnSpc>
                <a:spcPct val="100000"/>
              </a:lnSpc>
              <a:buNone/>
            </a:pPr>
            <a:r>
              <a:rPr lang="en-US" sz="2000" dirty="0">
                <a:solidFill>
                  <a:schemeClr val="accent4">
                    <a:lumMod val="75000"/>
                  </a:schemeClr>
                </a:solidFill>
              </a:rPr>
              <a:t>	 Creon: Why not? There are other        		 	 fields for him to plow” (650-651).</a:t>
            </a:r>
          </a:p>
          <a:p>
            <a:pPr lvl="1">
              <a:lnSpc>
                <a:spcPct val="100000"/>
              </a:lnSpc>
            </a:pPr>
            <a:endParaRPr lang="en-US" sz="2000" dirty="0"/>
          </a:p>
          <a:p>
            <a:pPr>
              <a:lnSpc>
                <a:spcPct val="100000"/>
              </a:lnSpc>
            </a:pPr>
            <a:endParaRPr lang="en-US" sz="2000" dirty="0"/>
          </a:p>
        </p:txBody>
      </p:sp>
      <p:sp>
        <p:nvSpPr>
          <p:cNvPr id="11" name="TextBox 10">
            <a:extLst>
              <a:ext uri="{FF2B5EF4-FFF2-40B4-BE49-F238E27FC236}">
                <a16:creationId xmlns:a16="http://schemas.microsoft.com/office/drawing/2014/main" id="{187085F3-DB48-4E98-81B1-B0D5398C5698}"/>
              </a:ext>
            </a:extLst>
          </p:cNvPr>
          <p:cNvSpPr txBox="1"/>
          <p:nvPr/>
        </p:nvSpPr>
        <p:spPr>
          <a:xfrm>
            <a:off x="7679184" y="1429305"/>
            <a:ext cx="1358284" cy="41725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4179377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8108D317-7CBD-4897-BD1F-959436D2A3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EB057D-14F3-46AC-8936-7B6299AA9038}"/>
              </a:ext>
            </a:extLst>
          </p:cNvPr>
          <p:cNvSpPr>
            <a:spLocks noGrp="1"/>
          </p:cNvSpPr>
          <p:nvPr>
            <p:ph type="title"/>
          </p:nvPr>
        </p:nvSpPr>
        <p:spPr>
          <a:xfrm>
            <a:off x="7255564" y="834888"/>
            <a:ext cx="4314645" cy="1268958"/>
          </a:xfrm>
        </p:spPr>
        <p:txBody>
          <a:bodyPr anchor="b">
            <a:normAutofit/>
          </a:bodyPr>
          <a:lstStyle/>
          <a:p>
            <a:r>
              <a:rPr lang="en-US" sz="3200" dirty="0"/>
              <a:t>Reasoning</a:t>
            </a:r>
          </a:p>
        </p:txBody>
      </p:sp>
      <p:pic>
        <p:nvPicPr>
          <p:cNvPr id="5" name="Picture 4">
            <a:extLst>
              <a:ext uri="{FF2B5EF4-FFF2-40B4-BE49-F238E27FC236}">
                <a16:creationId xmlns:a16="http://schemas.microsoft.com/office/drawing/2014/main" id="{80EF13F4-9F0A-4AA1-B5DE-7089DB0AE80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6168" r="24857"/>
          <a:stretch/>
        </p:blipFill>
        <p:spPr>
          <a:xfrm>
            <a:off x="20" y="10"/>
            <a:ext cx="6717436" cy="6857990"/>
          </a:xfrm>
          <a:custGeom>
            <a:avLst/>
            <a:gdLst/>
            <a:ahLst/>
            <a:cxnLst/>
            <a:rect l="l" t="t" r="r" b="b"/>
            <a:pathLst>
              <a:path w="6717456" h="6858000">
                <a:moveTo>
                  <a:pt x="0" y="0"/>
                </a:moveTo>
                <a:lnTo>
                  <a:pt x="6149468" y="0"/>
                </a:lnTo>
                <a:lnTo>
                  <a:pt x="6202448" y="162605"/>
                </a:lnTo>
                <a:cubicBezTo>
                  <a:pt x="6535625" y="1263763"/>
                  <a:pt x="6717456" y="2453207"/>
                  <a:pt x="6717456" y="3694043"/>
                </a:cubicBezTo>
                <a:cubicBezTo>
                  <a:pt x="6717456" y="4757617"/>
                  <a:pt x="6583866" y="5783433"/>
                  <a:pt x="6335883" y="6748259"/>
                </a:cubicBezTo>
                <a:lnTo>
                  <a:pt x="6305198" y="6858000"/>
                </a:lnTo>
                <a:lnTo>
                  <a:pt x="0" y="6858000"/>
                </a:lnTo>
                <a:close/>
              </a:path>
            </a:pathLst>
          </a:custGeom>
          <a:effectLst>
            <a:outerShdw blurRad="50800" dist="38100" algn="l" rotWithShape="0">
              <a:schemeClr val="bg1">
                <a:lumMod val="85000"/>
                <a:alpha val="30000"/>
              </a:schemeClr>
            </a:outerShdw>
          </a:effectLst>
        </p:spPr>
      </p:pic>
      <p:sp>
        <p:nvSpPr>
          <p:cNvPr id="50" name="Rectangle 49">
            <a:extLst>
              <a:ext uri="{FF2B5EF4-FFF2-40B4-BE49-F238E27FC236}">
                <a16:creationId xmlns:a16="http://schemas.microsoft.com/office/drawing/2014/main" id="{D6297641-8B9F-4767-9606-8A1131322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89864" y="38793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Rectangle 51">
            <a:extLst>
              <a:ext uri="{FF2B5EF4-FFF2-40B4-BE49-F238E27FC236}">
                <a16:creationId xmlns:a16="http://schemas.microsoft.com/office/drawing/2014/main" id="{D8F3CA65-EA00-46B4-9616-39E6853F7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31572" y="2240371"/>
            <a:ext cx="420624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920AC81-27A7-4DB7-A55C-33A7BEB143A9}"/>
              </a:ext>
            </a:extLst>
          </p:cNvPr>
          <p:cNvSpPr>
            <a:spLocks noGrp="1"/>
          </p:cNvSpPr>
          <p:nvPr>
            <p:ph idx="1"/>
          </p:nvPr>
        </p:nvSpPr>
        <p:spPr>
          <a:xfrm>
            <a:off x="6717456" y="2557587"/>
            <a:ext cx="5474523" cy="3717317"/>
          </a:xfrm>
        </p:spPr>
        <p:txBody>
          <a:bodyPr anchor="t">
            <a:normAutofit/>
          </a:bodyPr>
          <a:lstStyle/>
          <a:p>
            <a:r>
              <a:rPr lang="en-US" sz="2000" dirty="0">
                <a:solidFill>
                  <a:schemeClr val="accent2">
                    <a:lumMod val="75000"/>
                  </a:schemeClr>
                </a:solidFill>
              </a:rPr>
              <a:t>Having good evidence is important, but it is not enough to make a strong argument. </a:t>
            </a:r>
          </a:p>
          <a:p>
            <a:r>
              <a:rPr lang="en-US" sz="2000" dirty="0">
                <a:solidFill>
                  <a:schemeClr val="accent4">
                    <a:lumMod val="75000"/>
                  </a:schemeClr>
                </a:solidFill>
              </a:rPr>
              <a:t>Now you need to describe the context surrounding your evidence and explain how it supports your claim. </a:t>
            </a:r>
          </a:p>
          <a:p>
            <a:r>
              <a:rPr lang="en-US" sz="2000" dirty="0">
                <a:solidFill>
                  <a:schemeClr val="accent6">
                    <a:lumMod val="75000"/>
                  </a:schemeClr>
                </a:solidFill>
              </a:rPr>
              <a:t>While you do not need to be long-winded, you do need to be thorough. Don’t assume that the reader is able to follow your logic!</a:t>
            </a:r>
          </a:p>
        </p:txBody>
      </p:sp>
    </p:spTree>
    <p:extLst>
      <p:ext uri="{BB962C8B-B14F-4D97-AF65-F5344CB8AC3E}">
        <p14:creationId xmlns:p14="http://schemas.microsoft.com/office/powerpoint/2010/main" val="1255200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53" name="Freeform: Shape 52">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55" name="Freeform: Shape 54">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2EB057D-14F3-46AC-8936-7B6299AA9038}"/>
              </a:ext>
            </a:extLst>
          </p:cNvPr>
          <p:cNvSpPr>
            <a:spLocks noGrp="1"/>
          </p:cNvSpPr>
          <p:nvPr>
            <p:ph type="title"/>
          </p:nvPr>
        </p:nvSpPr>
        <p:spPr>
          <a:xfrm>
            <a:off x="621792" y="1161288"/>
            <a:ext cx="3602736" cy="4526280"/>
          </a:xfrm>
        </p:spPr>
        <p:txBody>
          <a:bodyPr>
            <a:normAutofit/>
          </a:bodyPr>
          <a:lstStyle/>
          <a:p>
            <a:r>
              <a:rPr lang="en-US"/>
              <a:t>Reasoning Example 1: Ismene as a Foil to Creon</a:t>
            </a:r>
          </a:p>
        </p:txBody>
      </p:sp>
      <p:sp>
        <p:nvSpPr>
          <p:cNvPr id="57" name="Rectangle 56">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920AC81-27A7-4DB7-A55C-33A7BEB143A9}"/>
              </a:ext>
            </a:extLst>
          </p:cNvPr>
          <p:cNvSpPr>
            <a:spLocks noGrp="1"/>
          </p:cNvSpPr>
          <p:nvPr>
            <p:ph idx="1"/>
          </p:nvPr>
        </p:nvSpPr>
        <p:spPr>
          <a:xfrm>
            <a:off x="4818888" y="928116"/>
            <a:ext cx="5916603" cy="4992624"/>
          </a:xfrm>
        </p:spPr>
        <p:txBody>
          <a:bodyPr anchor="ctr">
            <a:normAutofit/>
          </a:bodyPr>
          <a:lstStyle/>
          <a:p>
            <a:r>
              <a:rPr lang="en-US" sz="2000" dirty="0">
                <a:solidFill>
                  <a:schemeClr val="accent2">
                    <a:lumMod val="75000"/>
                  </a:schemeClr>
                </a:solidFill>
              </a:rPr>
              <a:t>Trait 1: Self-Assurance</a:t>
            </a:r>
          </a:p>
          <a:p>
            <a:pPr lvl="1"/>
            <a:r>
              <a:rPr lang="en-US" sz="2000" dirty="0">
                <a:solidFill>
                  <a:schemeClr val="accent5">
                    <a:lumMod val="75000"/>
                  </a:schemeClr>
                </a:solidFill>
              </a:rPr>
              <a:t>Support: “Yes--- for you and me the matter’s closed. No more delay… From this point on they must act like women and have no liberty to wander off” (660-663).</a:t>
            </a:r>
          </a:p>
          <a:p>
            <a:pPr lvl="1"/>
            <a:r>
              <a:rPr lang="en-US" sz="2000" dirty="0">
                <a:solidFill>
                  <a:schemeClr val="accent6">
                    <a:lumMod val="75000"/>
                  </a:schemeClr>
                </a:solidFill>
              </a:rPr>
              <a:t>Reasoning: Ismene’s decision to support Antigone in this scene represents that she is willing to change sides depending on how she feels. Creon, however, takes a strong stance throughout the entire play. Here, he definitively decides that “the matter is closed,” and that Antigone and Ismene have their right stripped away immediately. </a:t>
            </a:r>
          </a:p>
        </p:txBody>
      </p:sp>
      <p:sp>
        <p:nvSpPr>
          <p:cNvPr id="11" name="TextBox 10">
            <a:extLst>
              <a:ext uri="{FF2B5EF4-FFF2-40B4-BE49-F238E27FC236}">
                <a16:creationId xmlns:a16="http://schemas.microsoft.com/office/drawing/2014/main" id="{187085F3-DB48-4E98-81B1-B0D5398C5698}"/>
              </a:ext>
            </a:extLst>
          </p:cNvPr>
          <p:cNvSpPr txBox="1"/>
          <p:nvPr/>
        </p:nvSpPr>
        <p:spPr>
          <a:xfrm>
            <a:off x="7679184" y="1429305"/>
            <a:ext cx="1358284" cy="41725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4237386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53" name="Freeform: Shape 52">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55" name="Freeform: Shape 54">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2EB057D-14F3-46AC-8936-7B6299AA9038}"/>
              </a:ext>
            </a:extLst>
          </p:cNvPr>
          <p:cNvSpPr>
            <a:spLocks noGrp="1"/>
          </p:cNvSpPr>
          <p:nvPr>
            <p:ph type="title"/>
          </p:nvPr>
        </p:nvSpPr>
        <p:spPr>
          <a:xfrm>
            <a:off x="621792" y="1161288"/>
            <a:ext cx="3602736" cy="4526280"/>
          </a:xfrm>
        </p:spPr>
        <p:txBody>
          <a:bodyPr>
            <a:normAutofit/>
          </a:bodyPr>
          <a:lstStyle/>
          <a:p>
            <a:r>
              <a:rPr lang="en-US" dirty="0"/>
              <a:t>Reasoning Example 2: Ismene as a Foil to Creon</a:t>
            </a:r>
          </a:p>
        </p:txBody>
      </p:sp>
      <p:sp>
        <p:nvSpPr>
          <p:cNvPr id="57" name="Rectangle 56">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920AC81-27A7-4DB7-A55C-33A7BEB143A9}"/>
              </a:ext>
            </a:extLst>
          </p:cNvPr>
          <p:cNvSpPr>
            <a:spLocks noGrp="1"/>
          </p:cNvSpPr>
          <p:nvPr>
            <p:ph idx="1"/>
          </p:nvPr>
        </p:nvSpPr>
        <p:spPr>
          <a:xfrm>
            <a:off x="4856989" y="1545771"/>
            <a:ext cx="7296911" cy="4420362"/>
          </a:xfrm>
        </p:spPr>
        <p:txBody>
          <a:bodyPr anchor="ctr">
            <a:normAutofit/>
          </a:bodyPr>
          <a:lstStyle/>
          <a:p>
            <a:pPr>
              <a:lnSpc>
                <a:spcPct val="100000"/>
              </a:lnSpc>
            </a:pPr>
            <a:r>
              <a:rPr lang="en-US" sz="2000" dirty="0">
                <a:solidFill>
                  <a:schemeClr val="accent2">
                    <a:lumMod val="75000"/>
                  </a:schemeClr>
                </a:solidFill>
              </a:rPr>
              <a:t>Trait 2: Cruelty</a:t>
            </a:r>
          </a:p>
          <a:p>
            <a:pPr lvl="1">
              <a:lnSpc>
                <a:spcPct val="100000"/>
              </a:lnSpc>
            </a:pPr>
            <a:r>
              <a:rPr lang="en-US" sz="2000" dirty="0">
                <a:solidFill>
                  <a:schemeClr val="accent4">
                    <a:lumMod val="75000"/>
                  </a:schemeClr>
                </a:solidFill>
              </a:rPr>
              <a:t>Support: </a:t>
            </a:r>
          </a:p>
          <a:p>
            <a:pPr marL="457200" lvl="1" indent="0">
              <a:lnSpc>
                <a:spcPct val="100000"/>
              </a:lnSpc>
              <a:buNone/>
            </a:pPr>
            <a:r>
              <a:rPr lang="en-US" sz="2000" dirty="0">
                <a:solidFill>
                  <a:schemeClr val="accent4">
                    <a:lumMod val="75000"/>
                  </a:schemeClr>
                </a:solidFill>
              </a:rPr>
              <a:t>	“Ismene: You’re going to kill your own son’s bride?</a:t>
            </a:r>
          </a:p>
          <a:p>
            <a:pPr marL="457200" lvl="1" indent="0">
              <a:lnSpc>
                <a:spcPct val="100000"/>
              </a:lnSpc>
              <a:buNone/>
            </a:pPr>
            <a:r>
              <a:rPr lang="en-US" sz="2000" dirty="0">
                <a:solidFill>
                  <a:schemeClr val="accent4">
                    <a:lumMod val="75000"/>
                  </a:schemeClr>
                </a:solidFill>
              </a:rPr>
              <a:t>	  Creon: Why not? There are other fields for him to 		plow” (650-651).</a:t>
            </a:r>
          </a:p>
          <a:p>
            <a:pPr lvl="1">
              <a:lnSpc>
                <a:spcPct val="100000"/>
              </a:lnSpc>
            </a:pPr>
            <a:r>
              <a:rPr lang="en-US" sz="2000" dirty="0">
                <a:solidFill>
                  <a:schemeClr val="accent6">
                    <a:lumMod val="75000"/>
                  </a:schemeClr>
                </a:solidFill>
              </a:rPr>
              <a:t>Reasoning: In this scene, Ismene attempts to comfort and defend Antigone by claiming to have helped bury Polynices. Here, she also appeals to Creon’s sensibilities as a father by reminding him that Antigone is Haemon’s fiancée. Creon’s cold response highlights the fact that he is cruelly willing to disregard his son’s feelings in his decision to kill Antigone.</a:t>
            </a:r>
          </a:p>
        </p:txBody>
      </p:sp>
      <p:sp>
        <p:nvSpPr>
          <p:cNvPr id="11" name="TextBox 10">
            <a:extLst>
              <a:ext uri="{FF2B5EF4-FFF2-40B4-BE49-F238E27FC236}">
                <a16:creationId xmlns:a16="http://schemas.microsoft.com/office/drawing/2014/main" id="{187085F3-DB48-4E98-81B1-B0D5398C5698}"/>
              </a:ext>
            </a:extLst>
          </p:cNvPr>
          <p:cNvSpPr txBox="1"/>
          <p:nvPr/>
        </p:nvSpPr>
        <p:spPr>
          <a:xfrm>
            <a:off x="7679184" y="1429305"/>
            <a:ext cx="1358284" cy="41725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201661734"/>
      </p:ext>
    </p:extLst>
  </p:cSld>
  <p:clrMapOvr>
    <a:masterClrMapping/>
  </p:clrMapOvr>
</p:sld>
</file>

<file path=ppt/theme/theme1.xml><?xml version="1.0" encoding="utf-8"?>
<a:theme xmlns:a="http://schemas.openxmlformats.org/drawingml/2006/main" name="AccentBoxVTI">
  <a:themeElements>
    <a:clrScheme name="AnalogousFromDarkSeedLeftStep">
      <a:dk1>
        <a:srgbClr val="000000"/>
      </a:dk1>
      <a:lt1>
        <a:srgbClr val="FFFFFF"/>
      </a:lt1>
      <a:dk2>
        <a:srgbClr val="352441"/>
      </a:dk2>
      <a:lt2>
        <a:srgbClr val="E2E7E8"/>
      </a:lt2>
      <a:accent1>
        <a:srgbClr val="E6472A"/>
      </a:accent1>
      <a:accent2>
        <a:srgbClr val="D4184A"/>
      </a:accent2>
      <a:accent3>
        <a:srgbClr val="E62AAA"/>
      </a:accent3>
      <a:accent4>
        <a:srgbClr val="C218D4"/>
      </a:accent4>
      <a:accent5>
        <a:srgbClr val="852AE6"/>
      </a:accent5>
      <a:accent6>
        <a:srgbClr val="493EDB"/>
      </a:accent6>
      <a:hlink>
        <a:srgbClr val="9D52C5"/>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7A4FE6480D2F4D958A246655477846" ma:contentTypeVersion="9" ma:contentTypeDescription="Create a new document." ma:contentTypeScope="" ma:versionID="824df66b4be0cce9907fb2137b17a289">
  <xsd:schema xmlns:xsd="http://www.w3.org/2001/XMLSchema" xmlns:xs="http://www.w3.org/2001/XMLSchema" xmlns:p="http://schemas.microsoft.com/office/2006/metadata/properties" xmlns:ns3="ddcc035e-d6ef-4842-8abb-b9fe2dfc38a2" xmlns:ns4="e20475e5-2c86-4e2a-ab8a-3118e4568361" targetNamespace="http://schemas.microsoft.com/office/2006/metadata/properties" ma:root="true" ma:fieldsID="647c262d16fe6fda2134f436962e5f49" ns3:_="" ns4:_="">
    <xsd:import namespace="ddcc035e-d6ef-4842-8abb-b9fe2dfc38a2"/>
    <xsd:import namespace="e20475e5-2c86-4e2a-ab8a-3118e4568361"/>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cc035e-d6ef-4842-8abb-b9fe2dfc38a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20475e5-2c86-4e2a-ab8a-3118e456836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5935979-C12D-4467-8BC0-5560282313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cc035e-d6ef-4842-8abb-b9fe2dfc38a2"/>
    <ds:schemaRef ds:uri="e20475e5-2c86-4e2a-ab8a-3118e45683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9A46CAC-1CCB-42C3-80F8-5912B4730AD2}">
  <ds:schemaRefs>
    <ds:schemaRef ds:uri="http://schemas.microsoft.com/sharepoint/v3/contenttype/forms"/>
  </ds:schemaRefs>
</ds:datastoreItem>
</file>

<file path=customXml/itemProps3.xml><?xml version="1.0" encoding="utf-8"?>
<ds:datastoreItem xmlns:ds="http://schemas.openxmlformats.org/officeDocument/2006/customXml" ds:itemID="{62E1CEF6-7A9F-4FFC-A919-D80CAC4FD6F2}">
  <ds:schemaRefs>
    <ds:schemaRef ds:uri="http://schemas.openxmlformats.org/package/2006/metadata/core-properties"/>
    <ds:schemaRef ds:uri="http://schemas.microsoft.com/office/2006/metadata/properties"/>
    <ds:schemaRef ds:uri="http://www.w3.org/XML/1998/namespace"/>
    <ds:schemaRef ds:uri="http://schemas.microsoft.com/office/infopath/2007/PartnerControls"/>
    <ds:schemaRef ds:uri="http://purl.org/dc/terms/"/>
    <ds:schemaRef ds:uri="http://schemas.microsoft.com/office/2006/documentManagement/types"/>
    <ds:schemaRef ds:uri="http://purl.org/dc/dcmitype/"/>
    <ds:schemaRef ds:uri="e20475e5-2c86-4e2a-ab8a-3118e4568361"/>
    <ds:schemaRef ds:uri="http://purl.org/dc/elements/1.1/"/>
    <ds:schemaRef ds:uri="ddcc035e-d6ef-4842-8abb-b9fe2dfc38a2"/>
  </ds:schemaRefs>
</ds:datastoreItem>
</file>

<file path=docProps/app.xml><?xml version="1.0" encoding="utf-8"?>
<Properties xmlns="http://schemas.openxmlformats.org/officeDocument/2006/extended-properties" xmlns:vt="http://schemas.openxmlformats.org/officeDocument/2006/docPropsVTypes">
  <TotalTime>17</TotalTime>
  <Words>689</Words>
  <Application>Microsoft Office PowerPoint</Application>
  <PresentationFormat>Widescreen</PresentationFormat>
  <Paragraphs>43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Avenir Next LT Pro</vt:lpstr>
      <vt:lpstr>Calibri</vt:lpstr>
      <vt:lpstr>AccentBoxVTI</vt:lpstr>
      <vt:lpstr>Creon and Ismene</vt:lpstr>
      <vt:lpstr>Ismene as a foil to Creon</vt:lpstr>
      <vt:lpstr>Traits</vt:lpstr>
      <vt:lpstr>Trait Examples: Ismene as a Foil to Creon</vt:lpstr>
      <vt:lpstr>Support</vt:lpstr>
      <vt:lpstr>Support Examples: Ismene as a Foil to Creon</vt:lpstr>
      <vt:lpstr>Reasoning</vt:lpstr>
      <vt:lpstr>Reasoning Example 1: Ismene as a Foil to Creon</vt:lpstr>
      <vt:lpstr>Reasoning Example 2: Ismene as a Foil to Creon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Creon and Ismene</dc:title>
  <dc:creator>Joshua Cauley</dc:creator>
  <cp:lastModifiedBy>Joshua Cauley</cp:lastModifiedBy>
  <cp:revision>2</cp:revision>
  <dcterms:created xsi:type="dcterms:W3CDTF">2020-05-06T18:16:06Z</dcterms:created>
  <dcterms:modified xsi:type="dcterms:W3CDTF">2020-05-06T18:33:42Z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0x0101002D7A4FE6480D2F4D958A246655477846</vt:lpwstr>
  </property>
</Properties>
</file>