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33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07D7B3-C41A-4693-8FBE-363824D08EDE}" v="32" dt="2020-04-11T16:04:15.044"/>
    <p1510:client id="{B5D581F4-026B-2929-D5F7-0593C038E396}" v="12" dt="2020-04-11T14:43:15.6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26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8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87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1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8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398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457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7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iterarydevices.net/figurative-languag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B72994A-7321-4E10-83A9-C85B49F091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Gatsby </a:t>
            </a:r>
            <a:r>
              <a:rPr lang="en-US"/>
              <a:t>Packet Guide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A166BCD-CF0D-46F3-BD8F-C38C4BC7AD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24906-5744-4B11-B07F-9ADCE377D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93" y="243099"/>
            <a:ext cx="10058400" cy="1371600"/>
          </a:xfrm>
        </p:spPr>
        <p:txBody>
          <a:bodyPr/>
          <a:lstStyle/>
          <a:p>
            <a:r>
              <a:rPr lang="en-US" dirty="0"/>
              <a:t>Full Example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59CA8C1-C6ED-4792-A245-F5E09667A9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853149"/>
              </p:ext>
            </p:extLst>
          </p:nvPr>
        </p:nvGraphicFramePr>
        <p:xfrm>
          <a:off x="254493" y="1614699"/>
          <a:ext cx="11683014" cy="4881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4338">
                  <a:extLst>
                    <a:ext uri="{9D8B030D-6E8A-4147-A177-3AD203B41FA5}">
                      <a16:colId xmlns:a16="http://schemas.microsoft.com/office/drawing/2014/main" val="3131554396"/>
                    </a:ext>
                  </a:extLst>
                </a:gridCol>
                <a:gridCol w="3894338">
                  <a:extLst>
                    <a:ext uri="{9D8B030D-6E8A-4147-A177-3AD203B41FA5}">
                      <a16:colId xmlns:a16="http://schemas.microsoft.com/office/drawing/2014/main" val="3898450309"/>
                    </a:ext>
                  </a:extLst>
                </a:gridCol>
                <a:gridCol w="3894338">
                  <a:extLst>
                    <a:ext uri="{9D8B030D-6E8A-4147-A177-3AD203B41FA5}">
                      <a16:colId xmlns:a16="http://schemas.microsoft.com/office/drawing/2014/main" val="2179411512"/>
                    </a:ext>
                  </a:extLst>
                </a:gridCol>
              </a:tblGrid>
              <a:tr h="1201645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Passage: (Include page numbers, shorten if necessary)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does this passage describe?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does the figurative language in this passage enhance your understanding of what is described?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952128"/>
                  </a:ext>
                </a:extLst>
              </a:tr>
              <a:tr h="3680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“I enjoyed looking at [Miss Baker]. She was a slender, small breasted girl, with an erect carriage, which she accentuated by throwing her body backward at the shoulders like a young cadet” (13-14).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passage describes Jordan Baker’s appearance and posture. She is apparently slim and stands up straight like a soldier at attention.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Not only is Jordan Baker described as being thin, but her posture is compared to that of a “young cadet.” If it were not for this comparison, Jordan would be seen simply as a petite and refined young woman with good posture. Comparing her to a soldier implies that she is disciplined and physically strong. In fact, the entire description makes her seem more masculine than feminine.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26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10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61815-7E3D-431C-9781-332ADD5E9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C4437-91EB-476A-B08B-7C385DCA2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038350"/>
            <a:ext cx="7245103" cy="372026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we have seen from the Gatsby Intro presentation, setting plays an important role in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Great Gatsby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will notice that each setting has its own atmosphere and that characters act differently depending on where they are.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So, it is important to keep track of the setting as you read and summarize each chapter.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the packet, you only need to keep track of the following settings: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East Egg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West Egg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Valley of Ashes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Manhattan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6936F2-E5C0-484D-A85D-88489732D5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97071" y="4459756"/>
            <a:ext cx="487363" cy="487363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32605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6F8AA-7878-476B-950F-034774B2F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Figurative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95751-E8AB-4E09-B5DA-BAA47C61E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238375"/>
            <a:ext cx="9792208" cy="372733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300" dirty="0"/>
              <a:t>While reading the book, we will focus on figurative language and the effect it has on our understanding of what we read.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300" dirty="0"/>
              <a:t>Figurative language refers to anything that is not meant to be taken literally. So language that is metaphorical, symbolic, or exaggerated is considered figurative.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300" dirty="0"/>
              <a:t>There are many types of figurative language, but here is a list of some of the main categories:</a:t>
            </a:r>
          </a:p>
          <a:p>
            <a:pPr>
              <a:lnSpc>
                <a:spcPct val="90000"/>
              </a:lnSpc>
            </a:pPr>
            <a:r>
              <a:rPr lang="en-US" sz="2300" dirty="0"/>
              <a:t>Metaphor</a:t>
            </a:r>
          </a:p>
          <a:p>
            <a:pPr>
              <a:lnSpc>
                <a:spcPct val="90000"/>
              </a:lnSpc>
            </a:pPr>
            <a:r>
              <a:rPr lang="en-US" sz="2300" dirty="0"/>
              <a:t>Simile</a:t>
            </a:r>
          </a:p>
          <a:p>
            <a:pPr>
              <a:lnSpc>
                <a:spcPct val="90000"/>
              </a:lnSpc>
            </a:pPr>
            <a:r>
              <a:rPr lang="en-US" sz="2300" dirty="0"/>
              <a:t>Imagery</a:t>
            </a:r>
          </a:p>
          <a:p>
            <a:pPr>
              <a:lnSpc>
                <a:spcPct val="90000"/>
              </a:lnSpc>
            </a:pPr>
            <a:r>
              <a:rPr lang="en-US" sz="2300" dirty="0"/>
              <a:t>Hyperbole</a:t>
            </a:r>
          </a:p>
          <a:p>
            <a:pPr>
              <a:lnSpc>
                <a:spcPct val="90000"/>
              </a:lnSpc>
            </a:pPr>
            <a:r>
              <a:rPr lang="en-US" sz="2300" dirty="0"/>
              <a:t>Personification</a:t>
            </a:r>
          </a:p>
          <a:p>
            <a:pPr>
              <a:lnSpc>
                <a:spcPct val="90000"/>
              </a:lnSpc>
            </a:pPr>
            <a:r>
              <a:rPr lang="en-US" sz="2300" dirty="0"/>
              <a:t>For a more extensive list, see </a:t>
            </a:r>
            <a:r>
              <a:rPr lang="en-US" sz="2300" dirty="0">
                <a:hlinkClick r:id="rId2"/>
              </a:rPr>
              <a:t>this website </a:t>
            </a:r>
            <a:r>
              <a:rPr lang="en-US" sz="2300" dirty="0"/>
              <a:t>for further reading. 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0109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B38DD-3FD1-4AC8-A7B0-BAB31B927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sz="4400"/>
              <a:t>Figurative Language</a:t>
            </a:r>
            <a:br>
              <a:rPr lang="en-US" sz="4400"/>
            </a:br>
            <a:r>
              <a:rPr lang="en-US" sz="4400"/>
              <a:t>Box 1: Provide the Passage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543030-E9F5-4BB9-BA20-E683D38DE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85467" cy="3931920"/>
          </a:xfrm>
        </p:spPr>
        <p:txBody>
          <a:bodyPr>
            <a:normAutofit/>
          </a:bodyPr>
          <a:lstStyle/>
          <a:p>
            <a:r>
              <a:rPr lang="en-US" sz="2000" dirty="0"/>
              <a:t>Each week, you will identify and analyze examples of figurative language in </a:t>
            </a:r>
            <a:r>
              <a:rPr lang="en-US" sz="2000" i="1" dirty="0"/>
              <a:t>The Great Gatsby</a:t>
            </a:r>
            <a:r>
              <a:rPr lang="en-US" sz="2000" dirty="0"/>
              <a:t>. </a:t>
            </a:r>
          </a:p>
          <a:p>
            <a:r>
              <a:rPr lang="en-US" sz="2000" dirty="0"/>
              <a:t>If you look at the assignment, you will notice that you will use three boxes for this analysis. </a:t>
            </a:r>
          </a:p>
          <a:p>
            <a:r>
              <a:rPr lang="en-US" sz="2000" dirty="0"/>
              <a:t>In the first box, all you need to do is provide the example of figurative language that you will analyze.</a:t>
            </a:r>
          </a:p>
          <a:p>
            <a:r>
              <a:rPr lang="en-US" sz="2000" dirty="0"/>
              <a:t>If it is a long quote, feel free to shorten it in order to focus on the most important parts. </a:t>
            </a:r>
          </a:p>
          <a:p>
            <a:r>
              <a:rPr lang="en-US" sz="2000" dirty="0"/>
              <a:t>Don’t forget to include page numbers!</a:t>
            </a:r>
          </a:p>
        </p:txBody>
      </p:sp>
      <p:pic>
        <p:nvPicPr>
          <p:cNvPr id="19" name="Graphic 18" descr="Quotes">
            <a:extLst>
              <a:ext uri="{FF2B5EF4-FFF2-40B4-BE49-F238E27FC236}">
                <a16:creationId xmlns:a16="http://schemas.microsoft.com/office/drawing/2014/main" id="{2651EE22-2813-4C90-A6B1-4B38F4902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0571" y="2467986"/>
            <a:ext cx="3019646" cy="301964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A6CB3C-D532-4DD4-A899-FA1229E405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3046" y="1084712"/>
            <a:ext cx="487363" cy="487363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79605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B38DD-3FD1-4AC8-A7B0-BAB31B927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Figurative Language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Box 1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43030-E9F5-4BB9-BA20-E683D38DE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“I enjoyed looking at [Miss Baker]. She was a slender, small breasted girl, with an erect carriage, which she accentuated by throwing her body backward at the shoulders like a young cadet” (13-14).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731911-BEFB-490F-AB6D-4CC4FB1062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95051" y="1813499"/>
            <a:ext cx="487363" cy="487363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387123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B38DD-3FD1-4AC8-A7B0-BAB31B927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en-US" sz="3600"/>
              <a:t>Figurative Language</a:t>
            </a:r>
            <a:br>
              <a:rPr lang="en-US" sz="3600"/>
            </a:br>
            <a:r>
              <a:rPr lang="en-US" sz="3600"/>
              <a:t>Box 2: What is being described?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43030-E9F5-4BB9-BA20-E683D38DE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519" y="1420706"/>
            <a:ext cx="5514758" cy="4016587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Figurative language is used to describe objects, events, and ideas.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the second box, you need to think about what the figurative language in your passage describes 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 it simple here! You should save any deep analysis for the next box.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BD9731-E3FC-4A38-BA4A-8C45CE781F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9719" y="1420706"/>
            <a:ext cx="487363" cy="487363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44768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B38DD-3FD1-4AC8-A7B0-BAB31B927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Figurative Language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Box 2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43030-E9F5-4BB9-BA20-E683D38DE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passage describes Jordan Baker’s appearance and posture. She is apparently slim and stands up straight like a soldier at attention.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133CAC-2943-4C87-A18E-E26657E0EC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1672" y="1974883"/>
            <a:ext cx="487363" cy="487363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00454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B38DD-3FD1-4AC8-A7B0-BAB31B927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en-US" sz="3600"/>
              <a:t>Figurative Language</a:t>
            </a:r>
            <a:br>
              <a:rPr lang="en-US" sz="3600"/>
            </a:br>
            <a:r>
              <a:rPr lang="en-US" sz="3600"/>
              <a:t>Box 3: How does it enhance the text?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43030-E9F5-4BB9-BA20-E683D38DE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519" y="1420706"/>
            <a:ext cx="5514758" cy="4016587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Whether we like it or not, words and phrases have a huge influence on how we interpret what we read.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author uses figurative language to control how the audience feels about the objects, events, and ideas in the writing.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this box, think about how the figurative language in your chosen passage influences your opinion of what is being described.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F8082C-0611-4311-A79B-3E66332C17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84006" y="1420706"/>
            <a:ext cx="487363" cy="487363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411308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B38DD-3FD1-4AC8-A7B0-BAB31B927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Figurative Language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Box 3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43030-E9F5-4BB9-BA20-E683D38DE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only is Jordan Baker described as being thin, but her posture is compared to that of a “young cadet.” If it were not for this comparison, Jordan would be seen simply as a petite and refined young woman with good posture. Comparing her to a soldier implies that she is disciplined and physically strong. In fact, the entire description makes her seem more masculine than feminine.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00C55E-3599-4A67-90CA-CD8D28FA36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16993" y="1639727"/>
            <a:ext cx="487363" cy="487363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5981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7A4FE6480D2F4D958A246655477846" ma:contentTypeVersion="9" ma:contentTypeDescription="Create a new document." ma:contentTypeScope="" ma:versionID="824df66b4be0cce9907fb2137b17a289">
  <xsd:schema xmlns:xsd="http://www.w3.org/2001/XMLSchema" xmlns:xs="http://www.w3.org/2001/XMLSchema" xmlns:p="http://schemas.microsoft.com/office/2006/metadata/properties" xmlns:ns3="ddcc035e-d6ef-4842-8abb-b9fe2dfc38a2" xmlns:ns4="e20475e5-2c86-4e2a-ab8a-3118e4568361" targetNamespace="http://schemas.microsoft.com/office/2006/metadata/properties" ma:root="true" ma:fieldsID="647c262d16fe6fda2134f436962e5f49" ns3:_="" ns4:_="">
    <xsd:import namespace="ddcc035e-d6ef-4842-8abb-b9fe2dfc38a2"/>
    <xsd:import namespace="e20475e5-2c86-4e2a-ab8a-3118e45683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c035e-d6ef-4842-8abb-b9fe2dfc38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475e5-2c86-4e2a-ab8a-3118e456836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ddcc035e-d6ef-4842-8abb-b9fe2dfc38a2" xsi:nil="true"/>
  </documentManagement>
</p:properties>
</file>

<file path=customXml/itemProps1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7D035B-E981-452A-BCB2-7CEF04E8F7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c035e-d6ef-4842-8abb-b9fe2dfc38a2"/>
    <ds:schemaRef ds:uri="e20475e5-2c86-4e2a-ab8a-3118e45683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92E9E5-79AF-4029-8FCA-9C327D54FD8F}">
  <ds:schemaRefs>
    <ds:schemaRef ds:uri="http://schemas.microsoft.com/office/2006/metadata/properties"/>
    <ds:schemaRef ds:uri="http://schemas.microsoft.com/office/infopath/2007/PartnerControls"/>
    <ds:schemaRef ds:uri="ddcc035e-d6ef-4842-8abb-b9fe2dfc38a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751</Words>
  <Application>Microsoft Office PowerPoint</Application>
  <PresentationFormat>Widescreen</PresentationFormat>
  <Paragraphs>49</Paragraphs>
  <Slides>10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Savon</vt:lpstr>
      <vt:lpstr>Gatsby Packet Guide</vt:lpstr>
      <vt:lpstr>Setting</vt:lpstr>
      <vt:lpstr>Figurative Language</vt:lpstr>
      <vt:lpstr>Figurative Language Box 1: Provide the Passage</vt:lpstr>
      <vt:lpstr>Figurative Language Box 1 Example</vt:lpstr>
      <vt:lpstr>Figurative Language Box 2: What is being described?</vt:lpstr>
      <vt:lpstr>Figurative Language Box 2 Example</vt:lpstr>
      <vt:lpstr>Figurative Language Box 3: How does it enhance the text?</vt:lpstr>
      <vt:lpstr>Figurative Language Box 3 Example</vt:lpstr>
      <vt:lpstr>Full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Gatsby Packet Guide</dc:title>
  <dc:creator/>
  <cp:lastModifiedBy/>
  <cp:revision>2</cp:revision>
  <dcterms:created xsi:type="dcterms:W3CDTF">2020-04-11T15:40:05Z</dcterms:created>
  <dcterms:modified xsi:type="dcterms:W3CDTF">2020-04-11T20:41:30Z</dcterms:modified>
</cp:coreProperties>
</file>