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Lst>
  <p:handoutMasterIdLst>
    <p:handoutMasterId r:id="rId17"/>
  </p:handoutMasterIdLst>
  <p:sldIdLst>
    <p:sldId id="256" r:id="rId5"/>
    <p:sldId id="261" r:id="rId6"/>
    <p:sldId id="273" r:id="rId7"/>
    <p:sldId id="275" r:id="rId8"/>
    <p:sldId id="263" r:id="rId9"/>
    <p:sldId id="276" r:id="rId10"/>
    <p:sldId id="277" r:id="rId11"/>
    <p:sldId id="274" r:id="rId12"/>
    <p:sldId id="271" r:id="rId13"/>
    <p:sldId id="272" r:id="rId14"/>
    <p:sldId id="262" r:id="rId15"/>
    <p:sldId id="278"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5E754-E001-4844-AC20-46726F788ECE}" v="104" dt="2020-04-02T23:39:07.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5220" autoAdjust="0"/>
  </p:normalViewPr>
  <p:slideViewPr>
    <p:cSldViewPr snapToGrid="0">
      <p:cViewPr varScale="1">
        <p:scale>
          <a:sx n="81" d="100"/>
          <a:sy n="81" d="100"/>
        </p:scale>
        <p:origin x="75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D463F3-92DE-4686-9216-1300CF4EA01B}" type="datetimeFigureOut">
              <a:rPr lang="en-US" smtClean="0"/>
              <a:t>4/2/2020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1FDD2F-E132-4FB3-9AA7-5B2FDED79826}" type="slidenum">
              <a:rPr lang="en-US" smtClean="0"/>
              <a:t>‹#›</a:t>
            </a:fld>
            <a:endParaRPr lang="en-US"/>
          </a:p>
        </p:txBody>
      </p:sp>
    </p:spTree>
    <p:extLst>
      <p:ext uri="{BB962C8B-B14F-4D97-AF65-F5344CB8AC3E}">
        <p14:creationId xmlns:p14="http://schemas.microsoft.com/office/powerpoint/2010/main" val="37310519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45AEA07-3EE2-428A-9EE4-7855247D7956}" type="datetimeFigureOut">
              <a:rPr lang="en-US" smtClean="0"/>
              <a:t>4/2/2020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173001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AEA07-3EE2-428A-9EE4-7855247D795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8005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45AEA07-3EE2-428A-9EE4-7855247D7956}" type="datetimeFigureOut">
              <a:rPr lang="en-US" smtClean="0"/>
              <a:t>4/2/2020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131234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AEA07-3EE2-428A-9EE4-7855247D795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419057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945AEA07-3EE2-428A-9EE4-7855247D7956}" type="datetimeFigureOut">
              <a:rPr lang="en-US" smtClean="0"/>
              <a:t>4/2/2020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79196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45AEA07-3EE2-428A-9EE4-7855247D7956}" type="datetimeFigureOut">
              <a:rPr lang="en-US" smtClean="0"/>
              <a:t>4/2/2020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11033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45AEA07-3EE2-428A-9EE4-7855247D7956}" type="datetimeFigureOut">
              <a:rPr lang="en-US" smtClean="0"/>
              <a:t>4/2/2020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201155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5AEA07-3EE2-428A-9EE4-7855247D7956}"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379101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45AEA07-3EE2-428A-9EE4-7855247D7956}" type="datetimeFigureOut">
              <a:rPr lang="en-US" smtClean="0"/>
              <a:t>4/2/2020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248910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5AEA07-3EE2-428A-9EE4-7855247D795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253689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945AEA07-3EE2-428A-9EE4-7855247D7956}" type="datetimeFigureOut">
              <a:rPr lang="en-US" smtClean="0"/>
              <a:t>4/2/2020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E4C2DF2E-F2DD-408C-A556-10A0C483207D}" type="slidenum">
              <a:rPr lang="en-US" smtClean="0"/>
              <a:t>‹#›</a:t>
            </a:fld>
            <a:endParaRPr lang="en-US"/>
          </a:p>
        </p:txBody>
      </p:sp>
    </p:spTree>
    <p:extLst>
      <p:ext uri="{BB962C8B-B14F-4D97-AF65-F5344CB8AC3E}">
        <p14:creationId xmlns:p14="http://schemas.microsoft.com/office/powerpoint/2010/main" val="21204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45AEA07-3EE2-428A-9EE4-7855247D7956}" type="datetimeFigureOut">
              <a:rPr lang="en-US" smtClean="0"/>
              <a:t>4/2/2020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4C2DF2E-F2DD-408C-A556-10A0C483207D}" type="slidenum">
              <a:rPr lang="en-US" smtClean="0"/>
              <a:t>‹#›</a:t>
            </a:fld>
            <a:endParaRPr lang="en-US"/>
          </a:p>
        </p:txBody>
      </p:sp>
    </p:spTree>
    <p:extLst>
      <p:ext uri="{BB962C8B-B14F-4D97-AF65-F5344CB8AC3E}">
        <p14:creationId xmlns:p14="http://schemas.microsoft.com/office/powerpoint/2010/main" val="204410028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epecpUeuSE"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sidethemagic.net/2016/11/interview-disney-animators-hyrum-osmond-and-eric-goldberg-discuss-dwayne-johnsons-maui-from-moan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Character Foils</a:t>
            </a:r>
          </a:p>
        </p:txBody>
      </p:sp>
      <p:sp>
        <p:nvSpPr>
          <p:cNvPr id="3" name="Subtitle 2"/>
          <p:cNvSpPr>
            <a:spLocks noGrp="1"/>
          </p:cNvSpPr>
          <p:nvPr>
            <p:ph type="subTitle" idx="1"/>
          </p:nvPr>
        </p:nvSpPr>
        <p:spPr/>
        <p:txBody>
          <a:bodyPr/>
          <a:lstStyle/>
          <a:p>
            <a:r>
              <a:rPr lang="en-US" dirty="0"/>
              <a:t>Let’s have fun with equal and opposite forces!</a:t>
            </a:r>
          </a:p>
        </p:txBody>
      </p:sp>
    </p:spTree>
    <p:extLst>
      <p:ext uri="{BB962C8B-B14F-4D97-AF65-F5344CB8AC3E}">
        <p14:creationId xmlns:p14="http://schemas.microsoft.com/office/powerpoint/2010/main" val="55354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6"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9"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7"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8"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56" name="Group 155">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57" name="Rectangle 156">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Isosceles Triangle 157">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58">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1" name="Rectangle 16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7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7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itle 2"/>
          <p:cNvSpPr>
            <a:spLocks noGrp="1"/>
          </p:cNvSpPr>
          <p:nvPr>
            <p:ph type="title"/>
          </p:nvPr>
        </p:nvSpPr>
        <p:spPr>
          <a:xfrm>
            <a:off x="1378425" y="5199797"/>
            <a:ext cx="9435152" cy="789673"/>
          </a:xfrm>
        </p:spPr>
        <p:txBody>
          <a:bodyPr vert="horz" lIns="228600" tIns="228600" rIns="228600" bIns="0" rtlCol="0" anchor="ctr">
            <a:normAutofit fontScale="90000"/>
          </a:bodyPr>
          <a:lstStyle/>
          <a:p>
            <a:pPr>
              <a:lnSpc>
                <a:spcPct val="80000"/>
              </a:lnSpc>
            </a:pPr>
            <a:r>
              <a:rPr lang="en-US" sz="3400" dirty="0">
                <a:solidFill>
                  <a:schemeClr val="bg1"/>
                </a:solidFill>
              </a:rPr>
              <a:t>When Plankton is a foil to Mr. </a:t>
            </a:r>
            <a:r>
              <a:rPr lang="en-US" sz="3400" dirty="0" err="1">
                <a:solidFill>
                  <a:schemeClr val="bg1"/>
                </a:solidFill>
              </a:rPr>
              <a:t>Krabs</a:t>
            </a:r>
            <a:r>
              <a:rPr lang="en-US" sz="3400" dirty="0">
                <a:solidFill>
                  <a:schemeClr val="bg1"/>
                </a:solidFill>
              </a:rPr>
              <a:t>, Mr. </a:t>
            </a:r>
            <a:r>
              <a:rPr lang="en-US" sz="3400" dirty="0" err="1">
                <a:solidFill>
                  <a:schemeClr val="bg1"/>
                </a:solidFill>
              </a:rPr>
              <a:t>Krabs</a:t>
            </a:r>
            <a:r>
              <a:rPr lang="en-US" sz="3400" dirty="0">
                <a:solidFill>
                  <a:schemeClr val="bg1"/>
                </a:solidFill>
              </a:rPr>
              <a:t> becomes a victim </a:t>
            </a:r>
          </a:p>
        </p:txBody>
      </p:sp>
      <p:sp>
        <p:nvSpPr>
          <p:cNvPr id="184" name="Freeform: Shape 18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5" name="Picture 2" descr="Image result for plankton laugh">
            <a:extLst>
              <a:ext uri="{FF2B5EF4-FFF2-40B4-BE49-F238E27FC236}">
                <a16:creationId xmlns:a16="http://schemas.microsoft.com/office/drawing/2014/main" id="{66B4A103-3542-4834-8DAE-9CC10A07C7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633" y="612574"/>
            <a:ext cx="2009564" cy="38645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mr. krab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57" r="-1" b="-1"/>
          <a:stretch/>
        </p:blipFill>
        <p:spPr bwMode="auto">
          <a:xfrm>
            <a:off x="6256867" y="642170"/>
            <a:ext cx="5300660" cy="383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1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mage result for squidwa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88" r="9788"/>
          <a:stretch/>
        </p:blipFill>
        <p:spPr bwMode="auto">
          <a:xfrm>
            <a:off x="824483" y="3287315"/>
            <a:ext cx="2367971" cy="2944368"/>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20753" y="2598437"/>
            <a:ext cx="4750493" cy="3170953"/>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 name="Picture 2" descr="Image result for patrick sta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095" r="24104" b="2762"/>
          <a:stretch/>
        </p:blipFill>
        <p:spPr bwMode="auto">
          <a:xfrm>
            <a:off x="8999544" y="3287315"/>
            <a:ext cx="2367971" cy="2944368"/>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679574" y="626317"/>
            <a:ext cx="8832850" cy="640717"/>
          </a:xfrm>
        </p:spPr>
        <p:txBody>
          <a:bodyPr vert="horz" lIns="228600" tIns="228600" rIns="228600" bIns="0" rtlCol="0" anchor="t">
            <a:noAutofit/>
          </a:bodyPr>
          <a:lstStyle/>
          <a:p>
            <a:pPr>
              <a:lnSpc>
                <a:spcPct val="80000"/>
              </a:lnSpc>
            </a:pPr>
            <a:r>
              <a:rPr lang="en-US" sz="2800" dirty="0">
                <a:solidFill>
                  <a:schemeClr val="tx2"/>
                </a:solidFill>
                <a:latin typeface="+mn-lt"/>
              </a:rPr>
              <a:t>Sometimes, a character can have contradictory traits depending on the foil with which  they are paired. </a:t>
            </a:r>
          </a:p>
        </p:txBody>
      </p:sp>
      <p:sp>
        <p:nvSpPr>
          <p:cNvPr id="9" name="TextBox 8">
            <a:extLst>
              <a:ext uri="{FF2B5EF4-FFF2-40B4-BE49-F238E27FC236}">
                <a16:creationId xmlns:a16="http://schemas.microsoft.com/office/drawing/2014/main" id="{B5A314ED-D680-44A9-9B2E-C78BC7C0EC59}"/>
              </a:ext>
            </a:extLst>
          </p:cNvPr>
          <p:cNvSpPr txBox="1"/>
          <p:nvPr/>
        </p:nvSpPr>
        <p:spPr>
          <a:xfrm>
            <a:off x="494523" y="2004548"/>
            <a:ext cx="3027893" cy="1200329"/>
          </a:xfrm>
          <a:prstGeom prst="rect">
            <a:avLst/>
          </a:prstGeom>
          <a:noFill/>
        </p:spPr>
        <p:txBody>
          <a:bodyPr wrap="square" rtlCol="0">
            <a:spAutoFit/>
          </a:bodyPr>
          <a:lstStyle/>
          <a:p>
            <a:r>
              <a:rPr lang="en-US" dirty="0">
                <a:solidFill>
                  <a:schemeClr val="accent1">
                    <a:lumMod val="50000"/>
                  </a:schemeClr>
                </a:solidFill>
              </a:rPr>
              <a:t>When compared to Squidward, SpongeBob often appears childish and immature.</a:t>
            </a:r>
          </a:p>
        </p:txBody>
      </p:sp>
      <p:sp>
        <p:nvSpPr>
          <p:cNvPr id="13" name="TextBox 12">
            <a:extLst>
              <a:ext uri="{FF2B5EF4-FFF2-40B4-BE49-F238E27FC236}">
                <a16:creationId xmlns:a16="http://schemas.microsoft.com/office/drawing/2014/main" id="{225E3B43-12D5-4AF9-8CB9-AD2F09EFE853}"/>
              </a:ext>
            </a:extLst>
          </p:cNvPr>
          <p:cNvSpPr txBox="1"/>
          <p:nvPr/>
        </p:nvSpPr>
        <p:spPr>
          <a:xfrm>
            <a:off x="8669584" y="2004549"/>
            <a:ext cx="3027893" cy="1200329"/>
          </a:xfrm>
          <a:prstGeom prst="rect">
            <a:avLst/>
          </a:prstGeom>
          <a:noFill/>
        </p:spPr>
        <p:txBody>
          <a:bodyPr wrap="square" rtlCol="0">
            <a:spAutoFit/>
          </a:bodyPr>
          <a:lstStyle/>
          <a:p>
            <a:r>
              <a:rPr lang="en-US" dirty="0">
                <a:solidFill>
                  <a:schemeClr val="accent2">
                    <a:lumMod val="75000"/>
                  </a:schemeClr>
                </a:solidFill>
              </a:rPr>
              <a:t>When compared to Patrick, SpongeBob often appears responsible and mature.  </a:t>
            </a:r>
          </a:p>
        </p:txBody>
      </p:sp>
    </p:spTree>
    <p:extLst>
      <p:ext uri="{BB962C8B-B14F-4D97-AF65-F5344CB8AC3E}">
        <p14:creationId xmlns:p14="http://schemas.microsoft.com/office/powerpoint/2010/main" val="255578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CE445-B78C-4EC9-9DEA-EA6B8A57B3E1}"/>
              </a:ext>
            </a:extLst>
          </p:cNvPr>
          <p:cNvSpPr>
            <a:spLocks noGrp="1"/>
          </p:cNvSpPr>
          <p:nvPr>
            <p:ph type="title"/>
          </p:nvPr>
        </p:nvSpPr>
        <p:spPr>
          <a:xfrm>
            <a:off x="2880485" y="841375"/>
            <a:ext cx="6230857" cy="1230570"/>
          </a:xfrm>
        </p:spPr>
        <p:txBody>
          <a:bodyPr anchor="t">
            <a:normAutofit/>
          </a:bodyPr>
          <a:lstStyle/>
          <a:p>
            <a:pPr algn="l"/>
            <a:r>
              <a:rPr lang="en-US" sz="3600" dirty="0">
                <a:solidFill>
                  <a:schemeClr val="accent1"/>
                </a:solidFill>
              </a:rPr>
              <a:t>Recap</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290006A3-B3F2-4E3A-AF17-AD4991FF2047}"/>
              </a:ext>
            </a:extLst>
          </p:cNvPr>
          <p:cNvSpPr>
            <a:spLocks noGrp="1"/>
          </p:cNvSpPr>
          <p:nvPr>
            <p:ph idx="1"/>
          </p:nvPr>
        </p:nvSpPr>
        <p:spPr>
          <a:xfrm>
            <a:off x="2880487" y="2249046"/>
            <a:ext cx="6123783" cy="3802762"/>
          </a:xfrm>
        </p:spPr>
        <p:txBody>
          <a:bodyPr anchor="t">
            <a:normAutofit/>
          </a:bodyPr>
          <a:lstStyle/>
          <a:p>
            <a:r>
              <a:rPr lang="en-US" sz="2200" dirty="0">
                <a:solidFill>
                  <a:schemeClr val="accent1">
                    <a:lumMod val="50000"/>
                  </a:schemeClr>
                </a:solidFill>
              </a:rPr>
              <a:t>A foil occurs when things in a story (especially characters) have striking differences. </a:t>
            </a:r>
          </a:p>
          <a:p>
            <a:r>
              <a:rPr lang="en-US" sz="2200" dirty="0">
                <a:solidFill>
                  <a:schemeClr val="accent3">
                    <a:lumMod val="50000"/>
                  </a:schemeClr>
                </a:solidFill>
              </a:rPr>
              <a:t>Foils help to highlight important traits in a character. </a:t>
            </a:r>
          </a:p>
          <a:p>
            <a:r>
              <a:rPr lang="en-US" sz="2200" dirty="0">
                <a:solidFill>
                  <a:schemeClr val="accent2">
                    <a:lumMod val="75000"/>
                  </a:schemeClr>
                </a:solidFill>
              </a:rPr>
              <a:t>Foils help to show which traits are important in a complex character. </a:t>
            </a:r>
          </a:p>
          <a:p>
            <a:endParaRPr lang="en-US" sz="1600" dirty="0"/>
          </a:p>
        </p:txBody>
      </p:sp>
    </p:spTree>
    <p:extLst>
      <p:ext uri="{BB962C8B-B14F-4D97-AF65-F5344CB8AC3E}">
        <p14:creationId xmlns:p14="http://schemas.microsoft.com/office/powerpoint/2010/main" val="325631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459" y="960120"/>
            <a:ext cx="3865695" cy="4171278"/>
          </a:xfrm>
        </p:spPr>
        <p:txBody>
          <a:bodyPr>
            <a:normAutofit/>
          </a:bodyPr>
          <a:lstStyle/>
          <a:p>
            <a:pPr algn="r"/>
            <a:r>
              <a:rPr lang="en-US" sz="4400">
                <a:solidFill>
                  <a:schemeClr val="tx1"/>
                </a:solidFill>
              </a:rPr>
              <a:t>What is a foil?</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3164" y="960120"/>
            <a:ext cx="7251698" cy="4719956"/>
          </a:xfrm>
        </p:spPr>
        <p:txBody>
          <a:bodyPr>
            <a:normAutofit/>
          </a:bodyPr>
          <a:lstStyle/>
          <a:p>
            <a:pPr>
              <a:lnSpc>
                <a:spcPct val="110000"/>
              </a:lnSpc>
            </a:pPr>
            <a:r>
              <a:rPr lang="en-US" sz="2400" dirty="0">
                <a:solidFill>
                  <a:schemeClr val="accent1">
                    <a:lumMod val="50000"/>
                  </a:schemeClr>
                </a:solidFill>
              </a:rPr>
              <a:t>Foils are all about striking differences. </a:t>
            </a:r>
          </a:p>
          <a:p>
            <a:pPr>
              <a:lnSpc>
                <a:spcPct val="110000"/>
              </a:lnSpc>
            </a:pPr>
            <a:r>
              <a:rPr lang="en-US" sz="2400" dirty="0">
                <a:solidFill>
                  <a:schemeClr val="accent3">
                    <a:lumMod val="50000"/>
                  </a:schemeClr>
                </a:solidFill>
              </a:rPr>
              <a:t>They occur when a sharp contrast exists between things in a story.  </a:t>
            </a:r>
          </a:p>
          <a:p>
            <a:pPr>
              <a:lnSpc>
                <a:spcPct val="110000"/>
              </a:lnSpc>
            </a:pPr>
            <a:r>
              <a:rPr lang="en-US" sz="2400" dirty="0">
                <a:solidFill>
                  <a:schemeClr val="accent2">
                    <a:lumMod val="75000"/>
                  </a:schemeClr>
                </a:solidFill>
              </a:rPr>
              <a:t>While the term can be used to describe anything with contrasting traits, it normally refers to characters.</a:t>
            </a:r>
          </a:p>
        </p:txBody>
      </p:sp>
    </p:spTree>
    <p:extLst>
      <p:ext uri="{BB962C8B-B14F-4D97-AF65-F5344CB8AC3E}">
        <p14:creationId xmlns:p14="http://schemas.microsoft.com/office/powerpoint/2010/main" val="405950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459" y="960120"/>
            <a:ext cx="3865695" cy="4171278"/>
          </a:xfrm>
        </p:spPr>
        <p:txBody>
          <a:bodyPr>
            <a:normAutofit/>
          </a:bodyPr>
          <a:lstStyle/>
          <a:p>
            <a:pPr algn="r"/>
            <a:r>
              <a:rPr lang="en-US" sz="4400" dirty="0">
                <a:solidFill>
                  <a:schemeClr val="tx1"/>
                </a:solidFill>
              </a:rPr>
              <a:t>General Examples of foils</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3164" y="960120"/>
            <a:ext cx="7251698" cy="4719956"/>
          </a:xfrm>
        </p:spPr>
        <p:txBody>
          <a:bodyPr>
            <a:normAutofit/>
          </a:bodyPr>
          <a:lstStyle/>
          <a:p>
            <a:pPr>
              <a:lnSpc>
                <a:spcPct val="110000"/>
              </a:lnSpc>
            </a:pPr>
            <a:r>
              <a:rPr lang="en-US" sz="2200" dirty="0">
                <a:solidFill>
                  <a:schemeClr val="accent1">
                    <a:lumMod val="50000"/>
                  </a:schemeClr>
                </a:solidFill>
              </a:rPr>
              <a:t>A child who spends time between his divorced parents. His father is a conservative traditionalist and his mother is a new-age hippy. </a:t>
            </a:r>
          </a:p>
          <a:p>
            <a:pPr>
              <a:lnSpc>
                <a:spcPct val="110000"/>
              </a:lnSpc>
            </a:pPr>
            <a:r>
              <a:rPr lang="en-US" sz="2200" dirty="0">
                <a:solidFill>
                  <a:schemeClr val="accent3">
                    <a:lumMod val="50000"/>
                  </a:schemeClr>
                </a:solidFill>
              </a:rPr>
              <a:t>An impeccably well-groomed character who hates to be seen with her frumpy and overly casual roommate. </a:t>
            </a:r>
          </a:p>
          <a:p>
            <a:pPr>
              <a:lnSpc>
                <a:spcPct val="110000"/>
              </a:lnSpc>
            </a:pPr>
            <a:r>
              <a:rPr lang="en-US" sz="2200" dirty="0">
                <a:solidFill>
                  <a:schemeClr val="accent2">
                    <a:lumMod val="75000"/>
                  </a:schemeClr>
                </a:solidFill>
              </a:rPr>
              <a:t>A brooding, teenager wearing a black lace mourning gown stands in a room decorated with pink wallpaper and unicorn pillows.</a:t>
            </a:r>
          </a:p>
        </p:txBody>
      </p:sp>
    </p:spTree>
    <p:extLst>
      <p:ext uri="{BB962C8B-B14F-4D97-AF65-F5344CB8AC3E}">
        <p14:creationId xmlns:p14="http://schemas.microsoft.com/office/powerpoint/2010/main" val="10923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459" y="960120"/>
            <a:ext cx="3865695" cy="4171278"/>
          </a:xfrm>
        </p:spPr>
        <p:txBody>
          <a:bodyPr>
            <a:normAutofit/>
          </a:bodyPr>
          <a:lstStyle/>
          <a:p>
            <a:pPr algn="r"/>
            <a:r>
              <a:rPr lang="en-US" sz="4400" dirty="0">
                <a:solidFill>
                  <a:schemeClr val="tx1"/>
                </a:solidFill>
              </a:rPr>
              <a:t>How to use the word “Foil”</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3164" y="960120"/>
            <a:ext cx="7251698" cy="4719956"/>
          </a:xfrm>
        </p:spPr>
        <p:txBody>
          <a:bodyPr>
            <a:normAutofit/>
          </a:bodyPr>
          <a:lstStyle/>
          <a:p>
            <a:pPr>
              <a:lnSpc>
                <a:spcPct val="110000"/>
              </a:lnSpc>
            </a:pPr>
            <a:r>
              <a:rPr lang="en-US" sz="2200" dirty="0">
                <a:solidFill>
                  <a:schemeClr val="accent1">
                    <a:lumMod val="50000"/>
                  </a:schemeClr>
                </a:solidFill>
              </a:rPr>
              <a:t>This term is always a noun and can never be used as a verb or adjective. </a:t>
            </a:r>
          </a:p>
          <a:p>
            <a:pPr>
              <a:lnSpc>
                <a:spcPct val="110000"/>
              </a:lnSpc>
            </a:pPr>
            <a:r>
              <a:rPr lang="en-US" sz="2200" dirty="0">
                <a:solidFill>
                  <a:schemeClr val="accent3">
                    <a:lumMod val="50000"/>
                  </a:schemeClr>
                </a:solidFill>
              </a:rPr>
              <a:t>Something is always “a foil to” something else.</a:t>
            </a:r>
          </a:p>
          <a:p>
            <a:pPr>
              <a:lnSpc>
                <a:spcPct val="110000"/>
              </a:lnSpc>
            </a:pPr>
            <a:r>
              <a:rPr lang="en-US" sz="2200" dirty="0">
                <a:solidFill>
                  <a:schemeClr val="accent2">
                    <a:lumMod val="75000"/>
                  </a:schemeClr>
                </a:solidFill>
              </a:rPr>
              <a:t>Example: In the movie </a:t>
            </a:r>
            <a:r>
              <a:rPr lang="en-US" sz="2200" i="1" dirty="0">
                <a:solidFill>
                  <a:schemeClr val="accent2">
                    <a:lumMod val="75000"/>
                  </a:schemeClr>
                </a:solidFill>
              </a:rPr>
              <a:t>Inside Out</a:t>
            </a:r>
            <a:r>
              <a:rPr lang="en-US" sz="2200" dirty="0">
                <a:solidFill>
                  <a:schemeClr val="accent2">
                    <a:lumMod val="75000"/>
                  </a:schemeClr>
                </a:solidFill>
              </a:rPr>
              <a:t>, Sadness, because of her low energy and crippling pessimism, </a:t>
            </a:r>
            <a:r>
              <a:rPr lang="en-US" sz="2200" b="1" u="sng" dirty="0">
                <a:solidFill>
                  <a:schemeClr val="accent2">
                    <a:lumMod val="75000"/>
                  </a:schemeClr>
                </a:solidFill>
              </a:rPr>
              <a:t>is a foil to</a:t>
            </a:r>
            <a:r>
              <a:rPr lang="en-US" sz="2200" dirty="0">
                <a:solidFill>
                  <a:schemeClr val="accent2">
                    <a:lumMod val="75000"/>
                  </a:schemeClr>
                </a:solidFill>
              </a:rPr>
              <a:t> Joy’s energetic optimism. </a:t>
            </a:r>
          </a:p>
        </p:txBody>
      </p:sp>
    </p:spTree>
    <p:extLst>
      <p:ext uri="{BB962C8B-B14F-4D97-AF65-F5344CB8AC3E}">
        <p14:creationId xmlns:p14="http://schemas.microsoft.com/office/powerpoint/2010/main" val="199101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7720" y="960120"/>
            <a:ext cx="3988993" cy="4171278"/>
          </a:xfrm>
        </p:spPr>
        <p:txBody>
          <a:bodyPr>
            <a:normAutofit/>
          </a:bodyPr>
          <a:lstStyle/>
          <a:p>
            <a:pPr algn="l"/>
            <a:r>
              <a:rPr lang="en-US" sz="5400" dirty="0">
                <a:solidFill>
                  <a:schemeClr val="tx1"/>
                </a:solidFill>
              </a:rPr>
              <a:t>What does a foil do?</a:t>
            </a:r>
          </a:p>
        </p:txBody>
      </p:sp>
      <p:sp>
        <p:nvSpPr>
          <p:cNvPr id="3" name="Content Placeholder 2"/>
          <p:cNvSpPr>
            <a:spLocks noGrp="1"/>
          </p:cNvSpPr>
          <p:nvPr>
            <p:ph idx="1"/>
          </p:nvPr>
        </p:nvSpPr>
        <p:spPr>
          <a:xfrm>
            <a:off x="4808539" y="552451"/>
            <a:ext cx="6784973" cy="4913660"/>
          </a:xfrm>
        </p:spPr>
        <p:txBody>
          <a:bodyPr>
            <a:normAutofit/>
          </a:bodyPr>
          <a:lstStyle/>
          <a:p>
            <a:pPr fontAlgn="base"/>
            <a:r>
              <a:rPr lang="en-US" sz="2200" dirty="0">
                <a:solidFill>
                  <a:schemeClr val="tx2"/>
                </a:solidFill>
              </a:rPr>
              <a:t>Writers use foils for a variety of reasons. Here are a few:</a:t>
            </a:r>
            <a:endParaRPr lang="en-US" sz="2000" dirty="0">
              <a:solidFill>
                <a:schemeClr val="tx2"/>
              </a:solidFill>
            </a:endParaRPr>
          </a:p>
          <a:p>
            <a:pPr lvl="1" fontAlgn="base"/>
            <a:r>
              <a:rPr lang="en-US" sz="2000" dirty="0">
                <a:solidFill>
                  <a:schemeClr val="accent1">
                    <a:lumMod val="50000"/>
                  </a:schemeClr>
                </a:solidFill>
              </a:rPr>
              <a:t>They help to highlight subtle details in a character’s personality that would otherwise be overlooked. ​</a:t>
            </a:r>
          </a:p>
          <a:p>
            <a:pPr lvl="1" fontAlgn="base"/>
            <a:r>
              <a:rPr lang="en-US" sz="2000" dirty="0">
                <a:solidFill>
                  <a:schemeClr val="accent3">
                    <a:lumMod val="50000"/>
                  </a:schemeClr>
                </a:solidFill>
              </a:rPr>
              <a:t>Because of this, writers use foils to quickly establish important traits in a character. </a:t>
            </a:r>
          </a:p>
          <a:p>
            <a:pPr lvl="1" fontAlgn="base"/>
            <a:r>
              <a:rPr lang="en-US" sz="2000" dirty="0">
                <a:solidFill>
                  <a:schemeClr val="accent2">
                    <a:lumMod val="75000"/>
                  </a:schemeClr>
                </a:solidFill>
              </a:rPr>
              <a:t>They can also be a source of conflict to make a scene or character more interesting. </a:t>
            </a:r>
          </a:p>
          <a:p>
            <a:endParaRPr lang="en-US" sz="2400" dirty="0"/>
          </a:p>
        </p:txBody>
      </p:sp>
    </p:spTree>
    <p:extLst>
      <p:ext uri="{BB962C8B-B14F-4D97-AF65-F5344CB8AC3E}">
        <p14:creationId xmlns:p14="http://schemas.microsoft.com/office/powerpoint/2010/main" val="232729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03">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7" name="Title 46">
            <a:extLst>
              <a:ext uri="{FF2B5EF4-FFF2-40B4-BE49-F238E27FC236}">
                <a16:creationId xmlns:a16="http://schemas.microsoft.com/office/drawing/2014/main" id="{32E177A2-D6D8-41D7-9B9D-1DCDABE2A5F1}"/>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In </a:t>
            </a:r>
            <a:r>
              <a:rPr lang="en-US" sz="3200" i="1" dirty="0">
                <a:solidFill>
                  <a:schemeClr val="tx2"/>
                </a:solidFill>
              </a:rPr>
              <a:t>Finding Nemo, </a:t>
            </a:r>
            <a:r>
              <a:rPr lang="en-US" sz="3200" dirty="0">
                <a:solidFill>
                  <a:schemeClr val="tx2"/>
                </a:solidFill>
              </a:rPr>
              <a:t>Marlin is a foil to Dory</a:t>
            </a:r>
          </a:p>
        </p:txBody>
      </p:sp>
      <p:sp>
        <p:nvSpPr>
          <p:cNvPr id="170" name="Rectangle 16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0D18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Content Placeholder 130" descr="A picture containing swimming, sport, looking, light&#10;&#10;Description automatically generated">
            <a:extLst>
              <a:ext uri="{FF2B5EF4-FFF2-40B4-BE49-F238E27FC236}">
                <a16:creationId xmlns:a16="http://schemas.microsoft.com/office/drawing/2014/main" id="{AC1DD6E1-5638-4226-952A-BC7D6893ED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95" r="31194" b="-1"/>
          <a:stretch/>
        </p:blipFill>
        <p:spPr>
          <a:xfrm>
            <a:off x="972115" y="960214"/>
            <a:ext cx="5641848" cy="4919472"/>
          </a:xfrm>
          <a:prstGeom prst="rect">
            <a:avLst/>
          </a:prstGeom>
          <a:ln w="12700">
            <a:noFill/>
          </a:ln>
        </p:spPr>
      </p:pic>
      <p:sp>
        <p:nvSpPr>
          <p:cNvPr id="135" name="Content Placeholder 134">
            <a:extLst>
              <a:ext uri="{FF2B5EF4-FFF2-40B4-BE49-F238E27FC236}">
                <a16:creationId xmlns:a16="http://schemas.microsoft.com/office/drawing/2014/main" id="{23EBBF00-8FDA-48D4-92EF-DB316DCB3444}"/>
              </a:ext>
            </a:extLst>
          </p:cNvPr>
          <p:cNvSpPr>
            <a:spLocks noGrp="1"/>
          </p:cNvSpPr>
          <p:nvPr>
            <p:ph idx="1"/>
          </p:nvPr>
        </p:nvSpPr>
        <p:spPr>
          <a:xfrm>
            <a:off x="6807957" y="1933576"/>
            <a:ext cx="5353882" cy="4933950"/>
          </a:xfrm>
        </p:spPr>
        <p:txBody>
          <a:bodyPr>
            <a:normAutofit/>
          </a:bodyPr>
          <a:lstStyle/>
          <a:p>
            <a:pPr marL="0" indent="0">
              <a:lnSpc>
                <a:spcPct val="110000"/>
              </a:lnSpc>
              <a:buClr>
                <a:srgbClr val="0D18DD"/>
              </a:buClr>
              <a:buNone/>
            </a:pPr>
            <a:r>
              <a:rPr lang="en-US" sz="2000" b="1" dirty="0">
                <a:solidFill>
                  <a:schemeClr val="tx2"/>
                </a:solidFill>
              </a:rPr>
              <a:t>Contrasting Traits: </a:t>
            </a:r>
          </a:p>
          <a:p>
            <a:pPr marL="0" indent="0">
              <a:lnSpc>
                <a:spcPct val="110000"/>
              </a:lnSpc>
              <a:buClr>
                <a:srgbClr val="0D18DD"/>
              </a:buClr>
              <a:buNone/>
            </a:pPr>
            <a:r>
              <a:rPr lang="en-US" sz="2000" dirty="0">
                <a:solidFill>
                  <a:schemeClr val="accent1">
                    <a:lumMod val="50000"/>
                  </a:schemeClr>
                </a:solidFill>
              </a:rPr>
              <a:t>Marlin is obsessively organized and feels the need to be in control of his surroundings. </a:t>
            </a:r>
          </a:p>
          <a:p>
            <a:pPr marL="0" indent="0">
              <a:lnSpc>
                <a:spcPct val="110000"/>
              </a:lnSpc>
              <a:buClr>
                <a:srgbClr val="0D18DD"/>
              </a:buClr>
              <a:buNone/>
            </a:pPr>
            <a:r>
              <a:rPr lang="en-US" sz="2000" dirty="0">
                <a:solidFill>
                  <a:schemeClr val="accent3">
                    <a:lumMod val="50000"/>
                  </a:schemeClr>
                </a:solidFill>
              </a:rPr>
              <a:t>Because of her short-term memory loss, Dory is incapable of organizing her life, and happily improvises everything she does. </a:t>
            </a:r>
          </a:p>
          <a:p>
            <a:pPr marL="0" indent="0">
              <a:lnSpc>
                <a:spcPct val="110000"/>
              </a:lnSpc>
              <a:buClr>
                <a:srgbClr val="0D18DD"/>
              </a:buClr>
              <a:buNone/>
            </a:pPr>
            <a:r>
              <a:rPr lang="en-US" sz="2000" b="1" dirty="0">
                <a:solidFill>
                  <a:schemeClr val="tx2"/>
                </a:solidFill>
              </a:rPr>
              <a:t>Effect: </a:t>
            </a:r>
          </a:p>
          <a:p>
            <a:pPr marL="0" indent="0">
              <a:lnSpc>
                <a:spcPct val="110000"/>
              </a:lnSpc>
              <a:buClr>
                <a:srgbClr val="0D18DD"/>
              </a:buClr>
              <a:buNone/>
            </a:pPr>
            <a:r>
              <a:rPr lang="en-US" sz="2000" dirty="0">
                <a:solidFill>
                  <a:schemeClr val="accent2">
                    <a:lumMod val="75000"/>
                  </a:schemeClr>
                </a:solidFill>
              </a:rPr>
              <a:t>Dory’s contented disorganization highlights the fear that drives Marlin’s unhealthy need to control the world around him and shows the audience how Marlin must change in order to be happy when he finds his son. </a:t>
            </a:r>
          </a:p>
        </p:txBody>
      </p:sp>
    </p:spTree>
    <p:extLst>
      <p:ext uri="{BB962C8B-B14F-4D97-AF65-F5344CB8AC3E}">
        <p14:creationId xmlns:p14="http://schemas.microsoft.com/office/powerpoint/2010/main" val="425149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03">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7" name="Title 46">
            <a:extLst>
              <a:ext uri="{FF2B5EF4-FFF2-40B4-BE49-F238E27FC236}">
                <a16:creationId xmlns:a16="http://schemas.microsoft.com/office/drawing/2014/main" id="{32E177A2-D6D8-41D7-9B9D-1DCDABE2A5F1}"/>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In </a:t>
            </a:r>
            <a:r>
              <a:rPr lang="en-US" sz="3200" i="1" dirty="0">
                <a:solidFill>
                  <a:schemeClr val="tx2"/>
                </a:solidFill>
              </a:rPr>
              <a:t>Moana</a:t>
            </a:r>
            <a:r>
              <a:rPr lang="en-US" sz="3200" dirty="0">
                <a:solidFill>
                  <a:schemeClr val="tx2"/>
                </a:solidFill>
              </a:rPr>
              <a:t>, Maui is a foil to Moana</a:t>
            </a:r>
          </a:p>
        </p:txBody>
      </p:sp>
      <p:sp>
        <p:nvSpPr>
          <p:cNvPr id="170" name="Rectangle 16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0D18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Content Placeholder 130">
            <a:extLst>
              <a:ext uri="{FF2B5EF4-FFF2-40B4-BE49-F238E27FC236}">
                <a16:creationId xmlns:a16="http://schemas.microsoft.com/office/drawing/2014/main" id="{AC1DD6E1-5638-4226-952A-BC7D6893ED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730" r="13051"/>
          <a:stretch/>
        </p:blipFill>
        <p:spPr>
          <a:xfrm>
            <a:off x="857564" y="1933576"/>
            <a:ext cx="5870949" cy="3567874"/>
          </a:xfrm>
          <a:prstGeom prst="rect">
            <a:avLst/>
          </a:prstGeom>
          <a:ln w="12700">
            <a:noFill/>
          </a:ln>
        </p:spPr>
      </p:pic>
      <p:sp>
        <p:nvSpPr>
          <p:cNvPr id="135" name="Content Placeholder 134">
            <a:extLst>
              <a:ext uri="{FF2B5EF4-FFF2-40B4-BE49-F238E27FC236}">
                <a16:creationId xmlns:a16="http://schemas.microsoft.com/office/drawing/2014/main" id="{23EBBF00-8FDA-48D4-92EF-DB316DCB3444}"/>
              </a:ext>
            </a:extLst>
          </p:cNvPr>
          <p:cNvSpPr>
            <a:spLocks noGrp="1"/>
          </p:cNvSpPr>
          <p:nvPr>
            <p:ph idx="1"/>
          </p:nvPr>
        </p:nvSpPr>
        <p:spPr>
          <a:xfrm>
            <a:off x="6807957" y="1933576"/>
            <a:ext cx="5353882" cy="4933950"/>
          </a:xfrm>
        </p:spPr>
        <p:txBody>
          <a:bodyPr>
            <a:normAutofit/>
          </a:bodyPr>
          <a:lstStyle/>
          <a:p>
            <a:pPr marL="0" indent="0">
              <a:lnSpc>
                <a:spcPct val="110000"/>
              </a:lnSpc>
              <a:buClr>
                <a:srgbClr val="0D18DD"/>
              </a:buClr>
              <a:buNone/>
            </a:pPr>
            <a:r>
              <a:rPr lang="en-US" sz="2000" b="1" dirty="0">
                <a:solidFill>
                  <a:schemeClr val="tx2"/>
                </a:solidFill>
              </a:rPr>
              <a:t>Contrasting Traits: </a:t>
            </a:r>
          </a:p>
          <a:p>
            <a:pPr marL="0" indent="0">
              <a:lnSpc>
                <a:spcPct val="110000"/>
              </a:lnSpc>
              <a:buClr>
                <a:srgbClr val="0D18DD"/>
              </a:buClr>
              <a:buNone/>
            </a:pPr>
            <a:r>
              <a:rPr lang="en-US" sz="2000" dirty="0">
                <a:solidFill>
                  <a:schemeClr val="accent1">
                    <a:lumMod val="75000"/>
                  </a:schemeClr>
                </a:solidFill>
              </a:rPr>
              <a:t>Moana, while brave in her own way, is an inexperienced and generally humble young girl.  </a:t>
            </a:r>
          </a:p>
          <a:p>
            <a:pPr marL="0" indent="0">
              <a:lnSpc>
                <a:spcPct val="110000"/>
              </a:lnSpc>
              <a:buClr>
                <a:srgbClr val="0D18DD"/>
              </a:buClr>
              <a:buNone/>
            </a:pPr>
            <a:r>
              <a:rPr lang="en-US" sz="2000" dirty="0">
                <a:solidFill>
                  <a:schemeClr val="accent3">
                    <a:lumMod val="50000"/>
                  </a:schemeClr>
                </a:solidFill>
              </a:rPr>
              <a:t>Maui has had many adventures in his life and is exceedingly full of himself. </a:t>
            </a:r>
          </a:p>
          <a:p>
            <a:pPr marL="0" indent="0">
              <a:lnSpc>
                <a:spcPct val="110000"/>
              </a:lnSpc>
              <a:buClr>
                <a:srgbClr val="0D18DD"/>
              </a:buClr>
              <a:buNone/>
            </a:pPr>
            <a:r>
              <a:rPr lang="en-US" sz="2000" b="1" dirty="0">
                <a:solidFill>
                  <a:schemeClr val="tx2"/>
                </a:solidFill>
              </a:rPr>
              <a:t>Effect: </a:t>
            </a:r>
          </a:p>
          <a:p>
            <a:pPr marL="0" indent="0">
              <a:lnSpc>
                <a:spcPct val="110000"/>
              </a:lnSpc>
              <a:buClr>
                <a:srgbClr val="0D18DD"/>
              </a:buClr>
              <a:buNone/>
            </a:pPr>
            <a:r>
              <a:rPr lang="en-US" sz="2000" dirty="0">
                <a:solidFill>
                  <a:schemeClr val="accent2">
                    <a:lumMod val="75000"/>
                  </a:schemeClr>
                </a:solidFill>
              </a:rPr>
              <a:t>Maui’s cockiness and knowledge of the world highlight’s Moana’s vulnerability and lack of experience at the beginning of the story.  This helps the audience to see how Moana grows in maturity and confidence over the course of the plot. </a:t>
            </a:r>
          </a:p>
        </p:txBody>
      </p:sp>
    </p:spTree>
    <p:extLst>
      <p:ext uri="{BB962C8B-B14F-4D97-AF65-F5344CB8AC3E}">
        <p14:creationId xmlns:p14="http://schemas.microsoft.com/office/powerpoint/2010/main" val="359065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7720" y="960120"/>
            <a:ext cx="3988993" cy="4171278"/>
          </a:xfrm>
        </p:spPr>
        <p:txBody>
          <a:bodyPr>
            <a:normAutofit/>
          </a:bodyPr>
          <a:lstStyle/>
          <a:p>
            <a:pPr algn="l"/>
            <a:r>
              <a:rPr lang="en-US" sz="5400" dirty="0">
                <a:solidFill>
                  <a:schemeClr val="tx1"/>
                </a:solidFill>
              </a:rPr>
              <a:t>Foils and Complex Characters</a:t>
            </a:r>
          </a:p>
        </p:txBody>
      </p:sp>
      <p:sp>
        <p:nvSpPr>
          <p:cNvPr id="3" name="Content Placeholder 2"/>
          <p:cNvSpPr>
            <a:spLocks noGrp="1"/>
          </p:cNvSpPr>
          <p:nvPr>
            <p:ph idx="1"/>
          </p:nvPr>
        </p:nvSpPr>
        <p:spPr>
          <a:xfrm>
            <a:off x="4808539" y="552451"/>
            <a:ext cx="6784973" cy="4913660"/>
          </a:xfrm>
        </p:spPr>
        <p:txBody>
          <a:bodyPr>
            <a:normAutofit/>
          </a:bodyPr>
          <a:lstStyle/>
          <a:p>
            <a:r>
              <a:rPr lang="en-US" sz="2200" dirty="0">
                <a:solidFill>
                  <a:schemeClr val="accent1">
                    <a:lumMod val="50000"/>
                  </a:schemeClr>
                </a:solidFill>
              </a:rPr>
              <a:t>Complex characters have a variety of traits and attributes, but not every trait is important all the time.</a:t>
            </a:r>
          </a:p>
          <a:p>
            <a:r>
              <a:rPr lang="en-US" sz="2200" dirty="0">
                <a:solidFill>
                  <a:schemeClr val="accent3">
                    <a:lumMod val="50000"/>
                  </a:schemeClr>
                </a:solidFill>
              </a:rPr>
              <a:t>Many times, writers use foils to show the audience which attribute is important in a specific scene. </a:t>
            </a:r>
          </a:p>
        </p:txBody>
      </p:sp>
    </p:spTree>
    <p:extLst>
      <p:ext uri="{BB962C8B-B14F-4D97-AF65-F5344CB8AC3E}">
        <p14:creationId xmlns:p14="http://schemas.microsoft.com/office/powerpoint/2010/main" val="157116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134">
            <a:extLst>
              <a:ext uri="{FF2B5EF4-FFF2-40B4-BE49-F238E27FC236}">
                <a16:creationId xmlns:a16="http://schemas.microsoft.com/office/drawing/2014/main" id="{405C197B-9DA4-4144-9ACF-C8A63E380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6" name="Freeform 5">
              <a:extLst>
                <a:ext uri="{FF2B5EF4-FFF2-40B4-BE49-F238E27FC236}">
                  <a16:creationId xmlns:a16="http://schemas.microsoft.com/office/drawing/2014/main" id="{12C85C5E-FBBF-4447-8558-B5C5E6DDF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6">
              <a:extLst>
                <a:ext uri="{FF2B5EF4-FFF2-40B4-BE49-F238E27FC236}">
                  <a16:creationId xmlns:a16="http://schemas.microsoft.com/office/drawing/2014/main" id="{B8635E97-E4CC-4738-9DEB-AE63C8D7A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7">
              <a:extLst>
                <a:ext uri="{FF2B5EF4-FFF2-40B4-BE49-F238E27FC236}">
                  <a16:creationId xmlns:a16="http://schemas.microsoft.com/office/drawing/2014/main" id="{0AAE46E8-D6BC-4A98-879A-0AFD8F6A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9" name="Freeform 8">
              <a:extLst>
                <a:ext uri="{FF2B5EF4-FFF2-40B4-BE49-F238E27FC236}">
                  <a16:creationId xmlns:a16="http://schemas.microsoft.com/office/drawing/2014/main" id="{C10A72EB-A452-4293-B377-47BABE721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9">
              <a:extLst>
                <a:ext uri="{FF2B5EF4-FFF2-40B4-BE49-F238E27FC236}">
                  <a16:creationId xmlns:a16="http://schemas.microsoft.com/office/drawing/2014/main" id="{A8101224-713E-4D28-B05A-CF0A56E59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0">
              <a:extLst>
                <a:ext uri="{FF2B5EF4-FFF2-40B4-BE49-F238E27FC236}">
                  <a16:creationId xmlns:a16="http://schemas.microsoft.com/office/drawing/2014/main" id="{BEA3F6E4-F1B7-4D2F-9652-3618CC720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11">
              <a:extLst>
                <a:ext uri="{FF2B5EF4-FFF2-40B4-BE49-F238E27FC236}">
                  <a16:creationId xmlns:a16="http://schemas.microsoft.com/office/drawing/2014/main" id="{8A6D6F82-752B-4ADD-A800-79D68A729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12">
              <a:extLst>
                <a:ext uri="{FF2B5EF4-FFF2-40B4-BE49-F238E27FC236}">
                  <a16:creationId xmlns:a16="http://schemas.microsoft.com/office/drawing/2014/main" id="{5B004FB3-6426-4503-AE95-EB15676E0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3">
              <a:extLst>
                <a:ext uri="{FF2B5EF4-FFF2-40B4-BE49-F238E27FC236}">
                  <a16:creationId xmlns:a16="http://schemas.microsoft.com/office/drawing/2014/main" id="{38553780-C865-46B3-BB91-D5DBB1102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4">
              <a:extLst>
                <a:ext uri="{FF2B5EF4-FFF2-40B4-BE49-F238E27FC236}">
                  <a16:creationId xmlns:a16="http://schemas.microsoft.com/office/drawing/2014/main" id="{2B3050C8-3614-4E89-9F1C-C67BB9CE5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5">
              <a:extLst>
                <a:ext uri="{FF2B5EF4-FFF2-40B4-BE49-F238E27FC236}">
                  <a16:creationId xmlns:a16="http://schemas.microsoft.com/office/drawing/2014/main" id="{72DBE2DE-87C7-4AB1-950E-DFCDC38F1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7" name="Freeform 16">
              <a:extLst>
                <a:ext uri="{FF2B5EF4-FFF2-40B4-BE49-F238E27FC236}">
                  <a16:creationId xmlns:a16="http://schemas.microsoft.com/office/drawing/2014/main" id="{9AF3BC82-2F28-4798-8985-293584EA6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8" name="Freeform 17">
              <a:extLst>
                <a:ext uri="{FF2B5EF4-FFF2-40B4-BE49-F238E27FC236}">
                  <a16:creationId xmlns:a16="http://schemas.microsoft.com/office/drawing/2014/main" id="{6180167F-2314-4D1E-A0A9-2809001E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8">
              <a:extLst>
                <a:ext uri="{FF2B5EF4-FFF2-40B4-BE49-F238E27FC236}">
                  <a16:creationId xmlns:a16="http://schemas.microsoft.com/office/drawing/2014/main" id="{EFCBDF3C-AF82-4CF2-BF18-DD187C59F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9">
              <a:extLst>
                <a:ext uri="{FF2B5EF4-FFF2-40B4-BE49-F238E27FC236}">
                  <a16:creationId xmlns:a16="http://schemas.microsoft.com/office/drawing/2014/main" id="{57900165-1B44-4C5E-A251-41CB7195E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20">
              <a:extLst>
                <a:ext uri="{FF2B5EF4-FFF2-40B4-BE49-F238E27FC236}">
                  <a16:creationId xmlns:a16="http://schemas.microsoft.com/office/drawing/2014/main" id="{F2781377-E384-4B5A-9361-E72001D1A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21">
              <a:extLst>
                <a:ext uri="{FF2B5EF4-FFF2-40B4-BE49-F238E27FC236}">
                  <a16:creationId xmlns:a16="http://schemas.microsoft.com/office/drawing/2014/main" id="{C4D3DDE9-56C8-40A9-8971-128939F6B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22">
              <a:extLst>
                <a:ext uri="{FF2B5EF4-FFF2-40B4-BE49-F238E27FC236}">
                  <a16:creationId xmlns:a16="http://schemas.microsoft.com/office/drawing/2014/main" id="{F7481932-1601-4A58-843E-2FFF0FECF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 name="Freeform 23">
              <a:extLst>
                <a:ext uri="{FF2B5EF4-FFF2-40B4-BE49-F238E27FC236}">
                  <a16:creationId xmlns:a16="http://schemas.microsoft.com/office/drawing/2014/main" id="{2060039F-5F83-44FD-9BA2-92F3D6281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53" name="Group 155">
            <a:extLst>
              <a:ext uri="{FF2B5EF4-FFF2-40B4-BE49-F238E27FC236}">
                <a16:creationId xmlns:a16="http://schemas.microsoft.com/office/drawing/2014/main" id="{80388DF2-4BFA-41B2-B9DA-DA4786489B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57" name="Rectangle 156">
              <a:extLst>
                <a:ext uri="{FF2B5EF4-FFF2-40B4-BE49-F238E27FC236}">
                  <a16:creationId xmlns:a16="http://schemas.microsoft.com/office/drawing/2014/main" id="{A2C5F070-03F5-4DB1-AEFB-CF61484DC6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Isosceles Triangle 157">
              <a:extLst>
                <a:ext uri="{FF2B5EF4-FFF2-40B4-BE49-F238E27FC236}">
                  <a16:creationId xmlns:a16="http://schemas.microsoft.com/office/drawing/2014/main" id="{4C8523F4-682F-4D2B-95A0-D6400EC36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58">
              <a:extLst>
                <a:ext uri="{FF2B5EF4-FFF2-40B4-BE49-F238E27FC236}">
                  <a16:creationId xmlns:a16="http://schemas.microsoft.com/office/drawing/2014/main" id="{4E08E735-8660-4B10-8380-EB1BB31FC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54" name="Rectangle 16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5" name="Group 16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5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5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6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6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6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6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itle 2"/>
          <p:cNvSpPr>
            <a:spLocks noGrp="1"/>
          </p:cNvSpPr>
          <p:nvPr>
            <p:ph type="title"/>
          </p:nvPr>
        </p:nvSpPr>
        <p:spPr>
          <a:xfrm>
            <a:off x="1378425" y="5199797"/>
            <a:ext cx="9435152" cy="789673"/>
          </a:xfrm>
        </p:spPr>
        <p:txBody>
          <a:bodyPr vert="horz" lIns="228600" tIns="228600" rIns="228600" bIns="0" rtlCol="0" anchor="ctr">
            <a:normAutofit fontScale="90000"/>
          </a:bodyPr>
          <a:lstStyle/>
          <a:p>
            <a:pPr>
              <a:lnSpc>
                <a:spcPct val="80000"/>
              </a:lnSpc>
            </a:pPr>
            <a:r>
              <a:rPr lang="en-US" sz="3100" dirty="0">
                <a:solidFill>
                  <a:schemeClr val="bg1"/>
                </a:solidFill>
              </a:rPr>
              <a:t>When SpongeBob is a foil to Mr. </a:t>
            </a:r>
            <a:r>
              <a:rPr lang="en-US" sz="3100" dirty="0" err="1">
                <a:solidFill>
                  <a:schemeClr val="bg1"/>
                </a:solidFill>
              </a:rPr>
              <a:t>Krabs</a:t>
            </a:r>
            <a:r>
              <a:rPr lang="en-US" sz="3100" dirty="0">
                <a:solidFill>
                  <a:schemeClr val="bg1"/>
                </a:solidFill>
              </a:rPr>
              <a:t>, Mr. </a:t>
            </a:r>
            <a:r>
              <a:rPr lang="en-US" sz="3100" dirty="0" err="1">
                <a:solidFill>
                  <a:schemeClr val="bg1"/>
                </a:solidFill>
              </a:rPr>
              <a:t>Krabs</a:t>
            </a:r>
            <a:r>
              <a:rPr lang="en-US" sz="3100" dirty="0">
                <a:solidFill>
                  <a:schemeClr val="bg1"/>
                </a:solidFill>
              </a:rPr>
              <a:t> appears greedy.</a:t>
            </a:r>
          </a:p>
        </p:txBody>
      </p:sp>
      <p:pic>
        <p:nvPicPr>
          <p:cNvPr id="55" name="Picture 10" descr="Related image">
            <a:extLst>
              <a:ext uri="{FF2B5EF4-FFF2-40B4-BE49-F238E27FC236}">
                <a16:creationId xmlns:a16="http://schemas.microsoft.com/office/drawing/2014/main" id="{A0B1AD07-5977-45BA-87C9-B55EA59612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40" r="7723" b="-2"/>
          <a:stretch/>
        </p:blipFill>
        <p:spPr bwMode="auto">
          <a:xfrm>
            <a:off x="20" y="10"/>
            <a:ext cx="5997616" cy="5058947"/>
          </a:xfrm>
          <a:custGeom>
            <a:avLst/>
            <a:gdLst/>
            <a:ahLst/>
            <a:cxnLst/>
            <a:rect l="l" t="t" r="r" b="b"/>
            <a:pathLst>
              <a:path w="5997636" h="5058957">
                <a:moveTo>
                  <a:pt x="0" y="0"/>
                </a:moveTo>
                <a:lnTo>
                  <a:pt x="5997636" y="0"/>
                </a:lnTo>
                <a:lnTo>
                  <a:pt x="5997636" y="5054177"/>
                </a:lnTo>
                <a:lnTo>
                  <a:pt x="5313331" y="5058872"/>
                </a:lnTo>
                <a:cubicBezTo>
                  <a:pt x="3800480" y="5061253"/>
                  <a:pt x="2093145" y="5014406"/>
                  <a:pt x="400746" y="4870509"/>
                </a:cubicBezTo>
                <a:lnTo>
                  <a:pt x="0" y="4833533"/>
                </a:lnTo>
                <a:lnTo>
                  <a:pt x="0" y="3734194"/>
                </a:lnTo>
                <a:lnTo>
                  <a:pt x="0" y="3542069"/>
                </a:lnTo>
                <a:lnTo>
                  <a:pt x="0" y="259692"/>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mage result for mr. krab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20" r="1870"/>
          <a:stretch/>
        </p:blipFill>
        <p:spPr bwMode="auto">
          <a:xfrm>
            <a:off x="6176434" y="10"/>
            <a:ext cx="6015566" cy="5051679"/>
          </a:xfrm>
          <a:custGeom>
            <a:avLst/>
            <a:gdLst/>
            <a:ahLst/>
            <a:cxnLst/>
            <a:rect l="l" t="t" r="r" b="b"/>
            <a:pathLst>
              <a:path w="6015566" h="5051689">
                <a:moveTo>
                  <a:pt x="0" y="0"/>
                </a:moveTo>
                <a:lnTo>
                  <a:pt x="6015566" y="0"/>
                </a:lnTo>
                <a:lnTo>
                  <a:pt x="6015566" y="259692"/>
                </a:lnTo>
                <a:lnTo>
                  <a:pt x="6015566" y="3542069"/>
                </a:lnTo>
                <a:lnTo>
                  <a:pt x="6015566" y="3734194"/>
                </a:lnTo>
                <a:lnTo>
                  <a:pt x="6015566" y="4710012"/>
                </a:lnTo>
                <a:lnTo>
                  <a:pt x="5937369" y="4718295"/>
                </a:lnTo>
                <a:cubicBezTo>
                  <a:pt x="3963074" y="4916244"/>
                  <a:pt x="2060718" y="5009247"/>
                  <a:pt x="577163" y="5041852"/>
                </a:cubicBezTo>
                <a:lnTo>
                  <a:pt x="0" y="505168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0501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7A4FE6480D2F4D958A246655477846" ma:contentTypeVersion="9" ma:contentTypeDescription="Create a new document." ma:contentTypeScope="" ma:versionID="824df66b4be0cce9907fb2137b17a289">
  <xsd:schema xmlns:xsd="http://www.w3.org/2001/XMLSchema" xmlns:xs="http://www.w3.org/2001/XMLSchema" xmlns:p="http://schemas.microsoft.com/office/2006/metadata/properties" xmlns:ns3="ddcc035e-d6ef-4842-8abb-b9fe2dfc38a2" xmlns:ns4="e20475e5-2c86-4e2a-ab8a-3118e4568361" targetNamespace="http://schemas.microsoft.com/office/2006/metadata/properties" ma:root="true" ma:fieldsID="647c262d16fe6fda2134f436962e5f49" ns3:_="" ns4:_="">
    <xsd:import namespace="ddcc035e-d6ef-4842-8abb-b9fe2dfc38a2"/>
    <xsd:import namespace="e20475e5-2c86-4e2a-ab8a-3118e456836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c035e-d6ef-4842-8abb-b9fe2dfc38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0475e5-2c86-4e2a-ab8a-3118e45683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F75CFD-A3B3-453F-9B3F-0002F2CFB1D5}">
  <ds:schemaRefs>
    <ds:schemaRef ds:uri="http://schemas.microsoft.com/sharepoint/v3/contenttype/forms"/>
  </ds:schemaRefs>
</ds:datastoreItem>
</file>

<file path=customXml/itemProps2.xml><?xml version="1.0" encoding="utf-8"?>
<ds:datastoreItem xmlns:ds="http://schemas.openxmlformats.org/officeDocument/2006/customXml" ds:itemID="{5C914DEE-11CB-4742-903C-4878BB377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c035e-d6ef-4842-8abb-b9fe2dfc38a2"/>
    <ds:schemaRef ds:uri="e20475e5-2c86-4e2a-ab8a-3118e4568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9C2E5F-76DC-4BB2-BB33-18CBF7C95F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TotalTime>
  <Words>589</Words>
  <Application>Microsoft Office PowerPoint</Application>
  <PresentationFormat>Widescreen</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Atlas</vt:lpstr>
      <vt:lpstr>Character Foils</vt:lpstr>
      <vt:lpstr>What is a foil?</vt:lpstr>
      <vt:lpstr>General Examples of foils</vt:lpstr>
      <vt:lpstr>How to use the word “Foil”</vt:lpstr>
      <vt:lpstr>What does a foil do?</vt:lpstr>
      <vt:lpstr>In Finding Nemo, Marlin is a foil to Dory</vt:lpstr>
      <vt:lpstr>In Moana, Maui is a foil to Moana</vt:lpstr>
      <vt:lpstr>Foils and Complex Characters</vt:lpstr>
      <vt:lpstr>When SpongeBob is a foil to Mr. Krabs, Mr. Krabs appears greedy.</vt:lpstr>
      <vt:lpstr>When Plankton is a foil to Mr. Krabs, Mr. Krabs becomes a victim </vt:lpstr>
      <vt:lpstr>Sometimes, a character can have contradictory traits depending on the foil with which  they are paired. </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Foils</dc:title>
  <dc:creator>Joshua Cauley</dc:creator>
  <cp:lastModifiedBy>Joshua Cauley</cp:lastModifiedBy>
  <cp:revision>2</cp:revision>
  <dcterms:created xsi:type="dcterms:W3CDTF">2020-04-02T22:54:14Z</dcterms:created>
  <dcterms:modified xsi:type="dcterms:W3CDTF">2020-04-02T23:48:41Z</dcterms:modified>
</cp:coreProperties>
</file>