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65" r:id="rId8"/>
    <p:sldId id="266" r:id="rId9"/>
    <p:sldId id="259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6C12F7-19C3-4798-BFDC-34D92807CC93}" v="83" dt="2020-04-04T20:31:51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 varScale="1">
        <p:scale>
          <a:sx n="60" d="100"/>
          <a:sy n="60" d="100"/>
        </p:scale>
        <p:origin x="43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8991980-9865-4905-9048-463997859F0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2B11A70-827C-422A-B2D9-9C872E5A9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46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1980-9865-4905-9048-463997859F0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11A70-827C-422A-B2D9-9C872E5A9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5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1980-9865-4905-9048-463997859F0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11A70-827C-422A-B2D9-9C872E5A9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7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1980-9865-4905-9048-463997859F0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11A70-827C-422A-B2D9-9C872E5A9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8991980-9865-4905-9048-463997859F0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52B11A70-827C-422A-B2D9-9C872E5A9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94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1980-9865-4905-9048-463997859F0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11A70-827C-422A-B2D9-9C872E5A9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0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1980-9865-4905-9048-463997859F0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11A70-827C-422A-B2D9-9C872E5A9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6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1980-9865-4905-9048-463997859F0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11A70-827C-422A-B2D9-9C872E5A9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3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1980-9865-4905-9048-463997859F0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11A70-827C-422A-B2D9-9C872E5A9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77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1980-9865-4905-9048-463997859F0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B11A70-827C-422A-B2D9-9C872E5A9AD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33154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8991980-9865-4905-9048-463997859F0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B11A70-827C-422A-B2D9-9C872E5A9AD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927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8991980-9865-4905-9048-463997859F0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2B11A70-827C-422A-B2D9-9C872E5A9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5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Ribbon">
            <a:extLst>
              <a:ext uri="{FF2B5EF4-FFF2-40B4-BE49-F238E27FC236}">
                <a16:creationId xmlns:a16="http://schemas.microsoft.com/office/drawing/2014/main" id="{7DF04E70-0408-4B1B-BBF0-476257E8A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8703" y="1562546"/>
            <a:ext cx="3750954" cy="3750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849" y="1348844"/>
            <a:ext cx="5716338" cy="3042706"/>
          </a:xfrm>
        </p:spPr>
        <p:txBody>
          <a:bodyPr>
            <a:normAutofit/>
          </a:bodyPr>
          <a:lstStyle/>
          <a:p>
            <a:r>
              <a:rPr lang="en-US" sz="6000"/>
              <a:t>The Great Gatsby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7386" y="4682062"/>
            <a:ext cx="5355264" cy="95025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 brief introduction</a:t>
            </a:r>
          </a:p>
        </p:txBody>
      </p:sp>
      <p:pic>
        <p:nvPicPr>
          <p:cNvPr id="5" name="Recorded Sound" descr="Introduction to the presentation">
            <a:hlinkClick r:id="" action="ppaction://media"/>
            <a:extLst>
              <a:ext uri="{FF2B5EF4-FFF2-40B4-BE49-F238E27FC236}">
                <a16:creationId xmlns:a16="http://schemas.microsoft.com/office/drawing/2014/main" id="{9FC8833B-A1DC-4780-BE70-B9BBC8249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1336" y="3665829"/>
            <a:ext cx="487363" cy="48736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320612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3700"/>
              <a:t>West Egg</a:t>
            </a:r>
            <a:r>
              <a:rPr lang="en-US" sz="3700" dirty="0"/>
              <a:t>: Associated Characters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7170" name="Picture 2" descr="https://remnantnewspaper.com/web/images/2017/La_confessione_by_Molteni_Giusepp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" r="-1" b="8341"/>
          <a:stretch/>
        </p:blipFill>
        <p:spPr bwMode="auto">
          <a:xfrm>
            <a:off x="407432" y="419292"/>
            <a:ext cx="5522976" cy="6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Nick Carraway</a:t>
            </a:r>
          </a:p>
          <a:p>
            <a:r>
              <a:rPr lang="en-US" sz="2400" dirty="0"/>
              <a:t>Quiet</a:t>
            </a:r>
          </a:p>
          <a:p>
            <a:r>
              <a:rPr lang="en-US" sz="2400" dirty="0"/>
              <a:t>A good listener</a:t>
            </a:r>
          </a:p>
          <a:p>
            <a:r>
              <a:rPr lang="en-US" sz="2400" dirty="0"/>
              <a:t>Related to rich people, but still needs to work</a:t>
            </a:r>
          </a:p>
          <a:p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A36D91-CFD3-48DE-AC22-DFB5D64C9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8825" y="5076825"/>
            <a:ext cx="487363" cy="48736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27789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pinimg.com/originals/a8/66/bb/a866bbf68af8c80e243ad3252990645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4" r="26107" b="1"/>
          <a:stretch/>
        </p:blipFill>
        <p:spPr bwMode="auto">
          <a:xfrm>
            <a:off x="7837371" y="237744"/>
            <a:ext cx="4124416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91D1FF4-7F97-4936-9A4C-9FB71D8FB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sz="4400" dirty="0"/>
              <a:t>West Egg: Associated Characters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Jay Gatsby</a:t>
            </a:r>
          </a:p>
          <a:p>
            <a:r>
              <a:rPr lang="en-US" sz="2400" dirty="0"/>
              <a:t>Secretive</a:t>
            </a:r>
          </a:p>
          <a:p>
            <a:r>
              <a:rPr lang="en-US" sz="2400" dirty="0"/>
              <a:t>Mysteriously wealthy</a:t>
            </a:r>
          </a:p>
          <a:p>
            <a:r>
              <a:rPr lang="en-US" sz="2400" dirty="0"/>
              <a:t>Throws massive parties</a:t>
            </a:r>
          </a:p>
          <a:p>
            <a:r>
              <a:rPr lang="en-US" sz="2400" dirty="0"/>
              <a:t>Doesn’t drink</a:t>
            </a:r>
          </a:p>
          <a:p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5B6B11-E6AC-4AE4-8E30-F93C655C1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1037" y="5153818"/>
            <a:ext cx="487363" cy="48736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8658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3.thingpic.com/images/qx/zBtseQf1kYoygKKxiDkWxtzW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t="6114" r="5167" b="9181"/>
          <a:stretch/>
        </p:blipFill>
        <p:spPr bwMode="auto">
          <a:xfrm>
            <a:off x="1512512" y="286986"/>
            <a:ext cx="8983338" cy="628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626193" y="3655373"/>
            <a:ext cx="2085975" cy="22193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61808" y="5005697"/>
            <a:ext cx="1019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Valley of Ashes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2BFD97-6CE5-4BCA-8835-D06244B896BA}"/>
              </a:ext>
            </a:extLst>
          </p:cNvPr>
          <p:cNvGrpSpPr/>
          <p:nvPr/>
        </p:nvGrpSpPr>
        <p:grpSpPr>
          <a:xfrm rot="1137737">
            <a:off x="6480762" y="1598089"/>
            <a:ext cx="1320803" cy="964553"/>
            <a:chOff x="6180983" y="1551829"/>
            <a:chExt cx="1320636" cy="1134253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704E2210-309A-4DD8-AEFB-7DE7792C5BA0}"/>
                </a:ext>
              </a:extLst>
            </p:cNvPr>
            <p:cNvSpPr/>
            <p:nvPr/>
          </p:nvSpPr>
          <p:spPr>
            <a:xfrm rot="19580390">
              <a:off x="6874108" y="1740612"/>
              <a:ext cx="485984" cy="94547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5EBB61-3D03-4483-BFFF-2869ECE2D82B}"/>
                </a:ext>
              </a:extLst>
            </p:cNvPr>
            <p:cNvSpPr txBox="1"/>
            <p:nvPr/>
          </p:nvSpPr>
          <p:spPr>
            <a:xfrm rot="19526052">
              <a:off x="6180983" y="1551829"/>
              <a:ext cx="132063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Tom and Daisy’s House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E48B37-AB66-4622-AD7A-E25B447E118B}"/>
                </a:ext>
              </a:extLst>
            </p:cNvPr>
            <p:cNvSpPr/>
            <p:nvPr/>
          </p:nvSpPr>
          <p:spPr>
            <a:xfrm rot="19565768">
              <a:off x="6966744" y="1913714"/>
              <a:ext cx="228567" cy="470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30CB4C-510B-429F-B82B-DD44EB552417}"/>
              </a:ext>
            </a:extLst>
          </p:cNvPr>
          <p:cNvGrpSpPr/>
          <p:nvPr/>
        </p:nvGrpSpPr>
        <p:grpSpPr>
          <a:xfrm rot="19087115">
            <a:off x="5845394" y="2367514"/>
            <a:ext cx="1320636" cy="1134253"/>
            <a:chOff x="6180983" y="1551829"/>
            <a:chExt cx="1320636" cy="1134253"/>
          </a:xfrm>
        </p:grpSpPr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C94E1ECE-548D-4C11-9DF1-53BD0601101E}"/>
                </a:ext>
              </a:extLst>
            </p:cNvPr>
            <p:cNvSpPr/>
            <p:nvPr/>
          </p:nvSpPr>
          <p:spPr>
            <a:xfrm rot="19580390">
              <a:off x="6874108" y="1740612"/>
              <a:ext cx="485984" cy="94547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A4640B-3BE5-431D-957D-6C1D1206926D}"/>
                </a:ext>
              </a:extLst>
            </p:cNvPr>
            <p:cNvSpPr txBox="1"/>
            <p:nvPr/>
          </p:nvSpPr>
          <p:spPr>
            <a:xfrm rot="19526052">
              <a:off x="6180983" y="1551829"/>
              <a:ext cx="132063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Gatsby’s House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17A9A89-4AA5-489D-BD3A-B6989877C159}"/>
                </a:ext>
              </a:extLst>
            </p:cNvPr>
            <p:cNvSpPr/>
            <p:nvPr/>
          </p:nvSpPr>
          <p:spPr>
            <a:xfrm rot="19565768">
              <a:off x="6966744" y="1913714"/>
              <a:ext cx="228567" cy="470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32075A-9D05-4DD0-B7BF-0613E832EEE1}"/>
              </a:ext>
            </a:extLst>
          </p:cNvPr>
          <p:cNvGrpSpPr/>
          <p:nvPr/>
        </p:nvGrpSpPr>
        <p:grpSpPr>
          <a:xfrm rot="11087476">
            <a:off x="6141063" y="4790454"/>
            <a:ext cx="1320636" cy="1134253"/>
            <a:chOff x="6180983" y="1551829"/>
            <a:chExt cx="1320636" cy="1134253"/>
          </a:xfrm>
        </p:grpSpPr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D06E05F8-E239-4705-AD0D-A9915BE2745C}"/>
                </a:ext>
              </a:extLst>
            </p:cNvPr>
            <p:cNvSpPr/>
            <p:nvPr/>
          </p:nvSpPr>
          <p:spPr>
            <a:xfrm rot="19580390">
              <a:off x="6874108" y="1740612"/>
              <a:ext cx="485984" cy="94547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D9CB3E-F03C-4DB0-AE61-D07966EC63CF}"/>
                </a:ext>
              </a:extLst>
            </p:cNvPr>
            <p:cNvSpPr txBox="1"/>
            <p:nvPr/>
          </p:nvSpPr>
          <p:spPr>
            <a:xfrm rot="8795749">
              <a:off x="6180983" y="1551829"/>
              <a:ext cx="132063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George’s Garage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BB7ADB7-2CF5-44FE-96CB-3DDBEC4D38FD}"/>
                </a:ext>
              </a:extLst>
            </p:cNvPr>
            <p:cNvSpPr/>
            <p:nvPr/>
          </p:nvSpPr>
          <p:spPr>
            <a:xfrm rot="19565768">
              <a:off x="6966744" y="1913714"/>
              <a:ext cx="228567" cy="470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A3C75E-5111-4FDF-BE38-5FCBC7CBD5D3}"/>
              </a:ext>
            </a:extLst>
          </p:cNvPr>
          <p:cNvGrpSpPr/>
          <p:nvPr/>
        </p:nvGrpSpPr>
        <p:grpSpPr>
          <a:xfrm rot="2387133">
            <a:off x="2668683" y="2398468"/>
            <a:ext cx="1320636" cy="1134253"/>
            <a:chOff x="6180983" y="1551829"/>
            <a:chExt cx="1320636" cy="1134253"/>
          </a:xfrm>
        </p:grpSpPr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4B73F543-799B-4EDE-A2D7-2E6693614EF0}"/>
                </a:ext>
              </a:extLst>
            </p:cNvPr>
            <p:cNvSpPr/>
            <p:nvPr/>
          </p:nvSpPr>
          <p:spPr>
            <a:xfrm rot="19580390">
              <a:off x="6874108" y="1740612"/>
              <a:ext cx="485984" cy="94547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9D0BC9-7D72-4008-BB35-97F022A38102}"/>
                </a:ext>
              </a:extLst>
            </p:cNvPr>
            <p:cNvSpPr txBox="1"/>
            <p:nvPr/>
          </p:nvSpPr>
          <p:spPr>
            <a:xfrm rot="19526052">
              <a:off x="6180983" y="1551829"/>
              <a:ext cx="132063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Wolfsheim’s Clubhouse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8F36A33-0E20-4A06-B8CB-9442ECE3A64C}"/>
                </a:ext>
              </a:extLst>
            </p:cNvPr>
            <p:cNvSpPr/>
            <p:nvPr/>
          </p:nvSpPr>
          <p:spPr>
            <a:xfrm rot="19565768">
              <a:off x="6966744" y="1913714"/>
              <a:ext cx="228567" cy="470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856D67-2AED-4DA1-BE08-9EBB03056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9672" y="5631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8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www.doctormacro.com/Images/Harlow,%20Jean/Annex/Annex%20-%20Harlow,%20Jean%20%28Dinner%20at%20Eight%29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497" y="768542"/>
            <a:ext cx="6880072" cy="516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5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33" y="643464"/>
            <a:ext cx="2888344" cy="1428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East Egg (Chapter 1)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3337" y="2184036"/>
            <a:ext cx="2888439" cy="38696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Old Money 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Traditional</a:t>
            </a:r>
          </a:p>
          <a:p>
            <a:r>
              <a:rPr lang="en-US" sz="2400" dirty="0">
                <a:solidFill>
                  <a:srgbClr val="FFFFFF"/>
                </a:solidFill>
              </a:rPr>
              <a:t>Elegant</a:t>
            </a:r>
          </a:p>
          <a:p>
            <a:r>
              <a:rPr lang="en-US" sz="2400" dirty="0">
                <a:solidFill>
                  <a:srgbClr val="FFFFFF"/>
                </a:solidFill>
              </a:rPr>
              <a:t>Exclusive</a:t>
            </a:r>
          </a:p>
          <a:p>
            <a:r>
              <a:rPr lang="en-US" sz="2400" dirty="0">
                <a:solidFill>
                  <a:srgbClr val="FFFFFF"/>
                </a:solidFill>
              </a:rPr>
              <a:t>Aristocratic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035313-E24B-4602-9AD7-8BBC50B44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218" y="4873625"/>
            <a:ext cx="487363" cy="487363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67520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3700"/>
              <a:t>East Egg</a:t>
            </a:r>
            <a:r>
              <a:rPr lang="en-US" sz="3700" dirty="0"/>
              <a:t>: Associated Characters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122" name="Picture 2" descr="http://www.maristrugby.com.au/uploads/9/5/0/6/9506815/marist-logo_or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" r="3782" b="-2"/>
          <a:stretch/>
        </p:blipFill>
        <p:spPr bwMode="auto">
          <a:xfrm>
            <a:off x="407432" y="419292"/>
            <a:ext cx="5522976" cy="6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7588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/>
              <a:t>Tom Buchanan</a:t>
            </a:r>
          </a:p>
          <a:p>
            <a:r>
              <a:rPr lang="en-US" sz="2400" dirty="0"/>
              <a:t>Strong and athletic</a:t>
            </a:r>
          </a:p>
          <a:p>
            <a:r>
              <a:rPr lang="en-US" sz="2400" dirty="0"/>
              <a:t>Rich solely from inherited money</a:t>
            </a:r>
          </a:p>
          <a:p>
            <a:r>
              <a:rPr lang="en-US" sz="2400" dirty="0"/>
              <a:t>Believes in “traditional values”</a:t>
            </a:r>
          </a:p>
          <a:p>
            <a:pPr lvl="1"/>
            <a:r>
              <a:rPr lang="en-US" sz="2000" dirty="0"/>
              <a:t>White Supremacy</a:t>
            </a:r>
          </a:p>
          <a:p>
            <a:pPr lvl="1"/>
            <a:r>
              <a:rPr lang="en-US" sz="2000" dirty="0"/>
              <a:t>Class Privilege</a:t>
            </a:r>
          </a:p>
          <a:p>
            <a:pPr lvl="1"/>
            <a:r>
              <a:rPr lang="en-US" sz="2000" dirty="0"/>
              <a:t>Male Dominance 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AB8642-5E35-483D-B8D1-81D8B914A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5838" y="1586738"/>
            <a:ext cx="487363" cy="48736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56179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sz="3700" dirty="0"/>
              <a:t>East Egg: Associated Characters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D000060-D06D-4A48-BD8E-978966CC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54" y="727628"/>
            <a:ext cx="5367164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E4E5113-B3D0-40F8-9F39-B2C2BF92A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978" y="886862"/>
            <a:ext cx="5054517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6146" name="Picture 2" descr="https://media1.britannica.com/eb-media/59/80559-004-933348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4017" y="1967604"/>
            <a:ext cx="4414438" cy="293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Daisy Buchanan</a:t>
            </a:r>
          </a:p>
          <a:p>
            <a:r>
              <a:rPr lang="en-US" sz="2400" dirty="0"/>
              <a:t>Beautiful</a:t>
            </a:r>
          </a:p>
          <a:p>
            <a:r>
              <a:rPr lang="en-US" sz="2400" dirty="0"/>
              <a:t>Rich solely from inherited money</a:t>
            </a:r>
          </a:p>
          <a:p>
            <a:r>
              <a:rPr lang="en-US" sz="2400" dirty="0"/>
              <a:t>Cynical </a:t>
            </a:r>
          </a:p>
          <a:p>
            <a:r>
              <a:rPr lang="en-US" sz="2400" dirty="0"/>
              <a:t>Bored with life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5A70E8-445E-4013-AEF2-98D379DC6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9025" y="4659523"/>
            <a:ext cx="487363" cy="48736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259840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34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Valley of Ashes/ Manhattan (Chapter 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6485467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No Money</a:t>
            </a:r>
          </a:p>
          <a:p>
            <a:r>
              <a:rPr lang="en-US" sz="2400" dirty="0"/>
              <a:t>No Rules</a:t>
            </a:r>
          </a:p>
          <a:p>
            <a:r>
              <a:rPr lang="en-US" sz="2400" dirty="0"/>
              <a:t>Dirty</a:t>
            </a:r>
          </a:p>
          <a:p>
            <a:r>
              <a:rPr lang="en-US" sz="2400" dirty="0"/>
              <a:t>Forgotten</a:t>
            </a:r>
          </a:p>
        </p:txBody>
      </p:sp>
      <p:pic>
        <p:nvPicPr>
          <p:cNvPr id="4098" name="Picture 2" descr="http://static.businessinsider.com/image/51db293f6bb3f7473400002a/ima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 r="47722" b="-2"/>
          <a:stretch/>
        </p:blipFill>
        <p:spPr bwMode="auto">
          <a:xfrm>
            <a:off x="7315721" y="1523313"/>
            <a:ext cx="3943571" cy="474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2ADFC1-18CC-40E9-BB7E-C8736AE13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9425" y="4467225"/>
            <a:ext cx="487363" cy="48736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59302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https://i.ytimg.com/vi/_Sh1u71jsmo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497" y="1413549"/>
            <a:ext cx="6880072" cy="387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5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3433" y="643464"/>
            <a:ext cx="2888344" cy="1428737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VoA: Associated Characters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9487" y="2184036"/>
            <a:ext cx="3564714" cy="38696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Myrtle Wilson</a:t>
            </a:r>
          </a:p>
          <a:p>
            <a:r>
              <a:rPr lang="en-US" sz="2400" dirty="0">
                <a:solidFill>
                  <a:srgbClr val="FFFFFF"/>
                </a:solidFill>
              </a:rPr>
              <a:t>Reasonably attractive</a:t>
            </a:r>
          </a:p>
          <a:p>
            <a:r>
              <a:rPr lang="en-US" sz="2400" dirty="0">
                <a:solidFill>
                  <a:srgbClr val="FFFFFF"/>
                </a:solidFill>
              </a:rPr>
              <a:t>Hates her husband</a:t>
            </a:r>
          </a:p>
          <a:p>
            <a:r>
              <a:rPr lang="en-US" sz="2400" dirty="0">
                <a:solidFill>
                  <a:srgbClr val="FFFFFF"/>
                </a:solidFill>
              </a:rPr>
              <a:t>Wants to get out of poverty</a:t>
            </a:r>
          </a:p>
          <a:p>
            <a:r>
              <a:rPr lang="en-US" sz="2400" dirty="0">
                <a:solidFill>
                  <a:srgbClr val="FFFFFF"/>
                </a:solidFill>
              </a:rPr>
              <a:t>GOLD DIGGER 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C314C3-134D-4CD2-A6E8-4D9C5C822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7899" y="5724790"/>
            <a:ext cx="487363" cy="487363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438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00.deviantart.net/c16f/i/2011/138/3/6/shadowwolf_wallpaper_by_shadowwolf_666-d3gmnv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r="36169" b="1"/>
          <a:stretch/>
        </p:blipFill>
        <p:spPr bwMode="auto">
          <a:xfrm>
            <a:off x="190846" y="237744"/>
            <a:ext cx="4040033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 fontScale="90000"/>
          </a:bodyPr>
          <a:lstStyle/>
          <a:p>
            <a:r>
              <a:rPr lang="en-US" dirty="0"/>
              <a:t>Manhattan: Associated Characters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65192" y="2386584"/>
            <a:ext cx="6280826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Meyer Wolfsheim</a:t>
            </a:r>
          </a:p>
          <a:p>
            <a:r>
              <a:rPr lang="en-US" sz="2800" dirty="0"/>
              <a:t>Dangerous</a:t>
            </a:r>
          </a:p>
          <a:p>
            <a:r>
              <a:rPr lang="en-US" sz="2800" dirty="0"/>
              <a:t>Mysterious</a:t>
            </a:r>
          </a:p>
          <a:p>
            <a:r>
              <a:rPr lang="en-US" sz="2800" dirty="0"/>
              <a:t>Powerful connections</a:t>
            </a:r>
          </a:p>
          <a:p>
            <a:r>
              <a:rPr lang="en-US" sz="2800" dirty="0"/>
              <a:t>Straight Gangster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783457-39B6-46E7-9C43-3928E666A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8225" y="3185318"/>
            <a:ext cx="487363" cy="48736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0077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34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West Egg (Chapter 3)</a:t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3077" name="Rectangle 136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" name="Rectangle 138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3074" name="Picture 2" descr="https://i.ytimg.com/vi/aEguPpOt8gI/maxres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9" r="24940" b="1"/>
          <a:stretch/>
        </p:blipFill>
        <p:spPr bwMode="auto">
          <a:xfrm>
            <a:off x="407432" y="419292"/>
            <a:ext cx="5522976" cy="6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46137" y="2538919"/>
            <a:ext cx="4602152" cy="35968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New Money</a:t>
            </a:r>
          </a:p>
          <a:p>
            <a:r>
              <a:rPr lang="en-US" sz="2800" dirty="0"/>
              <a:t>Progressive</a:t>
            </a:r>
          </a:p>
          <a:p>
            <a:r>
              <a:rPr lang="en-US" sz="2800" dirty="0"/>
              <a:t>Extravagant</a:t>
            </a:r>
          </a:p>
          <a:p>
            <a:r>
              <a:rPr lang="en-US" sz="2800" dirty="0"/>
              <a:t>Inclusive</a:t>
            </a:r>
          </a:p>
          <a:p>
            <a:r>
              <a:rPr lang="en-US" sz="2800" dirty="0"/>
              <a:t>Meritocratic</a:t>
            </a:r>
          </a:p>
          <a:p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BE9E99-59C2-4DB4-AE24-EE3C6DB2C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4925" y="3429000"/>
            <a:ext cx="487363" cy="48736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0028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4081</TotalTime>
  <Words>170</Words>
  <Application>Microsoft Office PowerPoint</Application>
  <PresentationFormat>Widescreen</PresentationFormat>
  <Paragraphs>61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Savon</vt:lpstr>
      <vt:lpstr>The Great Gatsby</vt:lpstr>
      <vt:lpstr>PowerPoint Presentation</vt:lpstr>
      <vt:lpstr>East Egg (Chapter 1)</vt:lpstr>
      <vt:lpstr>East Egg: Associated Characters</vt:lpstr>
      <vt:lpstr>East Egg: Associated Characters</vt:lpstr>
      <vt:lpstr>Valley of Ashes/ Manhattan (Chapter 2)</vt:lpstr>
      <vt:lpstr>VoA: Associated Characters</vt:lpstr>
      <vt:lpstr>Manhattan: Associated Characters</vt:lpstr>
      <vt:lpstr>West Egg (Chapter 3) </vt:lpstr>
      <vt:lpstr>West Egg: Associated Characters</vt:lpstr>
      <vt:lpstr>West Egg: Associated Characters</vt:lpstr>
    </vt:vector>
  </TitlesOfParts>
  <Company>LUHSD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Gatsby</dc:title>
  <dc:creator>Joshua Cauley</dc:creator>
  <cp:lastModifiedBy>Joshua Cauley</cp:lastModifiedBy>
  <cp:revision>77</cp:revision>
  <dcterms:created xsi:type="dcterms:W3CDTF">2018-02-06T23:22:49Z</dcterms:created>
  <dcterms:modified xsi:type="dcterms:W3CDTF">2020-04-05T01:17:41Z</dcterms:modified>
</cp:coreProperties>
</file>