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343" r:id="rId3"/>
    <p:sldId id="361" r:id="rId4"/>
    <p:sldId id="355" r:id="rId5"/>
    <p:sldId id="357" r:id="rId6"/>
    <p:sldId id="360" r:id="rId7"/>
    <p:sldId id="354" r:id="rId8"/>
    <p:sldId id="29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5BA18B-22C2-4132-A7F3-BF9B03CC486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6D1442-10F9-45B2-B8C3-F6C0AEE1F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0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F60BEE-5AA9-4205-8AAB-16FCB6AEB521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E97FE-3383-4D29-B730-1C6D516DD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6B4E514D-C4B2-477C-90B3-373B778F2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65B2F88-1E01-4E20-9028-A47EEAC263E0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470A94C7-2EC2-43F9-B432-B834D2761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9621E287-B0BE-41C7-94B9-ABE1F4808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4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0EBCCC6F-25CE-40C2-8618-FA2B1C1B8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0490865-6639-4E46-AA31-D570649A744C}" type="slidenum">
              <a:rPr lang="en-US" altLang="en-US" sz="1200" b="0">
                <a:latin typeface="Arial" panose="020B0604020202020204" pitchFamily="34" charset="0"/>
              </a:rPr>
              <a:pPr/>
              <a:t>2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4B82D93C-85AE-4C3A-A650-AF9E56253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B15BCA09-35A2-455E-86C0-12F1261F3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4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xmlns="" id="{A32C544B-6581-47AD-9DF7-4DA398C34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71A2CC3-0B02-4457-BF62-CA621B6837A2}" type="slidenum">
              <a:rPr lang="en-US" altLang="en-US" sz="1200" b="0"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xmlns="" id="{9EBB6E3D-17E0-4BA4-83E9-5484CAD55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xmlns="" id="{BD76F396-4404-4EDF-8D9A-DE163E5A1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35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B17030BE-2DBF-4B9E-8FF5-640DADC76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88B9A6E-7CAB-425F-9AE4-B5A5EF1BF4D6}" type="slidenum">
              <a:rPr lang="en-US" altLang="en-US" sz="1200" b="0">
                <a:latin typeface="Arial" panose="020B0604020202020204" pitchFamily="34" charset="0"/>
              </a:rPr>
              <a:pPr/>
              <a:t>5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8CCC851E-9EF1-40D4-AEA4-462309EDC9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5C4504F5-C6C3-483D-B550-A14880FCD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18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B3D43AA3-1830-49F0-B729-520CCE02D5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CEB97B1-A0CE-48C3-A545-D34681D94118}" type="slidenum">
              <a:rPr lang="en-US" altLang="en-US" sz="1200" b="0">
                <a:latin typeface="Arial" panose="020B0604020202020204" pitchFamily="34" charset="0"/>
              </a:rPr>
              <a:pPr/>
              <a:t>6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1AA435D2-FF0B-4643-A7A7-A7639D840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A67BBAB6-99DB-4B1D-8A8B-C1FA83F1F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5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xmlns="" id="{934F82D7-2121-49C3-AB2E-EB634259A7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57066" indent="-291179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64717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0604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96491" indent="-232943"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834D29D-95A1-4A66-825C-339BB410DDAB}" type="slidenum">
              <a:rPr lang="en-US" altLang="en-US" sz="1200" b="0"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xmlns="" id="{1AEC0064-0047-431E-A4C1-AB6374B6AD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xmlns="" id="{8164B01E-91EB-446C-96C1-4C2303037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6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E500E-7DAA-46D3-B68F-A36EF6AB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FF28C9-5C32-4F94-866C-8C974528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22559-D0E9-49BA-922B-3193B590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B72BF-B0FA-48DB-B3AB-A5DC01FA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4E2CA4-3B61-4EA7-B9AF-B62E8BB1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92C279-9F32-435A-A581-A287ED46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6E3D71-2FB4-46F9-9C14-3634FF382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638DF6-6637-4FA7-A4D8-4E04D9BE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5F645-CFCA-4C67-B570-E41E63FC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0B184-DCD1-44A8-A390-3D9E4AA4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6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88817A-787F-45B2-B318-DE38EF616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FE3265-B91C-4119-8D6D-B67232C67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6FB7F5-836D-4A1C-A00B-9772A9E4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5C558-78F2-41A8-A4E8-76FF29BC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AC4D7-C677-4832-88BF-08E2BB6E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ACC2B-06E7-493A-818F-BCB19180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1706A-1B51-4415-A405-B1CE052D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6C9EE-E60E-427C-91E5-81C35BE5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900B1-ADBA-494F-97A1-E8BB2BFE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D33D2-E7BB-4624-8CB5-06FA38A1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5CB3E-3D90-4DE0-9E90-8E2139AB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A008EC-63C6-4713-BB5F-B8B2F32E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649C3-F39C-4C57-94FC-FE986E0C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A7896C-16CB-4A02-A959-46E52254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1F97B5-9606-425C-94D6-180F4189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C2D7A-9700-4A37-B615-4F993468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D80F2-728B-4857-AD54-4DFC47D4E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1A961-01A9-4B4D-BA39-90B32C4B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548D12-9D01-4205-AF69-D2640330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99E037-4D4A-4458-930E-D4591C28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10386C-27C0-48C0-920D-535AF890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AC8E46-1F6E-4116-991A-81053ED5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B0CED-A45A-49E5-82BB-5EE68E7F8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5BBDEC-74EC-455F-9634-37204337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9541A7-841B-41FC-A7B6-BCA01C690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8FDE8-5A92-4725-AB02-0C29A8ED3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B66D92-CEF6-4D40-A4D0-9EB1C1FC5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C56AF1-754A-4CE3-98DD-5E5CA186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92AA5E-3915-4A10-A201-27C3AD97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41062-0D3B-4B13-BC96-0B880ECA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E0F78-AC4D-4997-A013-C65078A8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FBE889-3570-4BFB-AFD2-350AA3AD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57BD82-7CB7-4DB6-9850-217E7B1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8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14C515-FE19-4CAB-BE19-0C9B97FD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6FE687-1610-4926-B519-B88AC822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CCE9743-8BE2-413C-A030-E4D19F41C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43524-10FD-496C-8133-DE05E204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2DF90-4AF2-4308-BD10-7590257C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F5A68B-D29E-4589-B8FD-1B1BC9E5B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4862D8-AE96-4FCB-812F-4BE25453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8733C5-006C-42E3-AAA2-8840EE60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E90AE-9342-47B9-A0BF-6240CB8D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4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F05C-9387-43C8-BFC6-F221FCCF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A40792-4CC9-46AA-B0D9-F783EB766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1696B2-38F4-47E5-9C5F-AF1E1CF39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6ED5FF-E8BE-49D6-8960-2E1DD01A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69223F-7AAC-44B3-85DF-281C7243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1C5B24-104C-4252-8189-D88717FB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DFBDBC-C384-4926-B3B1-10177190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DE4BA6-D7F2-4A3F-A7BB-6D1E43B88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C323B6-8A23-403A-91F1-109B6F8FA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32CC-5605-41BD-BB18-5601A29115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AFE2C4-A2D7-4AC9-B354-7963209CE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8CAD9A-1411-4924-8FC5-4CADAC263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7C2F-4C58-4146-9A69-69D3D7B70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e.gov/representatives/fi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6E558A-52EF-4E27-8F7C-FCB4522A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65" y="-2353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Chapter 12: How Congress Works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8B42A2F-F268-49F5-A6B8-0BF804E9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633"/>
            <a:ext cx="10515600" cy="65268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b="1" dirty="0"/>
              <a:t>Read Chapter 12.1: Congress Organizes. Respond to the prompts:</a:t>
            </a:r>
            <a:endParaRPr lang="en-US" altLang="en-US" dirty="0"/>
          </a:p>
          <a:p>
            <a:pPr marL="0" indent="0">
              <a:buFontTx/>
              <a:buAutoNum type="arabicPeriod"/>
              <a:defRPr/>
            </a:pPr>
            <a:r>
              <a:rPr lang="en-US" altLang="en-US" dirty="0"/>
              <a:t>Explain the roles of the </a:t>
            </a:r>
            <a:r>
              <a:rPr lang="en-US" altLang="en-US" i="1" dirty="0"/>
              <a:t>Presiding Officers</a:t>
            </a:r>
            <a:r>
              <a:rPr lang="en-US" altLang="en-US" dirty="0"/>
              <a:t>.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Speaker of the House: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i="1" dirty="0"/>
          </a:p>
          <a:p>
            <a:pPr marL="457200" lvl="1" indent="0">
              <a:buNone/>
              <a:defRPr/>
            </a:pPr>
            <a:endParaRPr lang="en-US" altLang="en-US" sz="2000" i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president of the Senate:</a:t>
            </a:r>
          </a:p>
          <a:p>
            <a:pPr marL="457200" lvl="1" indent="0">
              <a:buNone/>
              <a:defRPr/>
            </a:pPr>
            <a:endParaRPr lang="en-US" altLang="en-US" sz="2000" i="1" dirty="0"/>
          </a:p>
          <a:p>
            <a:pPr marL="457200" lvl="1" indent="0">
              <a:buNone/>
              <a:defRPr/>
            </a:pPr>
            <a:endParaRPr lang="en-US" altLang="en-US" sz="2000" i="1" dirty="0"/>
          </a:p>
          <a:p>
            <a:pPr marL="457200" lvl="1" indent="0">
              <a:buNone/>
              <a:defRPr/>
            </a:pPr>
            <a:endParaRPr lang="en-US" altLang="en-US" sz="2000" i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president</a:t>
            </a:r>
            <a:r>
              <a:rPr lang="en-US" altLang="en-US" i="1" dirty="0"/>
              <a:t> pro tempore:</a:t>
            </a:r>
          </a:p>
          <a:p>
            <a:pPr marL="0" indent="0">
              <a:buFontTx/>
              <a:buAutoNum type="arabicPeriod"/>
              <a:defRPr/>
            </a:pPr>
            <a:endParaRPr lang="en-US" altLang="en-US" sz="1200" dirty="0"/>
          </a:p>
          <a:p>
            <a:pPr marL="0" indent="0">
              <a:buNone/>
              <a:defRPr/>
            </a:pPr>
            <a:endParaRPr lang="en-US" altLang="en-US" i="1" dirty="0"/>
          </a:p>
          <a:p>
            <a:pPr marL="0" indent="0">
              <a:buNone/>
              <a:defRPr/>
            </a:pPr>
            <a:endParaRPr lang="en-US" altLang="en-US" b="1" dirty="0"/>
          </a:p>
          <a:p>
            <a:pPr marL="0" indent="0">
              <a:buFontTx/>
              <a:buAutoNum type="arabicPeriod"/>
              <a:defRPr/>
            </a:pPr>
            <a:endParaRPr lang="en-US" altLang="en-US" b="1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7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0113025-4DAB-4B21-A53E-B1EAB989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119" y="134749"/>
            <a:ext cx="8229600" cy="65526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Read Chapter 12.1: Congress Organizes. Respond to the prompts: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FontTx/>
              <a:buAutoNum type="arabicPeriod" startAt="2"/>
            </a:pPr>
            <a:r>
              <a:rPr lang="en-US" altLang="en-US" dirty="0"/>
              <a:t>Explain the roles of the </a:t>
            </a:r>
            <a:r>
              <a:rPr lang="en-US" altLang="en-US" i="1" dirty="0"/>
              <a:t>Party Officers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sz="20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dirty="0"/>
              <a:t>floor leaders: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Tx/>
              <a:buNone/>
            </a:pPr>
            <a:endParaRPr lang="en-US" altLang="en-US" sz="2000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whips</a:t>
            </a:r>
            <a:r>
              <a:rPr lang="en-US" altLang="en-US" i="1" dirty="0"/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Tx/>
              <a:buNone/>
            </a:pPr>
            <a:endParaRPr lang="en-US" altLang="en-US" sz="1200" i="1" dirty="0"/>
          </a:p>
          <a:p>
            <a:pPr lvl="1" eaLnBrk="1" hangingPunct="1">
              <a:buFontTx/>
              <a:buNone/>
            </a:pPr>
            <a:endParaRPr lang="en-US" altLang="en-US" i="1" dirty="0"/>
          </a:p>
          <a:p>
            <a:pPr marL="0" indent="0">
              <a:buFontTx/>
              <a:buAutoNum type="arabicPeriod"/>
            </a:pPr>
            <a:endParaRPr lang="en-US" altLang="en-US" sz="1200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FontTx/>
              <a:buAutoNum type="arabicPeriod"/>
            </a:pPr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33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03B2D3-B29F-40A6-AC7A-474E9CCBB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83" y="0"/>
            <a:ext cx="8434873" cy="843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874CA9C-875B-43E9-8246-B40D3AB7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322" y="320880"/>
            <a:ext cx="10515600" cy="1325563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1800" b="1" dirty="0"/>
              <a:t>Read Chapter 12.1: Congress Organizes. Respond to the prompts:</a:t>
            </a:r>
            <a:br>
              <a:rPr lang="en-US" altLang="en-US" sz="1800" b="1" dirty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Complete the organization charts to identify current leadership in the Congress.</a:t>
            </a:r>
            <a:br>
              <a:rPr lang="en-US" alt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25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3700FF21-E606-4247-B875-1965B50F1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altLang="en-US" sz="1800" b="1" dirty="0"/>
              <a:t>Read Chapter 12.1: Congress Organizes. Respond to the prompts:</a:t>
            </a:r>
            <a:br>
              <a:rPr lang="en-US" altLang="en-US" sz="1800" b="1" dirty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Complete the Venn diagram to compare the organizational structure of both houses of Congress.</a:t>
            </a:r>
            <a:br>
              <a:rPr lang="en-US" altLang="en-US" sz="1800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7A0B169-C747-4030-92F0-4F79D1AA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 marL="457200" lvl="1" indent="0">
              <a:buNone/>
            </a:pPr>
            <a:endParaRPr lang="en-US" altLang="en-US" i="1" dirty="0"/>
          </a:p>
          <a:p>
            <a:pPr marL="0" indent="0">
              <a:buFontTx/>
              <a:buAutoNum type="arabicPeriod"/>
            </a:pPr>
            <a:endParaRPr lang="en-US" altLang="en-US" sz="1200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FontTx/>
              <a:buAutoNum type="arabicPeriod"/>
            </a:pPr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687AD-56F8-4ED1-96EE-D8167CBF2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9" y="1027906"/>
            <a:ext cx="9313881" cy="63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AD121CF-F87A-411C-A9B1-8980A063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409433"/>
            <a:ext cx="11395881" cy="735787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dirty="0"/>
              <a:t>Read Chapter 12.2: Committees in Congress. Respond to the prompt:</a:t>
            </a:r>
            <a:endParaRPr lang="en-US" altLang="en-US" sz="1800" dirty="0"/>
          </a:p>
          <a:p>
            <a:pPr marL="0" indent="0">
              <a:buFontTx/>
              <a:buAutoNum type="arabicPeriod" startAt="7"/>
            </a:pPr>
            <a:r>
              <a:rPr lang="en-US" altLang="en-US" sz="1800" dirty="0" smtClean="0"/>
              <a:t> Differentiate </a:t>
            </a:r>
            <a:r>
              <a:rPr lang="en-US" altLang="en-US" sz="1800" dirty="0"/>
              <a:t>between the following types of committees in Congress. </a:t>
            </a:r>
          </a:p>
          <a:p>
            <a:pPr marL="0" indent="0">
              <a:buNone/>
            </a:pPr>
            <a:endParaRPr lang="en-US" altLang="en-US" sz="5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dirty="0"/>
              <a:t>standing committee:</a:t>
            </a:r>
          </a:p>
          <a:p>
            <a:pPr marL="457200" lvl="1" indent="0" eaLnBrk="1" hangingPunct="1">
              <a:buNone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Tx/>
              <a:buNone/>
            </a:pPr>
            <a:endParaRPr lang="en-US" altLang="en-US" sz="500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dirty="0"/>
              <a:t>select committee: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marL="457200" lvl="1" indent="0" eaLnBrk="1" hangingPunct="1">
              <a:buNone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500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dirty="0"/>
              <a:t>joint committee: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500" i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i="1" dirty="0"/>
              <a:t>conference committee: </a:t>
            </a:r>
            <a:r>
              <a:rPr lang="en-US" altLang="en-US" dirty="0"/>
              <a:t>   </a:t>
            </a:r>
          </a:p>
          <a:p>
            <a:pPr marL="0" indent="0">
              <a:buFontTx/>
              <a:buAutoNum type="arabicPeriod" startAt="4"/>
            </a:pPr>
            <a:endParaRPr lang="en-US" altLang="en-US" dirty="0"/>
          </a:p>
          <a:p>
            <a:pPr marL="0" indent="0">
              <a:buFontTx/>
              <a:buAutoNum type="arabicPeriod" startAt="4"/>
            </a:pPr>
            <a:endParaRPr lang="en-US" altLang="en-US" dirty="0"/>
          </a:p>
          <a:p>
            <a:pPr marL="0" indent="0">
              <a:buNone/>
            </a:pPr>
            <a:endParaRPr lang="en-US" altLang="en-US" sz="1200" dirty="0"/>
          </a:p>
          <a:p>
            <a:pPr lvl="1" eaLnBrk="1" hangingPunct="1">
              <a:buFontTx/>
              <a:buNone/>
            </a:pPr>
            <a:endParaRPr lang="en-US" altLang="en-US" i="1" dirty="0"/>
          </a:p>
          <a:p>
            <a:pPr marL="0" indent="0">
              <a:buFontTx/>
              <a:buAutoNum type="arabicPeriod"/>
            </a:pPr>
            <a:endParaRPr lang="en-US" altLang="en-US" sz="1200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FontTx/>
              <a:buAutoNum type="arabicPeriod"/>
            </a:pPr>
            <a:endParaRPr lang="en-US" altLang="en-US" b="1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5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C01C4D0C-E74A-4564-B235-FB8C2E24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/>
              <a:t>Preview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ABF1CED-0F71-4443-8CE9-99CD5FE76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/>
              <a:t>Read Chapter 12.3: How a Bill Becomes a Law.  Respond to the prompt: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FontTx/>
              <a:buAutoNum type="arabicPeriod" startAt="8"/>
            </a:pPr>
            <a:r>
              <a:rPr lang="en-US" altLang="en-US"/>
              <a:t>Complete the diagram to portray how a bill becomes a law.</a:t>
            </a:r>
          </a:p>
          <a:p>
            <a:pPr marL="0" indent="0">
              <a:buNone/>
            </a:pPr>
            <a:endParaRPr lang="en-US" altLang="en-US" sz="500"/>
          </a:p>
          <a:p>
            <a:pPr marL="457200" lvl="1" indent="0">
              <a:buNone/>
            </a:pPr>
            <a:r>
              <a:rPr lang="en-US" altLang="en-US"/>
              <a:t>   </a:t>
            </a:r>
          </a:p>
          <a:p>
            <a:pPr marL="0" indent="0">
              <a:buFontTx/>
              <a:buAutoNum type="arabicPeriod" startAt="4"/>
            </a:pPr>
            <a:endParaRPr lang="en-US" altLang="en-US"/>
          </a:p>
          <a:p>
            <a:pPr marL="0" indent="0">
              <a:buFontTx/>
              <a:buAutoNum type="arabicPeriod" startAt="4"/>
            </a:pPr>
            <a:endParaRPr lang="en-US" altLang="en-US"/>
          </a:p>
          <a:p>
            <a:pPr marL="0" indent="0">
              <a:buNone/>
            </a:pPr>
            <a:endParaRPr lang="en-US" altLang="en-US" sz="1200"/>
          </a:p>
          <a:p>
            <a:pPr marL="457200" lvl="1" indent="0">
              <a:buNone/>
            </a:pPr>
            <a:endParaRPr lang="en-US" altLang="en-US" i="1"/>
          </a:p>
          <a:p>
            <a:pPr marL="0" indent="0">
              <a:buFontTx/>
              <a:buAutoNum type="arabicPeriod"/>
            </a:pPr>
            <a:endParaRPr lang="en-US" altLang="en-US" sz="1200"/>
          </a:p>
          <a:p>
            <a:pPr marL="0" indent="0">
              <a:buNone/>
            </a:pPr>
            <a:endParaRPr lang="en-US" altLang="en-US" i="1"/>
          </a:p>
          <a:p>
            <a:pPr marL="0" indent="0">
              <a:buNone/>
            </a:pPr>
            <a:endParaRPr lang="en-US" altLang="en-US" b="1"/>
          </a:p>
          <a:p>
            <a:pPr marL="0" indent="0">
              <a:buFontTx/>
              <a:buAutoNum type="arabicPeriod"/>
            </a:pPr>
            <a:endParaRPr lang="en-US" altLang="en-US" b="1"/>
          </a:p>
          <a:p>
            <a:pPr marL="0" indent="0">
              <a:buNone/>
            </a:pP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80EE76-CD6F-4E76-83E5-E62E8DD2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2971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2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0" name="Rectangle 6">
            <a:extLst>
              <a:ext uri="{FF2B5EF4-FFF2-40B4-BE49-F238E27FC236}">
                <a16:creationId xmlns:a16="http://schemas.microsoft.com/office/drawing/2014/main" xmlns="" id="{D2F61515-7739-4BF9-A20A-D3B3AB8FB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"/>
            <a:ext cx="2362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floor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51911" name="Rectangle 7">
            <a:extLst>
              <a:ext uri="{FF2B5EF4-FFF2-40B4-BE49-F238E27FC236}">
                <a16:creationId xmlns:a16="http://schemas.microsoft.com/office/drawing/2014/main" xmlns="" id="{5D08EDEA-41D0-466C-AD19-ED0EB367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"/>
            <a:ext cx="2362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floor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1914" name="AutoShape 10">
            <a:extLst>
              <a:ext uri="{FF2B5EF4-FFF2-40B4-BE49-F238E27FC236}">
                <a16:creationId xmlns:a16="http://schemas.microsoft.com/office/drawing/2014/main" xmlns="" id="{8102BFC3-97C5-44B2-841A-867AEBDD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0"/>
            <a:ext cx="4419600" cy="609600"/>
          </a:xfrm>
          <a:prstGeom prst="downArrowCallout">
            <a:avLst>
              <a:gd name="adj1" fmla="val 181250"/>
              <a:gd name="adj2" fmla="val 18125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If versions of bill are same</a:t>
            </a:r>
          </a:p>
        </p:txBody>
      </p:sp>
      <p:sp>
        <p:nvSpPr>
          <p:cNvPr id="251915" name="AutoShape 11">
            <a:extLst>
              <a:ext uri="{FF2B5EF4-FFF2-40B4-BE49-F238E27FC236}">
                <a16:creationId xmlns:a16="http://schemas.microsoft.com/office/drawing/2014/main" xmlns="" id="{EF45BC06-088E-4194-8D23-290D68DCA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62200"/>
            <a:ext cx="2438400" cy="1066800"/>
          </a:xfrm>
          <a:prstGeom prst="downArrowCallout">
            <a:avLst>
              <a:gd name="adj1" fmla="val 57143"/>
              <a:gd name="adj2" fmla="val 57143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committee</a:t>
            </a:r>
          </a:p>
        </p:txBody>
      </p:sp>
      <p:sp>
        <p:nvSpPr>
          <p:cNvPr id="251916" name="AutoShape 12">
            <a:extLst>
              <a:ext uri="{FF2B5EF4-FFF2-40B4-BE49-F238E27FC236}">
                <a16:creationId xmlns:a16="http://schemas.microsoft.com/office/drawing/2014/main" xmlns="" id="{78688589-9249-4B16-809E-753F73DB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05200"/>
            <a:ext cx="2438400" cy="1066800"/>
          </a:xfrm>
          <a:prstGeom prst="downArrowCallout">
            <a:avLst>
              <a:gd name="adj1" fmla="val 57143"/>
              <a:gd name="adj2" fmla="val 57143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______________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bill</a:t>
            </a:r>
          </a:p>
        </p:txBody>
      </p:sp>
      <p:sp>
        <p:nvSpPr>
          <p:cNvPr id="251918" name="AutoShape 14">
            <a:extLst>
              <a:ext uri="{FF2B5EF4-FFF2-40B4-BE49-F238E27FC236}">
                <a16:creationId xmlns:a16="http://schemas.microsoft.com/office/drawing/2014/main" xmlns="" id="{923CB1BD-30AB-47B6-AA39-AD3B4C654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572000"/>
            <a:ext cx="5791200" cy="1066800"/>
          </a:xfrm>
          <a:prstGeom prst="downArrowCallout">
            <a:avLst>
              <a:gd name="adj1" fmla="val 135714"/>
              <a:gd name="adj2" fmla="val 135714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xmlns="" id="{87AFDF10-5264-4BE3-B9CD-FE6D9297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943600"/>
            <a:ext cx="3733800" cy="533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bill becomes a 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51920" name="AutoShape 16">
            <a:extLst>
              <a:ext uri="{FF2B5EF4-FFF2-40B4-BE49-F238E27FC236}">
                <a16:creationId xmlns:a16="http://schemas.microsoft.com/office/drawing/2014/main" xmlns="" id="{AC352785-0E34-4B3C-9A58-5FF0C350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457200" cy="25146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21" name="AutoShape 17">
            <a:extLst>
              <a:ext uri="{FF2B5EF4-FFF2-40B4-BE49-F238E27FC236}">
                <a16:creationId xmlns:a16="http://schemas.microsoft.com/office/drawing/2014/main" xmlns="" id="{4FE49FC9-68CA-4D54-B1D3-3DAB0D41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57400"/>
            <a:ext cx="457200" cy="25146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22" name="AutoShape 18">
            <a:extLst>
              <a:ext uri="{FF2B5EF4-FFF2-40B4-BE49-F238E27FC236}">
                <a16:creationId xmlns:a16="http://schemas.microsoft.com/office/drawing/2014/main" xmlns="" id="{4661CBCB-C993-4D14-81F9-53754D435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524000"/>
            <a:ext cx="4419600" cy="609600"/>
          </a:xfrm>
          <a:prstGeom prst="downArrowCallout">
            <a:avLst>
              <a:gd name="adj1" fmla="val 181250"/>
              <a:gd name="adj2" fmla="val 181250"/>
              <a:gd name="adj3" fmla="val 16667"/>
              <a:gd name="adj4" fmla="val 6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versions are not the same</a:t>
            </a:r>
          </a:p>
        </p:txBody>
      </p:sp>
      <p:sp>
        <p:nvSpPr>
          <p:cNvPr id="251923" name="Rectangle 19">
            <a:extLst>
              <a:ext uri="{FF2B5EF4-FFF2-40B4-BE49-F238E27FC236}">
                <a16:creationId xmlns:a16="http://schemas.microsoft.com/office/drawing/2014/main" xmlns="" id="{EA202A53-BCC8-47AC-890D-DA76BAE4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3528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51924" name="Rectangle 20">
            <a:extLst>
              <a:ext uri="{FF2B5EF4-FFF2-40B4-BE49-F238E27FC236}">
                <a16:creationId xmlns:a16="http://schemas.microsoft.com/office/drawing/2014/main" xmlns="" id="{A1DEF1C3-6668-4506-A272-AE09FA3CF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251925" name="AutoShape 21">
            <a:extLst>
              <a:ext uri="{FF2B5EF4-FFF2-40B4-BE49-F238E27FC236}">
                <a16:creationId xmlns:a16="http://schemas.microsoft.com/office/drawing/2014/main" xmlns="" id="{50CF63CE-EA45-4081-B0B5-4239730A2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0386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26" name="AutoShape 22">
            <a:extLst>
              <a:ext uri="{FF2B5EF4-FFF2-40B4-BE49-F238E27FC236}">
                <a16:creationId xmlns:a16="http://schemas.microsoft.com/office/drawing/2014/main" xmlns="" id="{0274496D-2A07-4143-A149-890928A8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386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27" name="AutoShape 23">
            <a:extLst>
              <a:ext uri="{FF2B5EF4-FFF2-40B4-BE49-F238E27FC236}">
                <a16:creationId xmlns:a16="http://schemas.microsoft.com/office/drawing/2014/main" xmlns="" id="{01B0A99C-D7FE-4D95-9DE6-297F0DCF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0"/>
            <a:ext cx="1600200" cy="11430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override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with _____</a:t>
            </a:r>
          </a:p>
        </p:txBody>
      </p:sp>
      <p:sp>
        <p:nvSpPr>
          <p:cNvPr id="251928" name="AutoShape 24">
            <a:extLst>
              <a:ext uri="{FF2B5EF4-FFF2-40B4-BE49-F238E27FC236}">
                <a16:creationId xmlns:a16="http://schemas.microsoft.com/office/drawing/2014/main" xmlns="" id="{733CA9FA-0BF3-4105-A8AA-0B63F595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27432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29" name="AutoShape 25">
            <a:extLst>
              <a:ext uri="{FF2B5EF4-FFF2-40B4-BE49-F238E27FC236}">
                <a16:creationId xmlns:a16="http://schemas.microsoft.com/office/drawing/2014/main" xmlns="" id="{CC0392F5-302F-4AF3-A5CD-A8FD4CEED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4572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30" name="AutoShape 26">
            <a:extLst>
              <a:ext uri="{FF2B5EF4-FFF2-40B4-BE49-F238E27FC236}">
                <a16:creationId xmlns:a16="http://schemas.microsoft.com/office/drawing/2014/main" xmlns="" id="{AAA11D38-1297-4D8E-9DB7-CF54C85D7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24000"/>
            <a:ext cx="1600200" cy="1066800"/>
          </a:xfrm>
          <a:prstGeom prst="flowChartProces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override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with _____</a:t>
            </a:r>
          </a:p>
        </p:txBody>
      </p:sp>
      <p:sp>
        <p:nvSpPr>
          <p:cNvPr id="44052" name="AutoShape 30">
            <a:extLst>
              <a:ext uri="{FF2B5EF4-FFF2-40B4-BE49-F238E27FC236}">
                <a16:creationId xmlns:a16="http://schemas.microsoft.com/office/drawing/2014/main" xmlns="" id="{85639D7B-7E5D-41F7-B76D-BC0E1B3F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458200"/>
            <a:ext cx="685800" cy="3581400"/>
          </a:xfrm>
          <a:prstGeom prst="downArrow">
            <a:avLst>
              <a:gd name="adj1" fmla="val 50000"/>
              <a:gd name="adj2" fmla="val 13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3" name="AutoShape 31">
            <a:extLst>
              <a:ext uri="{FF2B5EF4-FFF2-40B4-BE49-F238E27FC236}">
                <a16:creationId xmlns:a16="http://schemas.microsoft.com/office/drawing/2014/main" xmlns="" id="{06643843-B757-45E0-A8E5-F042B394B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8534400"/>
            <a:ext cx="685800" cy="3429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4" name="AutoShape 34">
            <a:extLst>
              <a:ext uri="{FF2B5EF4-FFF2-40B4-BE49-F238E27FC236}">
                <a16:creationId xmlns:a16="http://schemas.microsoft.com/office/drawing/2014/main" xmlns="" id="{3BFF8BEA-45EE-4856-9E50-3F0889EF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1658600"/>
            <a:ext cx="1752600" cy="609600"/>
          </a:xfrm>
          <a:prstGeom prst="rightArrow">
            <a:avLst>
              <a:gd name="adj1" fmla="val 50000"/>
              <a:gd name="adj2" fmla="val 71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5" name="AutoShape 35">
            <a:extLst>
              <a:ext uri="{FF2B5EF4-FFF2-40B4-BE49-F238E27FC236}">
                <a16:creationId xmlns:a16="http://schemas.microsoft.com/office/drawing/2014/main" xmlns="" id="{F5CB3B5A-6E75-4A02-9EA3-A367234462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72400" y="11658600"/>
            <a:ext cx="1676400" cy="6096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6" name="Text Box 36">
            <a:extLst>
              <a:ext uri="{FF2B5EF4-FFF2-40B4-BE49-F238E27FC236}">
                <a16:creationId xmlns:a16="http://schemas.microsoft.com/office/drawing/2014/main" xmlns="" id="{6DAE304F-0A79-47C6-B752-89F1C472F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1"/>
            <a:ext cx="3657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7" name="AutoShape 38">
            <a:extLst>
              <a:ext uri="{FF2B5EF4-FFF2-40B4-BE49-F238E27FC236}">
                <a16:creationId xmlns:a16="http://schemas.microsoft.com/office/drawing/2014/main" xmlns="" id="{7B22D53B-AF83-48DA-81FC-647A51EA9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34400"/>
            <a:ext cx="457200" cy="3581400"/>
          </a:xfrm>
          <a:prstGeom prst="downArrow">
            <a:avLst>
              <a:gd name="adj1" fmla="val 50000"/>
              <a:gd name="adj2" fmla="val 19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8" name="AutoShape 39">
            <a:extLst>
              <a:ext uri="{FF2B5EF4-FFF2-40B4-BE49-F238E27FC236}">
                <a16:creationId xmlns:a16="http://schemas.microsoft.com/office/drawing/2014/main" xmlns="" id="{7A37866E-DD91-4AA5-B2E6-398446A6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8872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59" name="AutoShape 40">
            <a:extLst>
              <a:ext uri="{FF2B5EF4-FFF2-40B4-BE49-F238E27FC236}">
                <a16:creationId xmlns:a16="http://schemas.microsoft.com/office/drawing/2014/main" xmlns="" id="{D0295F5C-C943-479C-B83A-CA60BB7D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8534400"/>
            <a:ext cx="457200" cy="3581400"/>
          </a:xfrm>
          <a:prstGeom prst="downArrow">
            <a:avLst>
              <a:gd name="adj1" fmla="val 50000"/>
              <a:gd name="adj2" fmla="val 19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44060" name="AutoShape 41">
            <a:extLst>
              <a:ext uri="{FF2B5EF4-FFF2-40B4-BE49-F238E27FC236}">
                <a16:creationId xmlns:a16="http://schemas.microsoft.com/office/drawing/2014/main" xmlns="" id="{7F7F8C76-51BB-4182-8B67-D9430ED38F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96200" y="118872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46" name="AutoShape 42">
            <a:extLst>
              <a:ext uri="{FF2B5EF4-FFF2-40B4-BE49-F238E27FC236}">
                <a16:creationId xmlns:a16="http://schemas.microsoft.com/office/drawing/2014/main" xmlns="" id="{71318378-5969-4D2B-9612-578CC08C8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533400" cy="37338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47" name="AutoShape 43">
            <a:extLst>
              <a:ext uri="{FF2B5EF4-FFF2-40B4-BE49-F238E27FC236}">
                <a16:creationId xmlns:a16="http://schemas.microsoft.com/office/drawing/2014/main" xmlns="" id="{1DDFCB31-E436-44DC-AD53-EA5BECC4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198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48" name="AutoShape 44">
            <a:extLst>
              <a:ext uri="{FF2B5EF4-FFF2-40B4-BE49-F238E27FC236}">
                <a16:creationId xmlns:a16="http://schemas.microsoft.com/office/drawing/2014/main" xmlns="" id="{E44C070B-F5C1-40FA-9194-97C40C6F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743200"/>
            <a:ext cx="533400" cy="37338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251949" name="AutoShape 45">
            <a:extLst>
              <a:ext uri="{FF2B5EF4-FFF2-40B4-BE49-F238E27FC236}">
                <a16:creationId xmlns:a16="http://schemas.microsoft.com/office/drawing/2014/main" xmlns="" id="{89B37608-806E-47A5-95F5-080FE24B1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229600" y="60198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3716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5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5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5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5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5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51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5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5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5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51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25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0" grpId="0" animBg="1"/>
      <p:bldP spid="251911" grpId="0" animBg="1"/>
      <p:bldP spid="251914" grpId="0" animBg="1"/>
      <p:bldP spid="251914" grpId="1" animBg="1"/>
      <p:bldP spid="251915" grpId="0" animBg="1"/>
      <p:bldP spid="251916" grpId="0" animBg="1"/>
      <p:bldP spid="251918" grpId="0" animBg="1"/>
      <p:bldP spid="251918" grpId="1" animBg="1"/>
      <p:bldP spid="251918" grpId="2" animBg="1"/>
      <p:bldP spid="251919" grpId="0" animBg="1"/>
      <p:bldP spid="251920" grpId="0" animBg="1"/>
      <p:bldP spid="251920" grpId="1" animBg="1"/>
      <p:bldP spid="251921" grpId="0" animBg="1"/>
      <p:bldP spid="251921" grpId="1" animBg="1"/>
      <p:bldP spid="251922" grpId="0" animBg="1"/>
      <p:bldP spid="251923" grpId="0" animBg="1"/>
      <p:bldP spid="251924" grpId="0" animBg="1"/>
      <p:bldP spid="251925" grpId="0" animBg="1"/>
      <p:bldP spid="251926" grpId="0" animBg="1"/>
      <p:bldP spid="251927" grpId="0" animBg="1"/>
      <p:bldP spid="251928" grpId="0" animBg="1"/>
      <p:bldP spid="251929" grpId="0" animBg="1"/>
      <p:bldP spid="251930" grpId="0" animBg="1"/>
      <p:bldP spid="251946" grpId="0" animBg="1"/>
      <p:bldP spid="251947" grpId="0" animBg="1"/>
      <p:bldP spid="251948" grpId="0" animBg="1"/>
      <p:bldP spid="2519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C1255663-2509-44CE-A74C-AF737685D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Complete the questionnaire by researching information related to your U.S. Representative at </a:t>
            </a:r>
            <a:r>
              <a:rPr lang="en-US" altLang="en-US" b="1" dirty="0">
                <a:hlinkClick r:id="rId3"/>
              </a:rPr>
              <a:t>www.house.gov/representatives/find/</a:t>
            </a:r>
            <a:endParaRPr lang="en-US" altLang="en-US" b="1" dirty="0"/>
          </a:p>
          <a:p>
            <a:pPr marL="0" indent="0">
              <a:buNone/>
            </a:pPr>
            <a:r>
              <a:rPr lang="en-US" altLang="en-US" b="1" dirty="0"/>
              <a:t> 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US" alt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en-US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altLang="en-US" b="1" dirty="0">
              <a:latin typeface="Comic Sans MS" panose="030F0702030302020204" pitchFamily="66" charset="0"/>
            </a:endParaRP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xmlns="" id="{2845E5FF-5E5A-4550-89A9-0A1BF2A0D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4" y="2059675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61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210</Words>
  <Application>Microsoft Office PowerPoint</Application>
  <PresentationFormat>Widescreen</PresentationFormat>
  <Paragraphs>109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Chapter 12: How Congress Works</vt:lpstr>
      <vt:lpstr>PowerPoint Presentation</vt:lpstr>
      <vt:lpstr>Read Chapter 12.1: Congress Organizes. Respond to the prompts:  Complete the organization charts to identify current leadership in the Congress. </vt:lpstr>
      <vt:lpstr>Read Chapter 12.1: Congress Organizes. Respond to the prompts:  Complete the Venn diagram to compare the organizational structure of both houses of Congress.  </vt:lpstr>
      <vt:lpstr>PowerPoint Presentation</vt:lpstr>
      <vt:lpstr>Preview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Phillips</dc:creator>
  <cp:lastModifiedBy>Julie Phillips</cp:lastModifiedBy>
  <cp:revision>6</cp:revision>
  <cp:lastPrinted>2018-05-02T21:21:25Z</cp:lastPrinted>
  <dcterms:created xsi:type="dcterms:W3CDTF">2018-04-29T02:24:30Z</dcterms:created>
  <dcterms:modified xsi:type="dcterms:W3CDTF">2018-05-02T21:22:56Z</dcterms:modified>
</cp:coreProperties>
</file>