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3" r:id="rId9"/>
    <p:sldId id="274" r:id="rId10"/>
    <p:sldId id="275" r:id="rId11"/>
    <p:sldId id="276" r:id="rId12"/>
    <p:sldId id="269" r:id="rId13"/>
    <p:sldId id="270" r:id="rId14"/>
    <p:sldId id="271" r:id="rId15"/>
    <p:sldId id="272" r:id="rId16"/>
    <p:sldId id="281" r:id="rId17"/>
    <p:sldId id="282" r:id="rId18"/>
    <p:sldId id="283" r:id="rId19"/>
    <p:sldId id="265" r:id="rId20"/>
    <p:sldId id="266" r:id="rId21"/>
    <p:sldId id="268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0E47-FE1C-4100-BC8E-087BF32CA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6B330-0E83-4B03-99DF-7531550D2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F1813-9151-401B-AE86-4CBA0836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FF1B1-3193-4068-9F4E-02377308E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62E6B-6EA8-4979-A417-8B58EC0C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9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F9F9-96F6-4E45-AEAE-D490F8C7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5F3A7-78A0-4261-90B0-66BD315A3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4A897-D4EA-46C2-8737-E6A76A8E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AC61E-B016-4561-B75F-C0A21555D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F4890-BB6E-46F3-A457-AC124DCE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0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C30592-BCD6-446A-9B63-4865EEF6BD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E5BB8-A041-4669-BD0C-F252CC710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86E8D-5B8E-42FA-896A-3412B3CC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4A4DD-3581-4024-AC5E-BE745CA13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9C644-8013-4C3C-A52A-F4768F16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6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EBA4A-062A-420B-8F01-E4194539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A4106-C95B-41D4-9EF7-1C2DDADA8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78EE5-5B69-4034-8D8F-1FD93377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334D9-FE8C-4221-A4AF-0B1CA0B40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CCCEF-CC6A-4F33-BC0D-5494A0C66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2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4E218-6C50-4524-BD1B-C5B6A556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42DDE-0889-4384-ACE8-DB31DBE88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F4175-1114-47B0-9CBA-D7CCBD4E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31FD7-B0E8-45A4-B85D-02717514A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11072-D6AC-4484-A7F7-5981A5733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2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17C16-0CDE-48AA-BD08-299EF226A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CF899-F159-4864-9478-B178B4BA9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523613-D286-4241-9FBD-4476A25D6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47378-7602-4B9C-AC17-A7BE170F2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719FF-5E00-4918-AADC-31E3781CF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2B623-0300-4A5D-AD59-7BE1AE75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4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67324-B88B-41BF-8EFA-0EB2F236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31843-9F90-49EA-92A9-CA22EC5E7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CF494-5102-4CD2-89AE-0BBA71A6D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681D7B-1123-4318-A0A0-8DB936DC5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439AF-7CBA-40F6-9B60-0C7692CD4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ED4F80-7151-4806-9FC0-5DB2B5F8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04387E-2DDE-4DD9-A27F-F6007052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915F1-B438-4F58-870E-FDD5F04C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8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CCDB-72D8-4A17-93DD-6E7B9C883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0F1E1-BAC0-4E39-96FF-86EA7B03D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7988F-70F1-4F1A-9930-211226A2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E32C9-08E4-49EB-A4D4-349B7F30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6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ED0B6-F3A1-4EE6-98C1-C63D64B4A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1EC667-56B7-44D6-980E-29841A1C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0CE6F-20B6-4BE6-BEF5-83C2763B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2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0929-FC3C-43FB-9F64-9052DA4B4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88C81-4B48-4921-941C-A8D61C105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86F50-7625-40C6-9FB3-857563B94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C7A69-427D-48F7-9DE8-8DCB88C0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CAEB0-6F0C-445C-8EB0-DAB53264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20C51-DD8E-47C6-83A6-F1459397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62241-152C-42F5-A1D0-545E9137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874EC-33CC-482D-9FAE-5853C2EA3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CE891-2D29-4E2B-90B0-8C4325874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CC380-3760-448F-8028-17024DCE2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72406-93DB-47D4-92FB-A40647D36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732A-6A1C-4486-B950-BFD5B9B20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8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EE5F03-C9C9-45F4-8BDA-81F40DAC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F2870-167B-4432-9DB3-A82C59168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7598E-0B2F-4662-9DFD-F2A68F22F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B3478-97F5-4F69-A7A0-E630B5CC2EAC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571EE-7236-4433-84D4-733FD4F3A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648A6-0F9A-4B64-B19E-76B9E9023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D1506-58AA-4806-B9A7-74B71E76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3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8AB9-3CB4-4E18-B0E8-35C2812D4D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Chapter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31C1D5-B8AD-492B-9AA5-D323B8050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Political Campaigns and Elections</a:t>
            </a:r>
          </a:p>
        </p:txBody>
      </p:sp>
    </p:spTree>
    <p:extLst>
      <p:ext uri="{BB962C8B-B14F-4D97-AF65-F5344CB8AC3E}">
        <p14:creationId xmlns:p14="http://schemas.microsoft.com/office/powerpoint/2010/main" val="1780900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FCF51-93D0-4E69-9808-32CCC0FDD2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This, not voters, decide who wins a presidential election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908B0-FA51-4BAE-807B-CA1198AA45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Electoral College</a:t>
            </a:r>
          </a:p>
        </p:txBody>
      </p:sp>
    </p:spTree>
    <p:extLst>
      <p:ext uri="{BB962C8B-B14F-4D97-AF65-F5344CB8AC3E}">
        <p14:creationId xmlns:p14="http://schemas.microsoft.com/office/powerpoint/2010/main" val="398490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DE358-C802-4CB6-9510-8B61A20D78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Before 1965, states kept African Americans from voting by charging these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B0A5A-CF57-495C-9974-52B9737BD1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Poll taxes</a:t>
            </a:r>
          </a:p>
        </p:txBody>
      </p:sp>
    </p:spTree>
    <p:extLst>
      <p:ext uri="{BB962C8B-B14F-4D97-AF65-F5344CB8AC3E}">
        <p14:creationId xmlns:p14="http://schemas.microsoft.com/office/powerpoint/2010/main" val="281350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3648C-DB86-4913-B09A-1892C379B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order to do this, you must be a legally registered voter, a US citizen &amp; at least 18 years old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474E1-6093-4416-A74E-22B499D24D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Vote</a:t>
            </a:r>
          </a:p>
        </p:txBody>
      </p:sp>
    </p:spTree>
    <p:extLst>
      <p:ext uri="{BB962C8B-B14F-4D97-AF65-F5344CB8AC3E}">
        <p14:creationId xmlns:p14="http://schemas.microsoft.com/office/powerpoint/2010/main" val="134352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E744F-DDD7-49E5-B42B-C73A61906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Before a candidate develops a campaign strategy he or she must do this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A28EB-CD22-435E-B7A3-1DC9A76ADA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Form a campaign organization</a:t>
            </a:r>
          </a:p>
        </p:txBody>
      </p:sp>
    </p:spTree>
    <p:extLst>
      <p:ext uri="{BB962C8B-B14F-4D97-AF65-F5344CB8AC3E}">
        <p14:creationId xmlns:p14="http://schemas.microsoft.com/office/powerpoint/2010/main" val="306864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373509-739F-42BD-9114-DE13C7BC6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Funds used to move a campaign forward are called this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D28AD83-8FB2-43E7-A672-73408DE1D9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War chest</a:t>
            </a:r>
          </a:p>
        </p:txBody>
      </p:sp>
    </p:spTree>
    <p:extLst>
      <p:ext uri="{BB962C8B-B14F-4D97-AF65-F5344CB8AC3E}">
        <p14:creationId xmlns:p14="http://schemas.microsoft.com/office/powerpoint/2010/main" val="258066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0AC4-351F-4867-8E8A-C5D61B75B8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registered independent would not be able to vote in this type of primary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C02C55-2CD4-4B60-8945-91A7265118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Closed</a:t>
            </a:r>
          </a:p>
        </p:txBody>
      </p:sp>
    </p:spTree>
    <p:extLst>
      <p:ext uri="{BB962C8B-B14F-4D97-AF65-F5344CB8AC3E}">
        <p14:creationId xmlns:p14="http://schemas.microsoft.com/office/powerpoint/2010/main" val="322202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4CF3B-08BA-4D20-A1B8-FE17920D8E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law allowed Native Americans to vote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C520CD-3787-44DF-921E-E8AF171417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Indian Citizenship Act of 1924</a:t>
            </a:r>
          </a:p>
        </p:txBody>
      </p:sp>
    </p:spTree>
    <p:extLst>
      <p:ext uri="{BB962C8B-B14F-4D97-AF65-F5344CB8AC3E}">
        <p14:creationId xmlns:p14="http://schemas.microsoft.com/office/powerpoint/2010/main" val="136460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08A8-C931-4D08-BF4A-0118484328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15, 19, 24 &amp; 26 amendments were used to expand these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25447-0F85-48A3-90C3-C53E6FF116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Voting rights</a:t>
            </a:r>
          </a:p>
        </p:txBody>
      </p:sp>
    </p:spTree>
    <p:extLst>
      <p:ext uri="{BB962C8B-B14F-4D97-AF65-F5344CB8AC3E}">
        <p14:creationId xmlns:p14="http://schemas.microsoft.com/office/powerpoint/2010/main" val="121182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1DEEF-6960-4E1F-97F7-DE15A3322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group was allowed to vote when our nation was founded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519D49-0968-4F4B-A728-BA4E20711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White, male property owners</a:t>
            </a:r>
          </a:p>
        </p:txBody>
      </p:sp>
    </p:spTree>
    <p:extLst>
      <p:ext uri="{BB962C8B-B14F-4D97-AF65-F5344CB8AC3E}">
        <p14:creationId xmlns:p14="http://schemas.microsoft.com/office/powerpoint/2010/main" val="139268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FA751-0B7F-461A-8D6D-BDF3CD8FA6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Section 4 &amp;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227D25-2F10-41F9-9780-B9D2C755D2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Financing Election Campaigns &amp; Voter Behavior</a:t>
            </a:r>
          </a:p>
        </p:txBody>
      </p:sp>
    </p:spTree>
    <p:extLst>
      <p:ext uri="{BB962C8B-B14F-4D97-AF65-F5344CB8AC3E}">
        <p14:creationId xmlns:p14="http://schemas.microsoft.com/office/powerpoint/2010/main" val="415507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1C7BD5-DC02-44E6-9BD0-E33D77BF6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Section 1-3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48BFD55-98CC-4856-B253-4C3B72AF96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6000" dirty="0"/>
              <a:t>The Right to Vote, the nomination process &amp; campaigning in the general election</a:t>
            </a:r>
          </a:p>
        </p:txBody>
      </p:sp>
    </p:spTree>
    <p:extLst>
      <p:ext uri="{BB962C8B-B14F-4D97-AF65-F5344CB8AC3E}">
        <p14:creationId xmlns:p14="http://schemas.microsoft.com/office/powerpoint/2010/main" val="2864000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475BD-8D72-4870-B61A-DD4858A56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1154"/>
            <a:ext cx="10515600" cy="8072756"/>
          </a:xfrm>
        </p:spPr>
        <p:txBody>
          <a:bodyPr>
            <a:normAutofit/>
          </a:bodyPr>
          <a:lstStyle/>
          <a:p>
            <a:r>
              <a:rPr lang="en-US" sz="3600" dirty="0"/>
              <a:t>A. Financing the election</a:t>
            </a:r>
          </a:p>
          <a:p>
            <a:r>
              <a:rPr lang="en-US" sz="3600" dirty="0"/>
              <a:t>1. 2 strategies: ppl give money to candidate they like, or give money to both to insure access to the winner</a:t>
            </a:r>
          </a:p>
          <a:p>
            <a:r>
              <a:rPr lang="en-US" sz="3600" dirty="0"/>
              <a:t>2. Most money comes from individual citizens</a:t>
            </a:r>
          </a:p>
          <a:p>
            <a:r>
              <a:rPr lang="en-US" sz="3600" dirty="0"/>
              <a:t>B. Bipartisan Campaign Reform Act of 2002 (McCain Feingold Act): limits soft $ ($ money for parties but not candidates), issue ads (issue ads can’t endorse a candidate within 60 days of election)</a:t>
            </a:r>
          </a:p>
          <a:p>
            <a:r>
              <a:rPr lang="en-US" sz="3600" dirty="0"/>
              <a:t>C. 527 committees &amp; Super PACs don’t have limits (Citizens United case, free speech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81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68D76-789C-4E7E-8A66-14FBC7B53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475"/>
            <a:ext cx="10515600" cy="4351338"/>
          </a:xfrm>
        </p:spPr>
        <p:txBody>
          <a:bodyPr>
            <a:noAutofit/>
          </a:bodyPr>
          <a:lstStyle/>
          <a:p>
            <a:r>
              <a:rPr lang="en-US" sz="5400" dirty="0"/>
              <a:t>D. Who votes? Old, educated, middle class &amp; rich</a:t>
            </a:r>
          </a:p>
          <a:p>
            <a:r>
              <a:rPr lang="en-US" sz="5400" dirty="0"/>
              <a:t>E. Ppl decide who to vote for based on party </a:t>
            </a:r>
            <a:r>
              <a:rPr lang="en-US" sz="5400" dirty="0" err="1"/>
              <a:t>affliliation</a:t>
            </a:r>
            <a:r>
              <a:rPr lang="en-US" sz="5400" dirty="0"/>
              <a:t>, issues, candidates, incumbency (an incumbent is a person who is in office &amp; running for re-election)</a:t>
            </a:r>
          </a:p>
        </p:txBody>
      </p:sp>
    </p:spTree>
    <p:extLst>
      <p:ext uri="{BB962C8B-B14F-4D97-AF65-F5344CB8AC3E}">
        <p14:creationId xmlns:p14="http://schemas.microsoft.com/office/powerpoint/2010/main" val="12904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6158-1ACF-4994-8F66-39720507AA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the main source of funding for campaigns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B8803-EA0F-446A-8E45-54CBAB465E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Donations from individual citizens</a:t>
            </a:r>
          </a:p>
        </p:txBody>
      </p:sp>
    </p:spTree>
    <p:extLst>
      <p:ext uri="{BB962C8B-B14F-4D97-AF65-F5344CB8AC3E}">
        <p14:creationId xmlns:p14="http://schemas.microsoft.com/office/powerpoint/2010/main" val="166084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D711-1C17-49C1-A2DF-B04D6F6BED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purpose of this law was to limit the use of soft money in campaigns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9008A-7DC9-4B9E-AB05-DA33B1FA4A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8000" dirty="0"/>
              <a:t>Bipartisan Campaign Reform Act of 2002</a:t>
            </a:r>
          </a:p>
        </p:txBody>
      </p:sp>
    </p:spTree>
    <p:extLst>
      <p:ext uri="{BB962C8B-B14F-4D97-AF65-F5344CB8AC3E}">
        <p14:creationId xmlns:p14="http://schemas.microsoft.com/office/powerpoint/2010/main" val="117009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C195D-4DFB-4278-9456-99D53468F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someone wins the plurality of the electorate, they have won this percentage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1BCED-2542-4EDA-BAE5-BB9BCE428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50% of the popular vote</a:t>
            </a:r>
          </a:p>
        </p:txBody>
      </p:sp>
    </p:spTree>
    <p:extLst>
      <p:ext uri="{BB962C8B-B14F-4D97-AF65-F5344CB8AC3E}">
        <p14:creationId xmlns:p14="http://schemas.microsoft.com/office/powerpoint/2010/main" val="265530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F0C70-558B-4E51-9BE3-0D99FD1023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PACs can donate to a campaign but ______________ cannot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58F819-20CE-4320-9D54-9E01BE739D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Interest groups</a:t>
            </a:r>
          </a:p>
        </p:txBody>
      </p:sp>
    </p:spTree>
    <p:extLst>
      <p:ext uri="{BB962C8B-B14F-4D97-AF65-F5344CB8AC3E}">
        <p14:creationId xmlns:p14="http://schemas.microsoft.com/office/powerpoint/2010/main" val="320859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724CE-AF98-4FF2-9A19-C0ADEFAAE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6320"/>
            <a:ext cx="10515600" cy="1325563"/>
          </a:xfrm>
        </p:spPr>
        <p:txBody>
          <a:bodyPr/>
          <a:lstStyle/>
          <a:p>
            <a:r>
              <a:rPr lang="en-US" dirty="0"/>
              <a:t>A. The expansion of suffrage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A35DC-09C3-4EF6-B9E6-E783984A7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77" y="891560"/>
            <a:ext cx="10515600" cy="4351338"/>
          </a:xfrm>
        </p:spPr>
        <p:txBody>
          <a:bodyPr>
            <a:noAutofit/>
          </a:bodyPr>
          <a:lstStyle/>
          <a:p>
            <a:r>
              <a:rPr lang="en-US" sz="3600" dirty="0"/>
              <a:t>1. 1789: Only white males who owned property could vote</a:t>
            </a:r>
          </a:p>
          <a:p>
            <a:r>
              <a:rPr lang="en-US" sz="3600" dirty="0"/>
              <a:t>2. 1870: 15</a:t>
            </a:r>
            <a:r>
              <a:rPr lang="en-US" sz="3600" baseline="30000" dirty="0"/>
              <a:t>th</a:t>
            </a:r>
            <a:r>
              <a:rPr lang="en-US" sz="3600" dirty="0"/>
              <a:t> amendment: </a:t>
            </a:r>
            <a:r>
              <a:rPr lang="en-US" sz="3600" dirty="0" err="1"/>
              <a:t>Af</a:t>
            </a:r>
            <a:r>
              <a:rPr lang="en-US" sz="3600" dirty="0"/>
              <a:t> </a:t>
            </a:r>
            <a:r>
              <a:rPr lang="en-US" sz="3600" dirty="0" err="1"/>
              <a:t>Ams</a:t>
            </a:r>
            <a:r>
              <a:rPr lang="en-US" sz="3600" dirty="0"/>
              <a:t> could vote</a:t>
            </a:r>
          </a:p>
          <a:p>
            <a:r>
              <a:rPr lang="en-US" sz="3600" dirty="0"/>
              <a:t>3. 1924: Indian Citizenship Act: Native Americans can vote &amp; be citizens</a:t>
            </a:r>
          </a:p>
          <a:p>
            <a:r>
              <a:rPr lang="en-US" sz="3600" dirty="0"/>
              <a:t>4. 1965: Voting Rights Act: protected </a:t>
            </a:r>
            <a:r>
              <a:rPr lang="en-US" sz="3600" dirty="0" err="1"/>
              <a:t>Af</a:t>
            </a:r>
            <a:r>
              <a:rPr lang="en-US" sz="3600" dirty="0"/>
              <a:t> </a:t>
            </a:r>
            <a:r>
              <a:rPr lang="en-US" sz="3600" dirty="0" err="1"/>
              <a:t>Ams</a:t>
            </a:r>
            <a:r>
              <a:rPr lang="en-US" sz="3600" dirty="0"/>
              <a:t> voting rights; eliminated poll taxes &amp; literacy tests</a:t>
            </a:r>
          </a:p>
          <a:p>
            <a:r>
              <a:rPr lang="en-US" sz="3600" dirty="0"/>
              <a:t>5. 1971: 26</a:t>
            </a:r>
            <a:r>
              <a:rPr lang="en-US" sz="3600" baseline="30000" dirty="0"/>
              <a:t>th</a:t>
            </a:r>
            <a:r>
              <a:rPr lang="en-US" sz="3600" dirty="0"/>
              <a:t> amendment lowered voting at to 18</a:t>
            </a:r>
          </a:p>
          <a:p>
            <a:r>
              <a:rPr lang="en-US" sz="3600" dirty="0"/>
              <a:t>6. eligibility: a US citizen, legally registered, resident of a state</a:t>
            </a:r>
          </a:p>
        </p:txBody>
      </p:sp>
    </p:spTree>
    <p:extLst>
      <p:ext uri="{BB962C8B-B14F-4D97-AF65-F5344CB8AC3E}">
        <p14:creationId xmlns:p14="http://schemas.microsoft.com/office/powerpoint/2010/main" val="204063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7A05E-4570-4C12-8C6B-3D9D5B3E5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B. Types of primaries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BC5CA-0AA2-4515-97A1-85CC6F4DA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7200" dirty="0"/>
              <a:t>1. closed: independent voters can’t vote</a:t>
            </a:r>
          </a:p>
          <a:p>
            <a:r>
              <a:rPr lang="en-US" sz="7200" dirty="0"/>
              <a:t>2. open: </a:t>
            </a:r>
            <a:r>
              <a:rPr lang="en-US" sz="7200" dirty="0" err="1"/>
              <a:t>indep</a:t>
            </a:r>
            <a:r>
              <a:rPr lang="en-US" sz="7200" dirty="0"/>
              <a:t> voters can vote</a:t>
            </a:r>
          </a:p>
        </p:txBody>
      </p:sp>
    </p:spTree>
    <p:extLst>
      <p:ext uri="{BB962C8B-B14F-4D97-AF65-F5344CB8AC3E}">
        <p14:creationId xmlns:p14="http://schemas.microsoft.com/office/powerpoint/2010/main" val="283366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E10E-19F1-452E-A6F0-8BCE6ACF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Autofit/>
          </a:bodyPr>
          <a:lstStyle/>
          <a:p>
            <a:r>
              <a:rPr lang="en-US" sz="4800" dirty="0"/>
              <a:t>C. Running for office (self announcement is the most common way to become a candidate)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238B4-450A-4000-A1DD-17CC2C14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1. </a:t>
            </a:r>
            <a:r>
              <a:rPr lang="en-US" sz="4000" dirty="0" err="1"/>
              <a:t>Estab</a:t>
            </a:r>
            <a:r>
              <a:rPr lang="en-US" sz="4000" dirty="0"/>
              <a:t> a campaign organization</a:t>
            </a:r>
          </a:p>
          <a:p>
            <a:r>
              <a:rPr lang="en-US" sz="4000" dirty="0"/>
              <a:t>2. Build a war chest (funds that can be used to be a move a campaign forward)</a:t>
            </a:r>
          </a:p>
          <a:p>
            <a:r>
              <a:rPr lang="en-US" sz="4000" dirty="0"/>
              <a:t>3. Develop strategies</a:t>
            </a:r>
          </a:p>
          <a:p>
            <a:r>
              <a:rPr lang="en-US" sz="4000" dirty="0"/>
              <a:t>4. Reach out to voters: televised debates &amp; radio ads</a:t>
            </a:r>
          </a:p>
          <a:p>
            <a:r>
              <a:rPr lang="en-US" sz="4000" dirty="0"/>
              <a:t>5. Lock up nomination</a:t>
            </a:r>
          </a:p>
          <a:p>
            <a:r>
              <a:rPr lang="en-US" sz="4000" dirty="0"/>
              <a:t>6. Nomination by petition</a:t>
            </a:r>
          </a:p>
        </p:txBody>
      </p:sp>
    </p:spTree>
    <p:extLst>
      <p:ext uri="{BB962C8B-B14F-4D97-AF65-F5344CB8AC3E}">
        <p14:creationId xmlns:p14="http://schemas.microsoft.com/office/powerpoint/2010/main" val="425011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733DF-56AB-4376-9591-7A7C1BD0B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D. Types of 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E4499-4D36-4A20-94BA-CD29B6DAC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1. Presidential (best turnout)</a:t>
            </a:r>
          </a:p>
          <a:p>
            <a:r>
              <a:rPr lang="en-US" sz="7200" dirty="0"/>
              <a:t>2. Midterm</a:t>
            </a:r>
          </a:p>
          <a:p>
            <a:r>
              <a:rPr lang="en-US" sz="7200" dirty="0"/>
              <a:t>3. Off year</a:t>
            </a:r>
          </a:p>
        </p:txBody>
      </p:sp>
    </p:spTree>
    <p:extLst>
      <p:ext uri="{BB962C8B-B14F-4D97-AF65-F5344CB8AC3E}">
        <p14:creationId xmlns:p14="http://schemas.microsoft.com/office/powerpoint/2010/main" val="206920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2BC1-C784-45B5-BAB3-2C98F5E4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87326"/>
            <a:ext cx="10515600" cy="1325563"/>
          </a:xfrm>
        </p:spPr>
        <p:txBody>
          <a:bodyPr/>
          <a:lstStyle/>
          <a:p>
            <a:r>
              <a:rPr lang="en-US" dirty="0"/>
              <a:t>E. Electoral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C97-7D21-409E-8374-BDC66D3B0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085"/>
            <a:ext cx="10515600" cy="4351338"/>
          </a:xfrm>
        </p:spPr>
        <p:txBody>
          <a:bodyPr>
            <a:noAutofit/>
          </a:bodyPr>
          <a:lstStyle/>
          <a:p>
            <a:r>
              <a:rPr lang="en-US" sz="4000" dirty="0"/>
              <a:t>1. Electors not voters decide who becomes president</a:t>
            </a:r>
          </a:p>
          <a:p>
            <a:r>
              <a:rPr lang="en-US" sz="4000" dirty="0"/>
              <a:t>2. Each state gets one EC vote for each member in Congress (ex. Calif—53 members of Congress, 2 Senators= 55 EC votes)</a:t>
            </a:r>
          </a:p>
          <a:p>
            <a:r>
              <a:rPr lang="en-US" sz="4000" dirty="0"/>
              <a:t>3. Popular vote does not matter. Candidate can win plurality (majority) of popular votes &amp; lose the election (Gore 2000, Clinton 2016)</a:t>
            </a:r>
          </a:p>
          <a:p>
            <a:r>
              <a:rPr lang="en-US" sz="4000" dirty="0"/>
              <a:t>4. Criticism: not democratic, rural states have more influence</a:t>
            </a:r>
          </a:p>
        </p:txBody>
      </p:sp>
    </p:spTree>
    <p:extLst>
      <p:ext uri="{BB962C8B-B14F-4D97-AF65-F5344CB8AC3E}">
        <p14:creationId xmlns:p14="http://schemas.microsoft.com/office/powerpoint/2010/main" val="162151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6A228-9074-40ED-B1DF-9505320D3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These states get the most attention in an election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D52B5-E33B-46F5-AFB7-5D372474C0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Battleground</a:t>
            </a:r>
          </a:p>
        </p:txBody>
      </p:sp>
    </p:spTree>
    <p:extLst>
      <p:ext uri="{BB962C8B-B14F-4D97-AF65-F5344CB8AC3E}">
        <p14:creationId xmlns:p14="http://schemas.microsoft.com/office/powerpoint/2010/main" val="2936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CA3EA-1D35-462B-A53B-2E0050445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type of election has the highest voter turnout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8B654-B118-4E07-A415-DDBFE2307C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Presidential</a:t>
            </a:r>
          </a:p>
        </p:txBody>
      </p:sp>
    </p:spTree>
    <p:extLst>
      <p:ext uri="{BB962C8B-B14F-4D97-AF65-F5344CB8AC3E}">
        <p14:creationId xmlns:p14="http://schemas.microsoft.com/office/powerpoint/2010/main" val="338831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680</Words>
  <Application>Microsoft Office PowerPoint</Application>
  <PresentationFormat>Widescreen</PresentationFormat>
  <Paragraphs>69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Chapter 10</vt:lpstr>
      <vt:lpstr>Section 1-3</vt:lpstr>
      <vt:lpstr>A. The expansion of suffrage</vt:lpstr>
      <vt:lpstr>B. Types of primaries</vt:lpstr>
      <vt:lpstr>C. Running for office (self announcement is the most common way to become a candidate) </vt:lpstr>
      <vt:lpstr>D. Types of elections</vt:lpstr>
      <vt:lpstr>E. Electoral College</vt:lpstr>
      <vt:lpstr>These states get the most attention in an election</vt:lpstr>
      <vt:lpstr>This type of election has the highest voter turnout</vt:lpstr>
      <vt:lpstr>This, not voters, decide who wins a presidential election</vt:lpstr>
      <vt:lpstr>Before 1965, states kept African Americans from voting by charging these</vt:lpstr>
      <vt:lpstr>In order to do this, you must be a legally registered voter, a US citizen &amp; at least 18 years old</vt:lpstr>
      <vt:lpstr>Before a candidate develops a campaign strategy he or she must do this</vt:lpstr>
      <vt:lpstr>Funds used to move a campaign forward are called this</vt:lpstr>
      <vt:lpstr>A registered independent would not be able to vote in this type of primary</vt:lpstr>
      <vt:lpstr>This law allowed Native Americans to vote</vt:lpstr>
      <vt:lpstr>The 15, 19, 24 &amp; 26 amendments were used to expand these</vt:lpstr>
      <vt:lpstr>This group was allowed to vote when our nation was founded</vt:lpstr>
      <vt:lpstr>Section 4 &amp; 5</vt:lpstr>
      <vt:lpstr>PowerPoint Presentation</vt:lpstr>
      <vt:lpstr>PowerPoint Presentation</vt:lpstr>
      <vt:lpstr>This is the main source of funding for campaigns</vt:lpstr>
      <vt:lpstr>The purpose of this law was to limit the use of soft money in campaigns</vt:lpstr>
      <vt:lpstr>When someone wins the plurality of the electorate, they have won this percentage</vt:lpstr>
      <vt:lpstr>PACs can donate to a campaign but ______________ cannot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creator>Julie Phillips</dc:creator>
  <cp:lastModifiedBy>Julie Phillips</cp:lastModifiedBy>
  <cp:revision>17</cp:revision>
  <dcterms:created xsi:type="dcterms:W3CDTF">2019-10-06T00:23:27Z</dcterms:created>
  <dcterms:modified xsi:type="dcterms:W3CDTF">2019-10-13T03:20:55Z</dcterms:modified>
</cp:coreProperties>
</file>