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59" r:id="rId6"/>
    <p:sldId id="263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60" r:id="rId19"/>
    <p:sldId id="264" r:id="rId20"/>
    <p:sldId id="286" r:id="rId21"/>
    <p:sldId id="287" r:id="rId22"/>
    <p:sldId id="261" r:id="rId23"/>
    <p:sldId id="266" r:id="rId24"/>
    <p:sldId id="265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8" d="100"/>
          <a:sy n="58" d="100"/>
        </p:scale>
        <p:origin x="84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4ECA-CEBA-4E44-8511-B4A750D68465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260A-9560-4D45-9079-86BF6ED58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974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4ECA-CEBA-4E44-8511-B4A750D68465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260A-9560-4D45-9079-86BF6ED58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577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4ECA-CEBA-4E44-8511-B4A750D68465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260A-9560-4D45-9079-86BF6ED58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963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4ECA-CEBA-4E44-8511-B4A750D68465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260A-9560-4D45-9079-86BF6ED58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911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4ECA-CEBA-4E44-8511-B4A750D68465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260A-9560-4D45-9079-86BF6ED58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22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4ECA-CEBA-4E44-8511-B4A750D68465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260A-9560-4D45-9079-86BF6ED58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6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4ECA-CEBA-4E44-8511-B4A750D68465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260A-9560-4D45-9079-86BF6ED58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52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4ECA-CEBA-4E44-8511-B4A750D68465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260A-9560-4D45-9079-86BF6ED58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945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4ECA-CEBA-4E44-8511-B4A750D68465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260A-9560-4D45-9079-86BF6ED58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07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4ECA-CEBA-4E44-8511-B4A750D68465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260A-9560-4D45-9079-86BF6ED58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668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4ECA-CEBA-4E44-8511-B4A750D68465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260A-9560-4D45-9079-86BF6ED58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03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8000"/>
            <a:lum/>
          </a:blip>
          <a:srcRect/>
          <a:stretch>
            <a:fillRect t="-90000" b="-9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14ECA-CEBA-4E44-8511-B4A750D68465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A260A-9560-4D45-9079-86BF6ED58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11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Chapter 18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Global Issues</a:t>
            </a:r>
          </a:p>
        </p:txBody>
      </p:sp>
      <p:pic>
        <p:nvPicPr>
          <p:cNvPr id="2" name="01 - Today is Gonna be a Great Day (Theme Song to Phineas and Ferb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617BBA-3C5F-402D-966A-2EB0E27C5B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These two organizations are examples of IGOs that focus on economic &amp; political issues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BDC5D74-AE4C-4B48-B653-79978CAEC3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NATO and ANZUS</a:t>
            </a:r>
          </a:p>
        </p:txBody>
      </p:sp>
      <p:pic>
        <p:nvPicPr>
          <p:cNvPr id="2" name="iCarly - Leave It All to 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9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85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D58675-631E-4601-9977-04EAFA3270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This is an example of an IGO with shared economic interests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75C3999-B698-4F7C-A9C5-2E11B4A7D6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OPEC</a:t>
            </a:r>
          </a:p>
        </p:txBody>
      </p:sp>
      <p:pic>
        <p:nvPicPr>
          <p:cNvPr id="2" name="Kim Possib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1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8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B6C5D4-4FE8-40BA-86BC-03BCE2D977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This type of development helps the economy of developing countries without exhausting resources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042C4E0-E801-4790-BD3F-628B5B43D0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Sustainable</a:t>
            </a:r>
          </a:p>
        </p:txBody>
      </p:sp>
      <p:pic>
        <p:nvPicPr>
          <p:cNvPr id="2" name="Parks and Recre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70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5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8DF5B0-27A8-41B8-8915-1B9BBED2D8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8650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This organization relies on collective security to carry out peacekeeping missions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AED61D9-3F66-41FA-9341-02D217C490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United Nations</a:t>
            </a:r>
          </a:p>
        </p:txBody>
      </p:sp>
      <p:pic>
        <p:nvPicPr>
          <p:cNvPr id="2" name="Seinfel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3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D7854D-BCDA-47F1-84CE-0E2081FCC3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This declaration is supposed to help poor ppl around the world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E4E4741-9E31-471D-8D07-EDFB59EC50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Millennium</a:t>
            </a:r>
          </a:p>
        </p:txBody>
      </p:sp>
      <p:pic>
        <p:nvPicPr>
          <p:cNvPr id="2" name="Sponge Bob Square Pan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7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3F3819-5385-4C53-A196-C430CCF5AA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These organizations are usually flexible and able to get help to disaster victims quickly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1B0CBE9-599E-4441-B163-BF04F26A03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NGOs</a:t>
            </a:r>
          </a:p>
        </p:txBody>
      </p:sp>
      <p:pic>
        <p:nvPicPr>
          <p:cNvPr id="2" name="The Offic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1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101B33-EF02-43EC-86A6-5B1E8FA2D1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9132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In these countries, civil unrest can hinder the efforts of NGOs in these countries because warring factions often make demands on staff members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222548A-A591-4A7F-8E79-2F1774D184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16438"/>
            <a:ext cx="9144000" cy="1655762"/>
          </a:xfrm>
        </p:spPr>
        <p:txBody>
          <a:bodyPr>
            <a:noAutofit/>
          </a:bodyPr>
          <a:lstStyle/>
          <a:p>
            <a:r>
              <a:rPr lang="en-US" sz="8000" dirty="0"/>
              <a:t>Least Developed Countries</a:t>
            </a:r>
          </a:p>
        </p:txBody>
      </p:sp>
      <p:pic>
        <p:nvPicPr>
          <p:cNvPr id="2" name="dukes of hazzard_NifterDot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8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96DA0D-F150-467B-B1BE-5F22472D24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This court handles cases against individuals accused of crimes against humanity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55C4AB0-5E24-4F21-AB6C-EA31F2DC61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8000" dirty="0"/>
              <a:t>International Court of Justice</a:t>
            </a:r>
          </a:p>
        </p:txBody>
      </p:sp>
      <p:pic>
        <p:nvPicPr>
          <p:cNvPr id="2" name="gillig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0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572" y="330245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/>
              <a:t>D. Protecting Human Rights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7572" y="1655808"/>
            <a:ext cx="10515600" cy="6090466"/>
          </a:xfrm>
        </p:spPr>
        <p:txBody>
          <a:bodyPr>
            <a:normAutofit/>
          </a:bodyPr>
          <a:lstStyle/>
          <a:p>
            <a:r>
              <a:rPr lang="en-US" sz="5400" dirty="0"/>
              <a:t>1. UN </a:t>
            </a:r>
            <a:r>
              <a:rPr lang="en-US" sz="5400" dirty="0" err="1"/>
              <a:t>Decl</a:t>
            </a:r>
            <a:r>
              <a:rPr lang="en-US" sz="5400" dirty="0"/>
              <a:t> of Human </a:t>
            </a:r>
            <a:r>
              <a:rPr lang="en-US" sz="5400" dirty="0" err="1"/>
              <a:t>Rts</a:t>
            </a:r>
            <a:r>
              <a:rPr lang="en-US" sz="5400" dirty="0"/>
              <a:t> </a:t>
            </a:r>
            <a:r>
              <a:rPr lang="en-US" sz="5400"/>
              <a:t>(non-binding): </a:t>
            </a:r>
            <a:r>
              <a:rPr lang="en-US" sz="5400" dirty="0" err="1"/>
              <a:t>rt</a:t>
            </a:r>
            <a:r>
              <a:rPr lang="en-US" sz="5400" dirty="0"/>
              <a:t> to work, own property, get an </a:t>
            </a:r>
            <a:r>
              <a:rPr lang="en-US" sz="5400" dirty="0" err="1"/>
              <a:t>educ</a:t>
            </a:r>
            <a:r>
              <a:rPr lang="en-US" sz="5400" dirty="0"/>
              <a:t> &amp; have a decent </a:t>
            </a:r>
            <a:r>
              <a:rPr lang="en-US" sz="5400" dirty="0" err="1"/>
              <a:t>st</a:t>
            </a:r>
            <a:r>
              <a:rPr lang="en-US" sz="5400" dirty="0"/>
              <a:t> of living</a:t>
            </a:r>
          </a:p>
          <a:p>
            <a:r>
              <a:rPr lang="en-US" sz="5400" dirty="0"/>
              <a:t>2. Conventions are international agreements on matters that are important to most countries</a:t>
            </a:r>
          </a:p>
          <a:p>
            <a:endParaRPr lang="en-US" sz="3200" dirty="0"/>
          </a:p>
        </p:txBody>
      </p:sp>
      <p:pic>
        <p:nvPicPr>
          <p:cNvPr id="4" name="01 - The West Wing - Main The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0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0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3. Example: UN Convention of the </a:t>
            </a:r>
            <a:r>
              <a:rPr lang="en-US" sz="5400" dirty="0" err="1"/>
              <a:t>Rts</a:t>
            </a:r>
            <a:r>
              <a:rPr lang="en-US" sz="5400" dirty="0"/>
              <a:t> of the Child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a. </a:t>
            </a:r>
            <a:r>
              <a:rPr lang="en-US" sz="4800" dirty="0" err="1"/>
              <a:t>rt</a:t>
            </a:r>
            <a:r>
              <a:rPr lang="en-US" sz="4800" dirty="0"/>
              <a:t> to life &amp; protection from abuse</a:t>
            </a:r>
          </a:p>
          <a:p>
            <a:r>
              <a:rPr lang="en-US" sz="4800" dirty="0"/>
              <a:t>b. 220 mill children work in harsh conditions &amp; can’t go to school</a:t>
            </a:r>
          </a:p>
          <a:p>
            <a:r>
              <a:rPr lang="en-US" sz="4800" dirty="0"/>
              <a:t>c. hard to enforce in poor countries because families depend on child labor &amp; </a:t>
            </a:r>
            <a:r>
              <a:rPr lang="en-US" sz="4800" dirty="0" err="1"/>
              <a:t>govts</a:t>
            </a:r>
            <a:r>
              <a:rPr lang="en-US" sz="4800" dirty="0"/>
              <a:t> worry that it might hurt the economy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50126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204" y="154103"/>
            <a:ext cx="10515600" cy="1325563"/>
          </a:xfrm>
        </p:spPr>
        <p:txBody>
          <a:bodyPr/>
          <a:lstStyle/>
          <a:p>
            <a:r>
              <a:rPr lang="en-US" dirty="0"/>
              <a:t>A. The United Nations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9666"/>
            <a:ext cx="10515600" cy="5237018"/>
          </a:xfrm>
        </p:spPr>
        <p:txBody>
          <a:bodyPr>
            <a:normAutofit fontScale="92500" lnSpcReduction="20000"/>
          </a:bodyPr>
          <a:lstStyle/>
          <a:p>
            <a:r>
              <a:rPr lang="en-US" sz="4500" dirty="0"/>
              <a:t>1. founded after WW2: prevent war, promote respect for human </a:t>
            </a:r>
            <a:r>
              <a:rPr lang="en-US" sz="4500" dirty="0" err="1"/>
              <a:t>rts</a:t>
            </a:r>
            <a:r>
              <a:rPr lang="en-US" sz="4500" dirty="0"/>
              <a:t>. </a:t>
            </a:r>
          </a:p>
          <a:p>
            <a:r>
              <a:rPr lang="en-US" sz="4500" dirty="0"/>
              <a:t>2. Security Council</a:t>
            </a:r>
          </a:p>
          <a:p>
            <a:r>
              <a:rPr lang="en-US" sz="4500" dirty="0"/>
              <a:t>a. 5 permanent members (US, GB, </a:t>
            </a:r>
            <a:r>
              <a:rPr lang="en-US" sz="4500" dirty="0" smtClean="0"/>
              <a:t>Russia, </a:t>
            </a:r>
            <a:r>
              <a:rPr lang="en-US" sz="4500" dirty="0"/>
              <a:t>China, Fr, have veto power) 5 elected to 2yr terms</a:t>
            </a:r>
          </a:p>
          <a:p>
            <a:r>
              <a:rPr lang="en-US" sz="4500" dirty="0"/>
              <a:t>b. can impose decisions w/force</a:t>
            </a:r>
          </a:p>
          <a:p>
            <a:r>
              <a:rPr lang="en-US" sz="4500" dirty="0"/>
              <a:t>3. International Criminal Court: 33 countries (not US) prosecute genocide &amp; ethnic cleansing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1252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0E3611E9-A585-4D7D-A8BF-594B72600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276" y="0"/>
            <a:ext cx="86814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1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6A5A1922-188E-43E9-BEDF-E1518F8DB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61" y="121920"/>
            <a:ext cx="11327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5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760" y="-144327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/>
              <a:t>E. Environmental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760" y="1028791"/>
            <a:ext cx="10515600" cy="5920650"/>
          </a:xfrm>
        </p:spPr>
        <p:txBody>
          <a:bodyPr>
            <a:normAutofit/>
          </a:bodyPr>
          <a:lstStyle/>
          <a:p>
            <a:r>
              <a:rPr lang="en-US" sz="4400" dirty="0"/>
              <a:t>1. global warming: main cause is the burning of fossil fuels</a:t>
            </a:r>
          </a:p>
          <a:p>
            <a:r>
              <a:rPr lang="en-US" sz="4400" dirty="0"/>
              <a:t>2. International agreements</a:t>
            </a:r>
          </a:p>
          <a:p>
            <a:r>
              <a:rPr lang="en-US" sz="4400" dirty="0"/>
              <a:t>a. 1982 Earth Summit: created 1</a:t>
            </a:r>
            <a:r>
              <a:rPr lang="en-US" sz="4400" baseline="30000" dirty="0"/>
              <a:t>st</a:t>
            </a:r>
            <a:r>
              <a:rPr lang="en-US" sz="4400" dirty="0"/>
              <a:t> international environ treaty</a:t>
            </a:r>
          </a:p>
          <a:p>
            <a:r>
              <a:rPr lang="en-US" sz="4400" dirty="0"/>
              <a:t>b. 1988 IPCC agreement sponsored research on climate change</a:t>
            </a:r>
          </a:p>
          <a:p>
            <a:pPr marL="0" indent="0">
              <a:buNone/>
            </a:pPr>
            <a:endParaRPr lang="en-US" sz="36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71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320" y="454025"/>
            <a:ext cx="10515600" cy="4351338"/>
          </a:xfrm>
        </p:spPr>
        <p:txBody>
          <a:bodyPr>
            <a:noAutofit/>
          </a:bodyPr>
          <a:lstStyle/>
          <a:p>
            <a:r>
              <a:rPr lang="en-US" sz="5400" dirty="0"/>
              <a:t>c. 1997: Kyoto Protocol-37 nations agreed to reduce emissions by 18% &amp; set mandatory emissions limits</a:t>
            </a:r>
          </a:p>
          <a:p>
            <a:r>
              <a:rPr lang="en-US" sz="5400" dirty="0"/>
              <a:t>d. 2015: Paris Peach Agreement: 55 nations </a:t>
            </a:r>
            <a:r>
              <a:rPr lang="en-US" sz="5400" dirty="0" err="1"/>
              <a:t>incl</a:t>
            </a:r>
            <a:r>
              <a:rPr lang="en-US" sz="5400" dirty="0"/>
              <a:t> US agree to limit emissions (US left in 2017)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10198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3. US efforts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7613"/>
            <a:ext cx="10515600" cy="4351338"/>
          </a:xfrm>
        </p:spPr>
        <p:txBody>
          <a:bodyPr>
            <a:noAutofit/>
          </a:bodyPr>
          <a:lstStyle/>
          <a:p>
            <a:r>
              <a:rPr lang="en-US" sz="5400" dirty="0"/>
              <a:t>a. 2012: Pres Obama said cars should get 54.5 mpg by 2025 &amp; set aside $ for research (2018: Trump cancelled it)</a:t>
            </a:r>
          </a:p>
          <a:p>
            <a:r>
              <a:rPr lang="en-US" sz="5400" dirty="0"/>
              <a:t>b. California is a </a:t>
            </a:r>
            <a:r>
              <a:rPr lang="en-US" sz="5400" dirty="0" err="1"/>
              <a:t>ldr</a:t>
            </a:r>
            <a:r>
              <a:rPr lang="en-US" sz="5400" dirty="0"/>
              <a:t> &amp; has reduced emissions below 1990 levels w/ tax breaks for use of wind &amp; solar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72255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9B691-B27C-4DA5-87EF-BC3B26FA71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This organizations started out helping WW2 victims &amp; now helps ppl all over the world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1EE421-F0A7-4DFA-8070-0512DF536E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CARE</a:t>
            </a:r>
          </a:p>
        </p:txBody>
      </p:sp>
      <p:pic>
        <p:nvPicPr>
          <p:cNvPr id="4" name="miss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3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5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A1FD9-CF7D-4DED-8B13-DFA519729E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This document defines the basic rights that all ppl should enjoy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6CADD1-1D24-4169-B01A-F55C140C83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8000" dirty="0"/>
              <a:t>Universal Declaration of Human Rights</a:t>
            </a:r>
          </a:p>
        </p:txBody>
      </p:sp>
      <p:pic>
        <p:nvPicPr>
          <p:cNvPr id="4" name="jeffson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0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1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3B10B-D39A-4ABB-BC40-835A907EB8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 international agreement on matters of broad interest is called this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D86FA9-F39C-46BB-A2F2-55090923C6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Convention</a:t>
            </a:r>
          </a:p>
        </p:txBody>
      </p:sp>
      <p:pic>
        <p:nvPicPr>
          <p:cNvPr id="4" name="fstones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4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2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B0C7C-6175-4052-BBEC-E5C4A9BE41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UN Convention on the </a:t>
            </a:r>
            <a:r>
              <a:rPr lang="en-US" dirty="0" err="1"/>
              <a:t>Rts</a:t>
            </a:r>
            <a:r>
              <a:rPr lang="en-US" dirty="0"/>
              <a:t> of the Child includes the rt of children to be protected from this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B655FE-3858-4E2E-B065-4EB201B0E8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Abuse</a:t>
            </a:r>
          </a:p>
        </p:txBody>
      </p:sp>
      <p:pic>
        <p:nvPicPr>
          <p:cNvPr id="4" name="hawaii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9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77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C73F8-6EF8-49DA-98B8-70C0300B82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Enforcing child labor laws is difficult because countries are worried this will suffer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1308D6-9B85-4422-9392-C590188D0A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Their economy</a:t>
            </a:r>
          </a:p>
        </p:txBody>
      </p:sp>
      <p:pic>
        <p:nvPicPr>
          <p:cNvPr id="4" name="hill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9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5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9011" y="480151"/>
            <a:ext cx="10515600" cy="4351338"/>
          </a:xfrm>
        </p:spPr>
        <p:txBody>
          <a:bodyPr>
            <a:noAutofit/>
          </a:bodyPr>
          <a:lstStyle/>
          <a:p>
            <a:r>
              <a:rPr lang="en-US" sz="4000" dirty="0"/>
              <a:t>4</a:t>
            </a:r>
            <a:r>
              <a:rPr lang="en-US" sz="4000" dirty="0" smtClean="0"/>
              <a:t>. </a:t>
            </a:r>
            <a:r>
              <a:rPr lang="en-US" sz="4000" dirty="0"/>
              <a:t>Keeping the peace: relies on “collective security” to prevent war; members provide troops for peacekeeping missions</a:t>
            </a:r>
          </a:p>
          <a:p>
            <a:r>
              <a:rPr lang="en-US" sz="4000" dirty="0"/>
              <a:t>5</a:t>
            </a:r>
            <a:r>
              <a:rPr lang="en-US" sz="4000" dirty="0" smtClean="0"/>
              <a:t>. </a:t>
            </a:r>
            <a:r>
              <a:rPr lang="en-US" sz="4000" dirty="0"/>
              <a:t>1968 Nuclear Policy Treaty: purpose to stop spread of nukes</a:t>
            </a:r>
          </a:p>
          <a:p>
            <a:r>
              <a:rPr lang="en-US" sz="4000" dirty="0"/>
              <a:t>6</a:t>
            </a:r>
            <a:r>
              <a:rPr lang="en-US" sz="4000" dirty="0" smtClean="0"/>
              <a:t>. </a:t>
            </a:r>
            <a:r>
              <a:rPr lang="en-US" sz="4000" dirty="0"/>
              <a:t>Improving lives</a:t>
            </a:r>
          </a:p>
          <a:p>
            <a:r>
              <a:rPr lang="en-US" sz="4000" dirty="0"/>
              <a:t>a. sustainable development: tries to meet </a:t>
            </a:r>
            <a:r>
              <a:rPr lang="en-US" sz="4000" dirty="0" err="1"/>
              <a:t>ppl’s</a:t>
            </a:r>
            <a:r>
              <a:rPr lang="en-US" sz="4000" dirty="0"/>
              <a:t> needs w/out exhausting resources</a:t>
            </a:r>
          </a:p>
          <a:p>
            <a:r>
              <a:rPr lang="en-US" sz="4000" dirty="0"/>
              <a:t>b. </a:t>
            </a:r>
            <a:r>
              <a:rPr lang="en-US" sz="4000" dirty="0" smtClean="0"/>
              <a:t>Millennium </a:t>
            </a:r>
            <a:r>
              <a:rPr lang="en-US" sz="4000" dirty="0"/>
              <a:t>D</a:t>
            </a:r>
            <a:r>
              <a:rPr lang="en-US" sz="4000" dirty="0" smtClean="0"/>
              <a:t>eclaration</a:t>
            </a:r>
            <a:r>
              <a:rPr lang="en-US" sz="4000" dirty="0"/>
              <a:t>: set specific goals to combat global poverty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7248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1520D-C5F9-44DA-AE01-4898930EE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1663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United Nations has tried to address this by sponsoring research, setting emissions limits &amp; crafting an international environmental treaty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744125-B8B8-4D33-806C-D072F72122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13486"/>
            <a:ext cx="9144000" cy="1655762"/>
          </a:xfrm>
        </p:spPr>
        <p:txBody>
          <a:bodyPr>
            <a:normAutofit/>
          </a:bodyPr>
          <a:lstStyle/>
          <a:p>
            <a:r>
              <a:rPr lang="en-US" sz="8000" dirty="0"/>
              <a:t>Climate change</a:t>
            </a:r>
          </a:p>
        </p:txBody>
      </p:sp>
      <p:pic>
        <p:nvPicPr>
          <p:cNvPr id="4" name="hogans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3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CB89B-1865-4270-9F4F-15CFA0236F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This is considered to be the source of global warming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CF0E3C-671E-46B1-A2E6-3590B185AF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Burning fossil fuels</a:t>
            </a:r>
          </a:p>
        </p:txBody>
      </p:sp>
      <p:pic>
        <p:nvPicPr>
          <p:cNvPr id="4" name="wondry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85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9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4835C-F0C5-4DD3-A82E-AC63DE742E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Nations agreed to reduce greenhouse gas emissions when they signed this in 1997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8A179D-EC70-47F8-8540-69EFB5297E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Kyoto Protocol</a:t>
            </a:r>
          </a:p>
        </p:txBody>
      </p:sp>
      <p:pic>
        <p:nvPicPr>
          <p:cNvPr id="4" name="tomjer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13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9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886" y="0"/>
            <a:ext cx="10515600" cy="1325563"/>
          </a:xfrm>
        </p:spPr>
        <p:txBody>
          <a:bodyPr>
            <a:noAutofit/>
          </a:bodyPr>
          <a:lstStyle/>
          <a:p>
            <a:r>
              <a:rPr lang="en-US" sz="4800" dirty="0"/>
              <a:t>B. IGOS (Intergovernmental Organizations)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446" y="1381488"/>
            <a:ext cx="10515600" cy="4351338"/>
          </a:xfrm>
        </p:spPr>
        <p:txBody>
          <a:bodyPr>
            <a:noAutofit/>
          </a:bodyPr>
          <a:lstStyle/>
          <a:p>
            <a:r>
              <a:rPr lang="en-US" sz="4400" dirty="0"/>
              <a:t>1. Examples</a:t>
            </a:r>
          </a:p>
          <a:p>
            <a:r>
              <a:rPr lang="en-US" sz="4400" dirty="0"/>
              <a:t>a. United Nations</a:t>
            </a:r>
          </a:p>
          <a:p>
            <a:r>
              <a:rPr lang="en-US" sz="4400" dirty="0"/>
              <a:t>b. OPEC: 15 oil producing nations; have shared econ interests</a:t>
            </a:r>
          </a:p>
          <a:p>
            <a:r>
              <a:rPr lang="en-US" sz="4400" dirty="0"/>
              <a:t>c. NATO, ANZUS: focus on </a:t>
            </a:r>
            <a:r>
              <a:rPr lang="en-US" sz="4400" dirty="0" err="1"/>
              <a:t>polit</a:t>
            </a:r>
            <a:r>
              <a:rPr lang="en-US" sz="4400" dirty="0"/>
              <a:t> &amp; econ issues</a:t>
            </a:r>
          </a:p>
          <a:p>
            <a:r>
              <a:rPr lang="en-US" sz="4400" dirty="0"/>
              <a:t>2. Problems: going w/majority vote means giving up control of your country’s for policy 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30839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669"/>
            <a:ext cx="10515600" cy="1325563"/>
          </a:xfrm>
        </p:spPr>
        <p:txBody>
          <a:bodyPr>
            <a:noAutofit/>
          </a:bodyPr>
          <a:lstStyle/>
          <a:p>
            <a:r>
              <a:rPr lang="en-US" sz="4800" dirty="0"/>
              <a:t>C. NGOs (non-governmental organizations)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48232"/>
            <a:ext cx="10515600" cy="4351338"/>
          </a:xfrm>
        </p:spPr>
        <p:txBody>
          <a:bodyPr>
            <a:noAutofit/>
          </a:bodyPr>
          <a:lstStyle/>
          <a:p>
            <a:r>
              <a:rPr lang="en-US" sz="4400" dirty="0"/>
              <a:t>1. Help </a:t>
            </a:r>
            <a:r>
              <a:rPr lang="en-US" sz="4400" dirty="0" err="1"/>
              <a:t>ppl</a:t>
            </a:r>
            <a:r>
              <a:rPr lang="en-US" sz="4400" dirty="0"/>
              <a:t> in least developed nations</a:t>
            </a:r>
          </a:p>
          <a:p>
            <a:r>
              <a:rPr lang="en-US" sz="4400" dirty="0"/>
              <a:t>2. advocacy: </a:t>
            </a:r>
            <a:r>
              <a:rPr lang="en-US" sz="4400" dirty="0" err="1"/>
              <a:t>spk</a:t>
            </a:r>
            <a:r>
              <a:rPr lang="en-US" sz="4400" dirty="0"/>
              <a:t> out on issues related to human </a:t>
            </a:r>
            <a:r>
              <a:rPr lang="en-US" sz="4400" dirty="0" err="1"/>
              <a:t>rts</a:t>
            </a:r>
            <a:r>
              <a:rPr lang="en-US" sz="4400" dirty="0"/>
              <a:t> (landmines, </a:t>
            </a:r>
            <a:r>
              <a:rPr lang="en-US" sz="4400" dirty="0" err="1"/>
              <a:t>etc</a:t>
            </a:r>
            <a:r>
              <a:rPr lang="en-US" sz="4400" dirty="0"/>
              <a:t>)</a:t>
            </a:r>
          </a:p>
          <a:p>
            <a:r>
              <a:rPr lang="en-US" sz="4400" dirty="0"/>
              <a:t>3. advantages: flexible, can usually bring help more quickly than IGOs</a:t>
            </a:r>
          </a:p>
          <a:p>
            <a:r>
              <a:rPr lang="en-US" sz="4400" dirty="0"/>
              <a:t>4. disadvantages: Least Developed Countries (LDCs) have corruption, civil war &amp; make competing demands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80818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5. Example: CARE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6490"/>
            <a:ext cx="10515600" cy="4351338"/>
          </a:xfrm>
        </p:spPr>
        <p:txBody>
          <a:bodyPr>
            <a:noAutofit/>
          </a:bodyPr>
          <a:lstStyle/>
          <a:p>
            <a:r>
              <a:rPr lang="en-US" sz="4800" dirty="0"/>
              <a:t>a. created to help </a:t>
            </a:r>
            <a:r>
              <a:rPr lang="en-US" sz="4800" dirty="0" err="1"/>
              <a:t>ppl</a:t>
            </a:r>
            <a:r>
              <a:rPr lang="en-US" sz="4800" dirty="0"/>
              <a:t> after WW2</a:t>
            </a:r>
          </a:p>
          <a:p>
            <a:r>
              <a:rPr lang="en-US" sz="4800" dirty="0"/>
              <a:t>b. today: </a:t>
            </a:r>
            <a:r>
              <a:rPr lang="en-US" sz="4800" dirty="0" smtClean="0"/>
              <a:t>provide </a:t>
            </a:r>
            <a:r>
              <a:rPr lang="en-US" sz="4800" dirty="0"/>
              <a:t>education, prevents AIDs, promotes access to clean H20, econ opportunities</a:t>
            </a:r>
          </a:p>
          <a:p>
            <a:r>
              <a:rPr lang="en-US" sz="4800" dirty="0"/>
              <a:t>c. helps 63 mill </a:t>
            </a:r>
            <a:r>
              <a:rPr lang="en-US" sz="4800" dirty="0" err="1"/>
              <a:t>ppl</a:t>
            </a:r>
            <a:r>
              <a:rPr lang="en-US" sz="4800" dirty="0"/>
              <a:t> in 93 countries</a:t>
            </a:r>
          </a:p>
          <a:p>
            <a:r>
              <a:rPr lang="en-US" sz="4800" dirty="0"/>
              <a:t>d. provides food, H20 &amp; medical care to refugees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87519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E54F591-C05D-406D-8FE4-0DB455B1A9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 a member of this, the US has veto power. It also has the power to impose decisions by force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5A39865-7267-4715-99F6-768F4F8F2D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Security Council</a:t>
            </a:r>
          </a:p>
        </p:txBody>
      </p:sp>
      <p:pic>
        <p:nvPicPr>
          <p:cNvPr id="2" name="01 - Big Bang Theory The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5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2C6398-401D-4293-A3D6-D90ECB8ECF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3356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Security Council has limited effectiveness because its five permanent members have the power to do this when they don’t approve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5AD801F-364B-4034-9D0D-ABB7CF32B8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44124"/>
            <a:ext cx="9144000" cy="1655762"/>
          </a:xfrm>
        </p:spPr>
        <p:txBody>
          <a:bodyPr>
            <a:normAutofit/>
          </a:bodyPr>
          <a:lstStyle/>
          <a:p>
            <a:r>
              <a:rPr lang="en-US" sz="8000" dirty="0"/>
              <a:t>Veto</a:t>
            </a:r>
          </a:p>
        </p:txBody>
      </p:sp>
      <p:pic>
        <p:nvPicPr>
          <p:cNvPr id="2" name="01 - Stranger Thing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2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312B2E-8DD2-4046-913B-7AC9A324D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5024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A downside of this type of organization is that they sometimes give up their sovereignty when they go along with the majority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BE220AF-A3C2-4C93-BCDE-104EA22FED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07756"/>
            <a:ext cx="9144000" cy="1655762"/>
          </a:xfrm>
        </p:spPr>
        <p:txBody>
          <a:bodyPr>
            <a:normAutofit/>
          </a:bodyPr>
          <a:lstStyle/>
          <a:p>
            <a:r>
              <a:rPr lang="en-US" sz="8000" dirty="0"/>
              <a:t>IGO</a:t>
            </a:r>
          </a:p>
        </p:txBody>
      </p:sp>
      <p:pic>
        <p:nvPicPr>
          <p:cNvPr id="2" name="10 - Hang In There Bab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84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2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11818</TotalTime>
  <Words>876</Words>
  <Application>Microsoft Office PowerPoint</Application>
  <PresentationFormat>Widescreen</PresentationFormat>
  <Paragraphs>85</Paragraphs>
  <Slides>32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Chapter 18</vt:lpstr>
      <vt:lpstr>A. The United Nations</vt:lpstr>
      <vt:lpstr>PowerPoint Presentation</vt:lpstr>
      <vt:lpstr>B. IGOS (Intergovernmental Organizations)</vt:lpstr>
      <vt:lpstr>C. NGOs (non-governmental organizations)</vt:lpstr>
      <vt:lpstr>5. Example: CARE </vt:lpstr>
      <vt:lpstr>As a member of this, the US has veto power. It also has the power to impose decisions by force</vt:lpstr>
      <vt:lpstr>The Security Council has limited effectiveness because its five permanent members have the power to do this when they don’t approve</vt:lpstr>
      <vt:lpstr>A downside of this type of organization is that they sometimes give up their sovereignty when they go along with the majority</vt:lpstr>
      <vt:lpstr>These two organizations are examples of IGOs that focus on economic &amp; political issues</vt:lpstr>
      <vt:lpstr>This is an example of an IGO with shared economic interests</vt:lpstr>
      <vt:lpstr>This type of development helps the economy of developing countries without exhausting resources</vt:lpstr>
      <vt:lpstr>This organization relies on collective security to carry out peacekeeping missions</vt:lpstr>
      <vt:lpstr>This declaration is supposed to help poor ppl around the world</vt:lpstr>
      <vt:lpstr>These organizations are usually flexible and able to get help to disaster victims quickly</vt:lpstr>
      <vt:lpstr>In these countries, civil unrest can hinder the efforts of NGOs in these countries because warring factions often make demands on staff members</vt:lpstr>
      <vt:lpstr>This court handles cases against individuals accused of crimes against humanity</vt:lpstr>
      <vt:lpstr>D. Protecting Human Rights</vt:lpstr>
      <vt:lpstr>3. Example: UN Convention of the Rts of the Child </vt:lpstr>
      <vt:lpstr>PowerPoint Presentation</vt:lpstr>
      <vt:lpstr>PowerPoint Presentation</vt:lpstr>
      <vt:lpstr>E. Environmental Issues</vt:lpstr>
      <vt:lpstr>PowerPoint Presentation</vt:lpstr>
      <vt:lpstr>3. US efforts</vt:lpstr>
      <vt:lpstr>This organizations started out helping WW2 victims &amp; now helps ppl all over the world</vt:lpstr>
      <vt:lpstr>This document defines the basic rights that all ppl should enjoy</vt:lpstr>
      <vt:lpstr>An international agreement on matters of broad interest is called this</vt:lpstr>
      <vt:lpstr>The UN Convention on the Rts of the Child includes the rt of children to be protected from this</vt:lpstr>
      <vt:lpstr>Enforcing child labor laws is difficult because countries are worried this will suffer </vt:lpstr>
      <vt:lpstr>The United Nations has tried to address this by sponsoring research, setting emissions limits &amp; crafting an international environmental treaty</vt:lpstr>
      <vt:lpstr>This is considered to be the source of global warming</vt:lpstr>
      <vt:lpstr>Nations agreed to reduce greenhouse gas emissions when they signed this in 1997</vt:lpstr>
    </vt:vector>
  </TitlesOfParts>
  <Company>Liberty Union High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18</dc:title>
  <dc:creator>Julie Phillips</dc:creator>
  <cp:lastModifiedBy>Julie Phillips</cp:lastModifiedBy>
  <cp:revision>26</cp:revision>
  <dcterms:created xsi:type="dcterms:W3CDTF">2021-05-21T18:28:22Z</dcterms:created>
  <dcterms:modified xsi:type="dcterms:W3CDTF">2021-06-03T19:45:50Z</dcterms:modified>
</cp:coreProperties>
</file>