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85" r:id="rId7"/>
    <p:sldId id="270" r:id="rId8"/>
    <p:sldId id="271" r:id="rId9"/>
    <p:sldId id="272" r:id="rId10"/>
    <p:sldId id="276" r:id="rId11"/>
    <p:sldId id="273" r:id="rId12"/>
    <p:sldId id="274" r:id="rId13"/>
    <p:sldId id="260" r:id="rId14"/>
    <p:sldId id="295" r:id="rId15"/>
    <p:sldId id="294" r:id="rId16"/>
    <p:sldId id="261" r:id="rId17"/>
    <p:sldId id="267" r:id="rId18"/>
    <p:sldId id="262" r:id="rId19"/>
    <p:sldId id="275" r:id="rId20"/>
    <p:sldId id="288" r:id="rId21"/>
    <p:sldId id="290" r:id="rId22"/>
    <p:sldId id="289" r:id="rId23"/>
    <p:sldId id="282" r:id="rId24"/>
    <p:sldId id="277" r:id="rId25"/>
    <p:sldId id="286" r:id="rId26"/>
    <p:sldId id="278" r:id="rId27"/>
    <p:sldId id="287" r:id="rId28"/>
    <p:sldId id="279" r:id="rId29"/>
    <p:sldId id="263" r:id="rId30"/>
    <p:sldId id="268" r:id="rId31"/>
    <p:sldId id="264" r:id="rId32"/>
    <p:sldId id="265" r:id="rId33"/>
    <p:sldId id="269" r:id="rId34"/>
    <p:sldId id="280" r:id="rId35"/>
    <p:sldId id="281" r:id="rId36"/>
    <p:sldId id="283" r:id="rId37"/>
    <p:sldId id="292" r:id="rId38"/>
    <p:sldId id="29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E2AD-67AB-449D-8FDF-85FC7407D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F974B-7828-41D5-9051-BED246E42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0C097-4718-4E2C-AD50-01EF038D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715-0321-4BE4-89CC-84CEEF2B9CBA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0E4DE-D329-44E8-9B1D-F0EB0E85B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F5BBF-F522-4847-AC22-6B650063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7BF0-60F2-4A68-B0B4-1499AD90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7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E3BDA-D647-4A87-873B-7C1272470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F3E4C-72FB-42F2-BDD9-E72028846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876EF-8943-4537-A46B-CD948870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715-0321-4BE4-89CC-84CEEF2B9CBA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64EB7-DCC9-42C8-91B5-32FC937B6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508C2-A1D8-4E51-92C5-6A525405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7BF0-60F2-4A68-B0B4-1499AD90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5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FCD3C-F891-406E-B638-104D3C13C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65691-E6A9-4BCF-9596-25AD6D926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CB457-D7CD-4D29-834A-F32DF90E0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715-0321-4BE4-89CC-84CEEF2B9CBA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3FD63-AF7A-485A-9F41-AA2ADF8F7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E1B09-63FD-48DE-9BEA-A9EE9D94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7BF0-60F2-4A68-B0B4-1499AD90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3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E7AD-25DE-4BFF-BDB2-914C7731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0FD07-F0C4-4D61-A77E-958D5449E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1A891-E57C-4095-AD65-04C01619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715-0321-4BE4-89CC-84CEEF2B9CBA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1E118-5F86-46AA-BB2D-7FECB274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16835-62A6-437F-93C5-62EB1E33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7BF0-60F2-4A68-B0B4-1499AD90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2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04997-E6E4-4821-BEDB-A4B1480F2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BD48B-9557-49F7-B786-B95D7B9F5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55128-F183-47E0-A22D-1939C1AD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715-0321-4BE4-89CC-84CEEF2B9CBA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57A96-E86D-4D3F-913C-CCE7383D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56230-4813-4E02-AE64-C5B9CEFD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7BF0-60F2-4A68-B0B4-1499AD90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8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0B4-3292-4344-BF53-5DC736AA9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4797B-B149-4B57-A8A7-3E6B6CC4D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79C39-B569-4AAD-BD81-9C47C87C1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007F1-1830-48BA-A4C7-4A8ECCC74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715-0321-4BE4-89CC-84CEEF2B9CBA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9BE1E-B700-4032-9057-408DF5FC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626A0-45FB-4A52-B5BC-BF998EA0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7BF0-60F2-4A68-B0B4-1499AD90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41E9C-B437-4A0A-8F6D-67C13969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4B5EA-94E9-4ECF-9EC0-D56C6EC57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DDFF1-E804-4AC9-85D6-E802AEDF0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01B07E-A34E-47F3-B9E2-BC903D858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11FCDA-3A0A-45F4-A146-54ADF57F3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00DFBB-96AB-4503-B98A-81A66969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715-0321-4BE4-89CC-84CEEF2B9CBA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C286F1-DA1F-44D0-8E5D-E08E51FF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02E1B7-2495-4B69-AB72-F3297221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7BF0-60F2-4A68-B0B4-1499AD90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87E5-675D-4D68-B0EB-3F64F5343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F4675B-01A7-4CEE-AB93-79DEF5D5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715-0321-4BE4-89CC-84CEEF2B9CBA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4B6A2A-F851-4937-A5EF-2E918D13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39287-2485-488A-A74C-A9235AED8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7BF0-60F2-4A68-B0B4-1499AD90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6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8F67E9-B18D-4038-8713-3B5A8A00E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715-0321-4BE4-89CC-84CEEF2B9CBA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0AA85-1AD2-48A6-924F-7D825C5B2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75D45-D39A-4B19-AD83-8CD31B340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7BF0-60F2-4A68-B0B4-1499AD90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6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855BC-5D38-4613-87C7-D47276213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886B1-F1A9-429F-9BCF-60B8CAE4A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A001A-A84F-447A-9124-4B5074687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1AB21-49F6-43FC-A57B-627A48E3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715-0321-4BE4-89CC-84CEEF2B9CBA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68D9D-A61F-4B45-8929-3C04ABED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173A4-13F7-45DB-B239-585391BE1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7BF0-60F2-4A68-B0B4-1499AD90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6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0D52-1BE2-4732-AB1A-A17EF443E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874FD0-FA1F-4A03-8973-C92C6BEE6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9EA52-E004-4272-B8DA-D9553B904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FB9E5-29DA-4532-BB50-AA54CA8E7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715-0321-4BE4-89CC-84CEEF2B9CBA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B0729-3023-45E1-A758-36255D019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085F3-C625-4E3D-82AD-4D44269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7BF0-60F2-4A68-B0B4-1499AD90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4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CAFB89-8F18-4565-B9E0-22C625B1D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557AC-4FA9-4CB4-8307-1018438B2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9F05E-6983-4688-ADF3-06C7F7D63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96715-0321-4BE4-89CC-84CEEF2B9CBA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E0B99-CCA3-4E10-BC53-9CB538489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26B9B-0923-4EE3-A3AE-EC54FCF74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07BF0-60F2-4A68-B0B4-1499AD90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4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9DA665-AC25-4D87-9A5B-E56DAB2052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Chapter 17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6A01A09-8115-4E10-AF41-EF9405CAC8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The US and the World</a:t>
            </a:r>
          </a:p>
        </p:txBody>
      </p:sp>
      <p:pic>
        <p:nvPicPr>
          <p:cNvPr id="2" name="andgri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2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1C3053-A016-4077-86A0-D776FF0DD5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most-favored-nation clause is most likely to appear in this type of agreement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02900C4-4EDA-4271-9CF9-551570E56F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Bilateral trade agreement</a:t>
            </a:r>
          </a:p>
        </p:txBody>
      </p:sp>
      <p:pic>
        <p:nvPicPr>
          <p:cNvPr id="2" name="miss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5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88F242-B8AB-41E6-AA8A-F49BD850C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United States protects economic interests by trying to stop this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9C18D3-077A-404B-A250-3FDB2F0344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Illegal production of foreign goods</a:t>
            </a:r>
          </a:p>
        </p:txBody>
      </p:sp>
      <p:pic>
        <p:nvPicPr>
          <p:cNvPr id="2" name="wondry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6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9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093775-FD3E-4AB4-B855-192B9CDBAC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Exemption from a host country's laws for ambassadors is called this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F27B087-96AF-417A-8513-65B26D3745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Diplomatic immunity</a:t>
            </a:r>
          </a:p>
        </p:txBody>
      </p:sp>
      <p:pic>
        <p:nvPicPr>
          <p:cNvPr id="2" name="tomjer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3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9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D50B0-B4BE-4E09-ACC3-A76756673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449" y="323397"/>
            <a:ext cx="10515600" cy="6534603"/>
          </a:xfrm>
        </p:spPr>
        <p:txBody>
          <a:bodyPr>
            <a:normAutofit/>
          </a:bodyPr>
          <a:lstStyle/>
          <a:p>
            <a:r>
              <a:rPr lang="en-US" sz="4800" dirty="0"/>
              <a:t>6. foreign aid: assist to poor countries ($30 bill) </a:t>
            </a:r>
          </a:p>
          <a:p>
            <a:r>
              <a:rPr lang="en-US" sz="4800" dirty="0"/>
              <a:t>a. </a:t>
            </a:r>
            <a:r>
              <a:rPr lang="en-US" sz="4800" dirty="0" err="1"/>
              <a:t>devel</a:t>
            </a:r>
            <a:r>
              <a:rPr lang="en-US" sz="4800" dirty="0"/>
              <a:t> of poor countries to promote econ reforms</a:t>
            </a:r>
          </a:p>
          <a:p>
            <a:r>
              <a:rPr lang="en-US" sz="4800" dirty="0"/>
              <a:t>b. security assist: protect US interests (ex. Prevent terrorism)</a:t>
            </a:r>
          </a:p>
          <a:p>
            <a:r>
              <a:rPr lang="en-US" sz="4800" dirty="0"/>
              <a:t>7. Humanitarian assistance: disasters, refugees, donations to international organizations, </a:t>
            </a:r>
            <a:r>
              <a:rPr lang="en-US" sz="4800" dirty="0" err="1"/>
              <a:t>milit</a:t>
            </a:r>
            <a:r>
              <a:rPr lang="en-US" sz="4800" dirty="0"/>
              <a:t> assistance</a:t>
            </a:r>
          </a:p>
          <a:p>
            <a:endParaRPr lang="en-US" dirty="0"/>
          </a:p>
        </p:txBody>
      </p:sp>
      <p:pic>
        <p:nvPicPr>
          <p:cNvPr id="2" name="01 - The West Wing - Main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0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0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78" y="224287"/>
            <a:ext cx="12021217" cy="64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031" y="27091"/>
            <a:ext cx="8810882" cy="683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89C2D-4A07-4AE2-856E-DF6D0AE3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C. Hard power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BD627-CA5C-45B8-8199-C173FA06E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37" y="1253331"/>
            <a:ext cx="10515600" cy="4351338"/>
          </a:xfrm>
        </p:spPr>
        <p:txBody>
          <a:bodyPr>
            <a:noAutofit/>
          </a:bodyPr>
          <a:lstStyle/>
          <a:p>
            <a:r>
              <a:rPr lang="en-US" sz="4800" dirty="0"/>
              <a:t>1. purpose: to persuade another country to adopt a </a:t>
            </a:r>
            <a:r>
              <a:rPr lang="en-US" sz="4800" dirty="0" err="1"/>
              <a:t>difft</a:t>
            </a:r>
            <a:r>
              <a:rPr lang="en-US" sz="4800" dirty="0"/>
              <a:t> course of action &amp; ensure national security</a:t>
            </a:r>
          </a:p>
          <a:p>
            <a:r>
              <a:rPr lang="en-US" sz="4800" dirty="0"/>
              <a:t>2. Intelligence gathering (CIA): gives Congress &amp; the Pres reliable info about other countries &amp; potential threats.</a:t>
            </a:r>
          </a:p>
          <a:p>
            <a:r>
              <a:rPr lang="en-US" sz="4800" dirty="0"/>
              <a:t>3. Covert action: a secret operation that supports our foreign policy</a:t>
            </a:r>
          </a:p>
        </p:txBody>
      </p:sp>
    </p:spTree>
    <p:extLst>
      <p:ext uri="{BB962C8B-B14F-4D97-AF65-F5344CB8AC3E}">
        <p14:creationId xmlns:p14="http://schemas.microsoft.com/office/powerpoint/2010/main" val="52028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2400-B4C2-4175-B036-B04F62C5F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21" y="982642"/>
            <a:ext cx="10515600" cy="1325563"/>
          </a:xfrm>
        </p:spPr>
        <p:txBody>
          <a:bodyPr>
            <a:noAutofit/>
          </a:bodyPr>
          <a:lstStyle/>
          <a:p>
            <a:r>
              <a:rPr lang="en-US" sz="6000" dirty="0"/>
              <a:t>4. Boycotts and sanctions (refusal to </a:t>
            </a:r>
            <a:r>
              <a:rPr lang="en-US" sz="6000" dirty="0" smtClean="0"/>
              <a:t>buy </a:t>
            </a:r>
            <a:r>
              <a:rPr lang="en-US" sz="6000" dirty="0"/>
              <a:t>goods from other countries)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A9086-C8CD-4300-B6F5-C44E46D2F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21" y="3044061"/>
            <a:ext cx="10515600" cy="4351338"/>
          </a:xfrm>
        </p:spPr>
        <p:txBody>
          <a:bodyPr/>
          <a:lstStyle/>
          <a:p>
            <a:r>
              <a:rPr lang="en-US" sz="5400" dirty="0"/>
              <a:t>a. purpose: to pressure another country to change its policies</a:t>
            </a:r>
          </a:p>
          <a:p>
            <a:r>
              <a:rPr lang="en-US" sz="5400" dirty="0"/>
              <a:t>b. punish other nations by hurting their economies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6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99038-1C16-4325-9CBE-1D27EBE4B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545464"/>
            <a:ext cx="10515600" cy="6312535"/>
          </a:xfrm>
        </p:spPr>
        <p:txBody>
          <a:bodyPr>
            <a:normAutofit/>
          </a:bodyPr>
          <a:lstStyle/>
          <a:p>
            <a:r>
              <a:rPr lang="en-US" sz="5400" dirty="0"/>
              <a:t>5. Military alliances (ex. NATO)</a:t>
            </a:r>
          </a:p>
          <a:p>
            <a:r>
              <a:rPr lang="en-US" sz="5400" dirty="0"/>
              <a:t>6. Armed force</a:t>
            </a:r>
          </a:p>
          <a:p>
            <a:r>
              <a:rPr lang="en-US" sz="5400" dirty="0"/>
              <a:t>a. when diplomacy fails</a:t>
            </a:r>
          </a:p>
          <a:p>
            <a:r>
              <a:rPr lang="en-US" sz="5400" dirty="0"/>
              <a:t>b. ex. 1999 ethnic cleansing (mass removal &amp; killing of an ethnic group) in Kosovo</a:t>
            </a:r>
          </a:p>
          <a:p>
            <a:r>
              <a:rPr lang="en-US" sz="5400" dirty="0"/>
              <a:t>c. Afghanistan (2001), Iraq (2003)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0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215721-4137-43B5-97B9-36B986248E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Sending food to disaster victims in another country is an example of which of which type of assistance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0026DE8-3A4F-411C-81BF-7E27B10C47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Humanitarian</a:t>
            </a:r>
          </a:p>
        </p:txBody>
      </p:sp>
      <p:pic>
        <p:nvPicPr>
          <p:cNvPr id="2" name="yogi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4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F499D-94D5-48A3-8594-B97FAA5F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A. Goals of foreign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22A6B-61B7-48F4-B1D9-CDEF9BA03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1. Protecting nation’s security</a:t>
            </a:r>
          </a:p>
          <a:p>
            <a:r>
              <a:rPr lang="en-US" sz="6000" dirty="0"/>
              <a:t>2. Preserving world peace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8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EAD8-CCB0-4C62-86A7-710877805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These and boycotts are used to punish another nation through its economy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F71A6-1F27-40D0-9A24-36471BF5E3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Sanctions</a:t>
            </a:r>
          </a:p>
        </p:txBody>
      </p:sp>
      <p:pic>
        <p:nvPicPr>
          <p:cNvPr id="4" name="waltons_NifterDot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9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1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855DC-F3EB-41C3-B695-5F7C8BB9A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383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 the intelligence section of the foreign policy bureaucracy, agencies help Congress and the executive branch by giving them reliable info about these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B5B9E-E29D-4880-A98F-498946923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6282"/>
            <a:ext cx="9144000" cy="1655762"/>
          </a:xfrm>
        </p:spPr>
        <p:txBody>
          <a:bodyPr>
            <a:noAutofit/>
          </a:bodyPr>
          <a:lstStyle/>
          <a:p>
            <a:r>
              <a:rPr lang="en-US" sz="8000" dirty="0"/>
              <a:t>Other countries and potential threats.</a:t>
            </a:r>
          </a:p>
        </p:txBody>
      </p:sp>
      <p:pic>
        <p:nvPicPr>
          <p:cNvPr id="4" name="miss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3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5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59E9-32B1-4BCF-B3B4-38D2F18931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 removal and genocide of an ethnic group in a specific region is called this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F388E-0441-40A2-9139-A441C7A79E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Ethnic cleansing</a:t>
            </a:r>
          </a:p>
        </p:txBody>
      </p:sp>
      <p:pic>
        <p:nvPicPr>
          <p:cNvPr id="4" name="mas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0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46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0373BB-0D31-4E31-BAEE-7C2410210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The goal of these is to pressure another country to change its policies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D69D27E-0DE0-40BA-A23A-85E86DAD8C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Sanctions</a:t>
            </a:r>
          </a:p>
        </p:txBody>
      </p:sp>
      <p:pic>
        <p:nvPicPr>
          <p:cNvPr id="2" name="lavern and shirley_NifterDot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9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93E608-DEA6-46C8-820D-2F79754627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This is an example of a military alliance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F726A8B-495D-4ABD-8CAA-C7A988626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NATO</a:t>
            </a:r>
          </a:p>
        </p:txBody>
      </p:sp>
      <p:pic>
        <p:nvPicPr>
          <p:cNvPr id="2" name="happd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1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6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8398-B38F-4E88-9ACB-00104D94A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867" y="174096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In foreign policy, the aim of hard power tools is to do this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D8950-78C7-4BB5-B945-E2F8ABE9C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02127"/>
            <a:ext cx="9144000" cy="1655762"/>
          </a:xfrm>
        </p:spPr>
        <p:txBody>
          <a:bodyPr>
            <a:noAutofit/>
          </a:bodyPr>
          <a:lstStyle/>
          <a:p>
            <a:r>
              <a:rPr lang="en-US" sz="8000" dirty="0"/>
              <a:t>Persuade foreign countries to adopt certain policies</a:t>
            </a:r>
          </a:p>
        </p:txBody>
      </p:sp>
      <p:pic>
        <p:nvPicPr>
          <p:cNvPr id="4" name="big_valley_NifterDot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4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42998B-6200-4D87-8536-9D630E75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U.S. foreign policy, forming military alliances and armed forces are used to ensure this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27F12E7-7A07-4E3B-93C5-D6334D82A5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National security</a:t>
            </a:r>
          </a:p>
        </p:txBody>
      </p:sp>
      <p:pic>
        <p:nvPicPr>
          <p:cNvPr id="2" name="golden girls_NifterDot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1B4C-9124-4634-A045-2F6ECCE8BB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Intelligence agencies use these to try to secretly influence what goes on in other countries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3A01C-C1F0-499B-BC11-5120927FC1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Covert actions</a:t>
            </a:r>
          </a:p>
        </p:txBody>
      </p:sp>
      <p:pic>
        <p:nvPicPr>
          <p:cNvPr id="4" name="hawaii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5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7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6555CD-1A5D-4C5A-9B58-6C75FDA6A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U.S. foreign policy helps advance humanitarian ideals by sending foreign aid to improve other countries, helping countries move closer to democracy &amp; promoting these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BCD3656-8765-4574-990D-4D731A52D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928" y="4457539"/>
            <a:ext cx="9144000" cy="1655762"/>
          </a:xfrm>
        </p:spPr>
        <p:txBody>
          <a:bodyPr>
            <a:noAutofit/>
          </a:bodyPr>
          <a:lstStyle/>
          <a:p>
            <a:r>
              <a:rPr lang="en-US" sz="8000" dirty="0"/>
              <a:t>Freedom and human rights</a:t>
            </a:r>
          </a:p>
        </p:txBody>
      </p:sp>
      <p:pic>
        <p:nvPicPr>
          <p:cNvPr id="2" name="grnac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0744C-BF62-4796-8889-2F78D12DF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D. The Makers and Shapers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32190-3274-4BE3-BB8F-9CD14993F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1. Bureaucracy</a:t>
            </a:r>
          </a:p>
          <a:p>
            <a:r>
              <a:rPr lang="en-US" sz="5400" dirty="0"/>
              <a:t>a. diplomacy: Dept of State is in charge of relationships w/foreign countries---ppl in foreign service (ambassadors, consulates) </a:t>
            </a:r>
            <a:r>
              <a:rPr lang="en-US" sz="5400" dirty="0" smtClean="0"/>
              <a:t>handles </a:t>
            </a:r>
            <a:r>
              <a:rPr lang="en-US" sz="5400" dirty="0"/>
              <a:t>trade, passports &amp; visas</a:t>
            </a:r>
          </a:p>
        </p:txBody>
      </p:sp>
      <p:pic>
        <p:nvPicPr>
          <p:cNvPr id="4" name="01 - The West Wing - Main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0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87D7-B286-47AD-BAAE-4C33ECFEC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46" y="558528"/>
            <a:ext cx="10515600" cy="6390912"/>
          </a:xfrm>
        </p:spPr>
        <p:txBody>
          <a:bodyPr>
            <a:normAutofit lnSpcReduction="10000"/>
          </a:bodyPr>
          <a:lstStyle/>
          <a:p>
            <a:r>
              <a:rPr lang="en-US" sz="4800" dirty="0"/>
              <a:t>3. Promote econ prosperity</a:t>
            </a:r>
          </a:p>
          <a:p>
            <a:r>
              <a:rPr lang="en-US" sz="4800" dirty="0"/>
              <a:t>a. more access to raw materials, can buy &amp; sell more goods</a:t>
            </a:r>
          </a:p>
          <a:p>
            <a:r>
              <a:rPr lang="en-US" sz="4800" dirty="0"/>
              <a:t>b. globalization: trend toward less restricted trade</a:t>
            </a:r>
          </a:p>
          <a:p>
            <a:r>
              <a:rPr lang="en-US" sz="4800" dirty="0"/>
              <a:t>c. tries to stop illegal production of foreign goods</a:t>
            </a:r>
          </a:p>
          <a:p>
            <a:r>
              <a:rPr lang="en-US" sz="4800" dirty="0"/>
              <a:t>4. humanitarian ideals: promote freedom &amp; human </a:t>
            </a:r>
            <a:r>
              <a:rPr lang="en-US" sz="4800" dirty="0" err="1"/>
              <a:t>rts</a:t>
            </a:r>
            <a:r>
              <a:rPr lang="en-US" sz="4800" dirty="0"/>
              <a:t>, reduce poverty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7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F25FB-74F0-4AF7-9C20-BAB6D696D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06" y="440962"/>
            <a:ext cx="10515600" cy="6417038"/>
          </a:xfrm>
        </p:spPr>
        <p:txBody>
          <a:bodyPr>
            <a:normAutofit/>
          </a:bodyPr>
          <a:lstStyle/>
          <a:p>
            <a:r>
              <a:rPr lang="en-US" sz="4800" dirty="0"/>
              <a:t>b. intelligence (CIA, NSA) provide Congress &amp; Pres. w/info about other countries</a:t>
            </a:r>
          </a:p>
          <a:p>
            <a:r>
              <a:rPr lang="en-US" sz="4800" dirty="0"/>
              <a:t>c. National Security: Dept of Defense carries out military action, NSC advises the president</a:t>
            </a:r>
          </a:p>
          <a:p>
            <a:r>
              <a:rPr lang="en-US" sz="4800" dirty="0"/>
              <a:t>d. Economy: Natl Econ Council advises the Pres. on trade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94F11-4ED2-4375-B0C2-5A874D9E0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362585"/>
            <a:ext cx="10515600" cy="6364786"/>
          </a:xfrm>
        </p:spPr>
        <p:txBody>
          <a:bodyPr>
            <a:normAutofit/>
          </a:bodyPr>
          <a:lstStyle/>
          <a:p>
            <a:r>
              <a:rPr lang="en-US" sz="6000" dirty="0"/>
              <a:t>2. Congressional influence: (power of the purse) controls </a:t>
            </a:r>
            <a:r>
              <a:rPr lang="en-US" sz="6000" dirty="0" err="1"/>
              <a:t>milit</a:t>
            </a:r>
            <a:r>
              <a:rPr lang="en-US" sz="6000" dirty="0"/>
              <a:t> spending; uses $ to protect human </a:t>
            </a:r>
            <a:r>
              <a:rPr lang="en-US" sz="6000" dirty="0" err="1"/>
              <a:t>rts</a:t>
            </a:r>
            <a:r>
              <a:rPr lang="en-US" sz="6000" dirty="0"/>
              <a:t> &amp; promote democracy</a:t>
            </a:r>
          </a:p>
          <a:p>
            <a:r>
              <a:rPr lang="en-US" sz="6000" dirty="0"/>
              <a:t>3. Public opinion: </a:t>
            </a:r>
            <a:r>
              <a:rPr lang="en-US" sz="6000" dirty="0" err="1"/>
              <a:t>suppt</a:t>
            </a:r>
            <a:r>
              <a:rPr lang="en-US" sz="6000" dirty="0"/>
              <a:t> for foreign wars declines over time</a:t>
            </a:r>
          </a:p>
        </p:txBody>
      </p:sp>
    </p:spTree>
    <p:extLst>
      <p:ext uri="{BB962C8B-B14F-4D97-AF65-F5344CB8AC3E}">
        <p14:creationId xmlns:p14="http://schemas.microsoft.com/office/powerpoint/2010/main" val="361581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76001-6D3C-4640-9B2B-EC550049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119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/>
              <a:t>E. World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1BAFE-D48B-45B3-B101-4464F32B6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83" y="1253331"/>
            <a:ext cx="10515600" cy="4351338"/>
          </a:xfrm>
        </p:spPr>
        <p:txBody>
          <a:bodyPr>
            <a:noAutofit/>
          </a:bodyPr>
          <a:lstStyle/>
          <a:p>
            <a:r>
              <a:rPr lang="en-US" sz="5400" dirty="0"/>
              <a:t>1. Isolationism: withdraw from foreign affairs (after WW1)</a:t>
            </a:r>
          </a:p>
          <a:p>
            <a:r>
              <a:rPr lang="en-US" sz="5400" dirty="0"/>
              <a:t>2. Containment: Control aggressive nation (after WW2)</a:t>
            </a:r>
          </a:p>
          <a:p>
            <a:r>
              <a:rPr lang="en-US" sz="5400" dirty="0"/>
              <a:t>3. Disengagement: avoid </a:t>
            </a:r>
            <a:r>
              <a:rPr lang="en-US" sz="5400" dirty="0" err="1"/>
              <a:t>milit</a:t>
            </a:r>
            <a:r>
              <a:rPr lang="en-US" sz="5400" dirty="0"/>
              <a:t> actions, but ok with trade &amp; foreign aid</a:t>
            </a:r>
          </a:p>
        </p:txBody>
      </p:sp>
    </p:spTree>
    <p:extLst>
      <p:ext uri="{BB962C8B-B14F-4D97-AF65-F5344CB8AC3E}">
        <p14:creationId xmlns:p14="http://schemas.microsoft.com/office/powerpoint/2010/main" val="242282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F082D-EB67-4274-AF05-41B6E568A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5464"/>
            <a:ext cx="10515600" cy="6312535"/>
          </a:xfrm>
        </p:spPr>
        <p:txBody>
          <a:bodyPr/>
          <a:lstStyle/>
          <a:p>
            <a:r>
              <a:rPr lang="en-US" sz="6000" dirty="0"/>
              <a:t>4. Human Rights: protect others (Somalia, Kosovo)</a:t>
            </a:r>
          </a:p>
          <a:p>
            <a:r>
              <a:rPr lang="en-US" sz="6000" dirty="0"/>
              <a:t>5. Anti-terrorism: destroy terrorist groups &amp; keep weapons of mass destruction (WMDs) </a:t>
            </a:r>
            <a:r>
              <a:rPr lang="en-US" sz="6000" dirty="0" smtClean="0"/>
              <a:t>away from them (post </a:t>
            </a:r>
            <a:r>
              <a:rPr lang="en-US" sz="6000" dirty="0"/>
              <a:t>Sept 11)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3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B7DB9A-0A24-4D07-91B3-5DAB1AFE3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334" y="772407"/>
            <a:ext cx="9144000" cy="2387600"/>
          </a:xfrm>
        </p:spPr>
        <p:txBody>
          <a:bodyPr>
            <a:noAutofit/>
          </a:bodyPr>
          <a:lstStyle/>
          <a:p>
            <a:r>
              <a:rPr lang="en-US" sz="6600" dirty="0"/>
              <a:t>Congress’ role in foreign policy is mainly to control this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2FD77CB-75F6-4AD9-8170-175EC61B9D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Military spending</a:t>
            </a:r>
          </a:p>
        </p:txBody>
      </p:sp>
      <p:pic>
        <p:nvPicPr>
          <p:cNvPr id="2" name="kot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4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61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7BAF3D-BE4C-4A33-A416-F6AC74ABC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Issuing passports and visas is the responsibility of this department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C78A99F-4071-4FC8-9E94-8E651D569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0705"/>
            <a:ext cx="9144000" cy="1655762"/>
          </a:xfrm>
        </p:spPr>
        <p:txBody>
          <a:bodyPr>
            <a:noAutofit/>
          </a:bodyPr>
          <a:lstStyle/>
          <a:p>
            <a:r>
              <a:rPr lang="en-US" sz="8800" dirty="0"/>
              <a:t>Department of State</a:t>
            </a:r>
          </a:p>
        </p:txBody>
      </p:sp>
      <p:pic>
        <p:nvPicPr>
          <p:cNvPr id="2" name="house_NifterDot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2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3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6B939E-2EE0-4661-81CF-0EB14A106D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worldview on foreign policy that focuses on controlling aggressive nations is called this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2B04C1-FEA0-4C1F-95D6-2AE28AE05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7867" y="4079875"/>
            <a:ext cx="9144000" cy="1655762"/>
          </a:xfrm>
        </p:spPr>
        <p:txBody>
          <a:bodyPr>
            <a:normAutofit/>
          </a:bodyPr>
          <a:lstStyle/>
          <a:p>
            <a:r>
              <a:rPr lang="en-US" sz="8000" dirty="0"/>
              <a:t>Containment</a:t>
            </a:r>
          </a:p>
        </p:txBody>
      </p:sp>
      <p:pic>
        <p:nvPicPr>
          <p:cNvPr id="2" name="addam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5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8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FFB21-56E0-4924-AC1A-BA9698C5C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9740"/>
            <a:ext cx="9144000" cy="2387600"/>
          </a:xfrm>
        </p:spPr>
        <p:txBody>
          <a:bodyPr>
            <a:noAutofit/>
          </a:bodyPr>
          <a:lstStyle/>
          <a:p>
            <a:r>
              <a:rPr lang="en-US" sz="6600" dirty="0"/>
              <a:t>People who believe in this foreign policy think we should stay out of foreign affairs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0C31E-8A03-4E81-9182-77078D89C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0756" y="4580379"/>
            <a:ext cx="9144000" cy="1655762"/>
          </a:xfrm>
        </p:spPr>
        <p:txBody>
          <a:bodyPr>
            <a:normAutofit/>
          </a:bodyPr>
          <a:lstStyle/>
          <a:p>
            <a:r>
              <a:rPr lang="en-US" sz="8800" dirty="0"/>
              <a:t>Isolationism</a:t>
            </a:r>
          </a:p>
        </p:txBody>
      </p:sp>
      <p:pic>
        <p:nvPicPr>
          <p:cNvPr id="4" name="drew_carey_show_NifterDot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9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E62DF4-F602-48AA-8FF8-A32E52D62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733" y="406400"/>
            <a:ext cx="9144000" cy="2387600"/>
          </a:xfrm>
        </p:spPr>
        <p:txBody>
          <a:bodyPr>
            <a:noAutofit/>
          </a:bodyPr>
          <a:lstStyle/>
          <a:p>
            <a:r>
              <a:rPr lang="en-US" dirty="0"/>
              <a:t>This world view shaped President Bush’s foreign policy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59A694-B9E8-4499-9D20-A02DA17EA2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Anti-terrorism</a:t>
            </a:r>
          </a:p>
        </p:txBody>
      </p:sp>
      <p:pic>
        <p:nvPicPr>
          <p:cNvPr id="2" name="magnum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8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7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135AC-0687-4084-AEB9-6A2C9E5D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803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2. Soft power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C8772-00B4-407A-8907-01C5597DC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66" y="846072"/>
            <a:ext cx="10515600" cy="4351338"/>
          </a:xfrm>
        </p:spPr>
        <p:txBody>
          <a:bodyPr>
            <a:noAutofit/>
          </a:bodyPr>
          <a:lstStyle/>
          <a:p>
            <a:r>
              <a:rPr lang="en-US" sz="4800" dirty="0"/>
              <a:t>a. diplomacy: managing communication between nations</a:t>
            </a:r>
          </a:p>
          <a:p>
            <a:r>
              <a:rPr lang="en-US" sz="4800" dirty="0"/>
              <a:t>1. ambassador: highest ranking long term representative to another country</a:t>
            </a:r>
          </a:p>
          <a:p>
            <a:r>
              <a:rPr lang="en-US" sz="4800" dirty="0"/>
              <a:t>2. diplomatic immunity: exemption from host country’s laws</a:t>
            </a:r>
          </a:p>
          <a:p>
            <a:r>
              <a:rPr lang="en-US" sz="4800" dirty="0"/>
              <a:t>3. summits &amp; treaties: bilateral (2 countries), multilateral (3+ countries)</a:t>
            </a:r>
          </a:p>
        </p:txBody>
      </p:sp>
    </p:spTree>
    <p:extLst>
      <p:ext uri="{BB962C8B-B14F-4D97-AF65-F5344CB8AC3E}">
        <p14:creationId xmlns:p14="http://schemas.microsoft.com/office/powerpoint/2010/main" val="51550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6BFAB-C850-4C4F-B71D-360777F74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4652"/>
            <a:ext cx="10515600" cy="6273347"/>
          </a:xfrm>
        </p:spPr>
        <p:txBody>
          <a:bodyPr>
            <a:normAutofit/>
          </a:bodyPr>
          <a:lstStyle/>
          <a:p>
            <a:r>
              <a:rPr lang="en-US" sz="4400" dirty="0"/>
              <a:t>4. trade relations</a:t>
            </a:r>
          </a:p>
          <a:p>
            <a:r>
              <a:rPr lang="en-US" sz="4400" dirty="0"/>
              <a:t>a. cross border commerce shows desire for more contact between countries</a:t>
            </a:r>
          </a:p>
          <a:p>
            <a:r>
              <a:rPr lang="en-US" sz="4400" dirty="0"/>
              <a:t>b. most favored nation status (part of bilateral agreement) country gets all of the benefits of other countries (ex. Low tariffs)</a:t>
            </a:r>
          </a:p>
          <a:p>
            <a:r>
              <a:rPr lang="en-US" sz="4400" dirty="0"/>
              <a:t>5. cultural exchange: ppl to ppl contacts increase goodwill (scientists, educations, business, artists)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1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4A3DA-7419-4036-BF12-ED62A2A386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two countries establish this shows desire to have more contact between their peoples.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68635A-C733-4920-9C6E-077DAF7E41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cross-border commerce or trade relations</a:t>
            </a:r>
          </a:p>
        </p:txBody>
      </p:sp>
      <p:pic>
        <p:nvPicPr>
          <p:cNvPr id="4" name="brady_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6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EF5C1D-FF29-43EB-901E-1E42056BBC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official serves as one country’s highest-ranking, long-term representative to another country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17734FF-3794-40FC-9D53-C270460654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Ambassador</a:t>
            </a:r>
          </a:p>
        </p:txBody>
      </p:sp>
      <p:pic>
        <p:nvPicPr>
          <p:cNvPr id="2" name="friends_NifterDot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2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FB50D0-672C-4782-944A-0F330EBD06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goals of U.S. foreign policy are promoting prosperity, preserving world peace and this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8DE38C-F9D1-4D47-9C6A-14BC3C131B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Protecting national security</a:t>
            </a:r>
          </a:p>
        </p:txBody>
      </p:sp>
      <p:pic>
        <p:nvPicPr>
          <p:cNvPr id="2" name="jeffs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1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6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ABEA9-2DE3-4772-A3A3-A5AB8FB3D6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Managing communication and relationships between nations is called this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927FAE2-C7CE-422A-AFE7-D305FEB154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Diplomacy</a:t>
            </a:r>
          </a:p>
        </p:txBody>
      </p:sp>
      <p:pic>
        <p:nvPicPr>
          <p:cNvPr id="2" name="grnac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7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7367</TotalTime>
  <Words>946</Words>
  <Application>Microsoft Office PowerPoint</Application>
  <PresentationFormat>Widescreen</PresentationFormat>
  <Paragraphs>93</Paragraphs>
  <Slides>38</Slides>
  <Notes>0</Notes>
  <HiddenSlides>0</HiddenSlides>
  <MMClips>25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Chapter 17</vt:lpstr>
      <vt:lpstr>A. Goals of foreign policy</vt:lpstr>
      <vt:lpstr>PowerPoint Presentation</vt:lpstr>
      <vt:lpstr>2. Soft power tools</vt:lpstr>
      <vt:lpstr>PowerPoint Presentation</vt:lpstr>
      <vt:lpstr>When two countries establish this shows desire to have more contact between their peoples.</vt:lpstr>
      <vt:lpstr>This official serves as one country’s highest-ranking, long-term representative to another country</vt:lpstr>
      <vt:lpstr>Basic goals of U.S. foreign policy are promoting prosperity, preserving world peace and this </vt:lpstr>
      <vt:lpstr>Managing communication and relationships between nations is called this</vt:lpstr>
      <vt:lpstr>A most-favored-nation clause is most likely to appear in this type of agreement</vt:lpstr>
      <vt:lpstr>The United States protects economic interests by trying to stop this</vt:lpstr>
      <vt:lpstr>Exemption from a host country's laws for ambassadors is called this</vt:lpstr>
      <vt:lpstr>PowerPoint Presentation</vt:lpstr>
      <vt:lpstr>PowerPoint Presentation</vt:lpstr>
      <vt:lpstr>PowerPoint Presentation</vt:lpstr>
      <vt:lpstr>C. Hard power tools</vt:lpstr>
      <vt:lpstr>4. Boycotts and sanctions (refusal to buy goods from other countries)</vt:lpstr>
      <vt:lpstr>PowerPoint Presentation</vt:lpstr>
      <vt:lpstr>Sending food to disaster victims in another country is an example of which of which type of assistance</vt:lpstr>
      <vt:lpstr>These and boycotts are used to punish another nation through its economy</vt:lpstr>
      <vt:lpstr>In the intelligence section of the foreign policy bureaucracy, agencies help Congress and the executive branch by giving them reliable info about these</vt:lpstr>
      <vt:lpstr>Mass removal and genocide of an ethnic group in a specific region is called this</vt:lpstr>
      <vt:lpstr>The goal of these is to pressure another country to change its policies</vt:lpstr>
      <vt:lpstr>This is an example of a military alliance </vt:lpstr>
      <vt:lpstr>In foreign policy, the aim of hard power tools is to do this</vt:lpstr>
      <vt:lpstr>In U.S. foreign policy, forming military alliances and armed forces are used to ensure this </vt:lpstr>
      <vt:lpstr>Intelligence agencies use these to try to secretly influence what goes on in other countries</vt:lpstr>
      <vt:lpstr>U.S. foreign policy helps advance humanitarian ideals by sending foreign aid to improve other countries, helping countries move closer to democracy &amp; promoting these</vt:lpstr>
      <vt:lpstr>D. The Makers and Shapers</vt:lpstr>
      <vt:lpstr>PowerPoint Presentation</vt:lpstr>
      <vt:lpstr>PowerPoint Presentation</vt:lpstr>
      <vt:lpstr>E. World View</vt:lpstr>
      <vt:lpstr>PowerPoint Presentation</vt:lpstr>
      <vt:lpstr>Congress’ role in foreign policy is mainly to control this</vt:lpstr>
      <vt:lpstr>Issuing passports and visas is the responsibility of this department</vt:lpstr>
      <vt:lpstr>The worldview on foreign policy that focuses on controlling aggressive nations is called this</vt:lpstr>
      <vt:lpstr>People who believe in this foreign policy think we should stay out of foreign affairs</vt:lpstr>
      <vt:lpstr>This world view shaped President Bush’s foreign policy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</dc:title>
  <dc:creator>Julie Phillips</dc:creator>
  <cp:lastModifiedBy>Julie Phillips</cp:lastModifiedBy>
  <cp:revision>26</cp:revision>
  <dcterms:created xsi:type="dcterms:W3CDTF">2021-04-25T23:30:56Z</dcterms:created>
  <dcterms:modified xsi:type="dcterms:W3CDTF">2021-05-25T15:41:24Z</dcterms:modified>
</cp:coreProperties>
</file>