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8" r:id="rId4"/>
    <p:sldId id="290" r:id="rId5"/>
    <p:sldId id="260" r:id="rId6"/>
    <p:sldId id="262" r:id="rId7"/>
    <p:sldId id="287" r:id="rId8"/>
    <p:sldId id="268" r:id="rId9"/>
    <p:sldId id="265" r:id="rId10"/>
    <p:sldId id="267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4666C-3D20-4FC1-82BC-63EF544CD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2870F6-9963-4D40-BDDB-989A57DBF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4FFF9-B8B8-40BD-862C-BEE1DAEFC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FC73-658C-4973-A2FB-B2F9D0AA4DE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F2970-2E93-4277-BD3F-EB7D9EDC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E6E75-917F-4B09-86A2-394AEC13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DFBD-5911-4CF6-9B13-37F946C68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1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7FB9-F6C4-4FBF-B4B7-8B33FBA35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A21EB-FF4D-4E71-ACDC-B16A50C96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4DD42-F2D0-4A8D-9142-9238EC44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FC73-658C-4973-A2FB-B2F9D0AA4DE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30FF3-9818-4079-BBF2-E7BD1A99B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01F20-C748-4720-A54E-80B42A09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DFBD-5911-4CF6-9B13-37F946C68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4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3C59A0-54AE-4289-B8C3-F6F4764DD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C8559-56B7-43B0-8435-4CA0A6917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F588A-D6FC-49F0-9ECB-674C089AF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FC73-658C-4973-A2FB-B2F9D0AA4DE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2EB9-439D-4D46-952D-C8D3A6AE4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B25AE-BA60-4FF1-94B4-ADD2840E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DFBD-5911-4CF6-9B13-37F946C68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8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C17B-3099-40A5-A872-8E58CCA2F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561C8-E029-4221-B826-83BF4DAFF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BE9B0-E8FF-4B43-ACE1-02AEB093D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FC73-658C-4973-A2FB-B2F9D0AA4DE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1ABC1-38EB-462A-B6C5-EE44251FE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CA812-F317-4BB9-8C9A-B6801438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DFBD-5911-4CF6-9B13-37F946C68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8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B3D41-9897-45D3-B691-CAA100473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18D5E-55FB-4036-B8C3-2AC7A4FCC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7D290-FFA2-4C9A-AEA7-A7AEC40C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FC73-658C-4973-A2FB-B2F9D0AA4DE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8F42B-6F2C-4414-AA2D-D63403C7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67B79-E03C-4F22-9585-02468CBB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DFBD-5911-4CF6-9B13-37F946C68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2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F62BA-024C-42A3-989A-E100A428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99F1C-B714-4EF9-BE47-5062B0945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ACCFF-0467-4FDD-A977-C84215322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5BACE-0F04-480D-9D6D-C9096CBE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FC73-658C-4973-A2FB-B2F9D0AA4DE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57C71-8BB8-460A-9D65-B1E1DCAAF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52ED7-9B5F-4183-B293-80E0F537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DFBD-5911-4CF6-9B13-37F946C68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8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45348-8338-4C18-B3AA-54EAECED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8AC50-21F3-4F16-9B7E-5156264D8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3AB4F-164D-4F69-AECC-E388FFFA6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D42663-B432-4C91-A28E-3854C86FF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556E56-A10B-4B2F-B22B-11B1E5228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BF4640-D91B-483A-B95D-434EEC9F8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FC73-658C-4973-A2FB-B2F9D0AA4DE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6F0382-39E7-4C05-B476-A4010B692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16DD5A-9A42-4A03-8A3F-30A78DC7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DFBD-5911-4CF6-9B13-37F946C68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7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63EE-5738-4784-A89B-4BC8E0D8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5DC29-2030-4996-99C0-32E9E4A96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FC73-658C-4973-A2FB-B2F9D0AA4DE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00560F-F358-4E1A-A156-686083002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1A333-0EC0-441F-9ADE-F83959D2A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DFBD-5911-4CF6-9B13-37F946C68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1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D3E6E7-BFDC-471A-8AB8-1032FFA8C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FC73-658C-4973-A2FB-B2F9D0AA4DE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115B88-ACF3-41D0-A18D-E88C7D411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A870F-0A45-43F1-B633-E2776CD85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DFBD-5911-4CF6-9B13-37F946C68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2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1E23-BF27-490A-9E87-A0041A1D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BA534-DFF0-49BF-89A9-206F982B4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C9391-3F0B-4BFD-AF98-BFCB7B5C7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B30B4-93F8-4417-AF1F-418DC1F3A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FC73-658C-4973-A2FB-B2F9D0AA4DE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02DB2-2E33-4481-9B6C-E89D933D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E999A-704D-44C2-BC4C-0A586F69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DFBD-5911-4CF6-9B13-37F946C68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AAC9-1C67-4B28-BE32-901D0D6E1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C0B73D-9E60-498B-B3A4-18319B81DD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5F89C-7BEA-4C68-8EA5-3CDCBEB45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7DEFD-2F06-4703-BBA8-C03BC805B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FC73-658C-4973-A2FB-B2F9D0AA4DE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9017F-F1A2-4529-9488-D069A9A5C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586F2-400E-4F3D-AAD9-2ACE3C6A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DFBD-5911-4CF6-9B13-37F946C68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9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ADE31C-B3BE-458C-9CEF-626BB87C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08E90-EBDB-40C5-A2F4-A141B71BE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8844F-2C08-4D2D-9925-B19F30633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8FC73-658C-4973-A2FB-B2F9D0AA4DEB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2810E-AB1D-4DAA-8909-5295E8571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E5CAA-2200-4135-BE2B-D6DFF4A85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5DFBD-5911-4CF6-9B13-37F946C68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8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C515F-5BAB-4F00-A449-08ABB726D3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Chapter 15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738B4-A9DF-44F0-AEA2-69D5986973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Courts, Judges &amp; the Law</a:t>
            </a:r>
          </a:p>
        </p:txBody>
      </p:sp>
      <p:pic>
        <p:nvPicPr>
          <p:cNvPr id="4" name="andgrif">
            <a:hlinkClick r:id="" action="ppaction://media"/>
            <a:extLst>
              <a:ext uri="{FF2B5EF4-FFF2-40B4-BE49-F238E27FC236}">
                <a16:creationId xmlns:a16="http://schemas.microsoft.com/office/drawing/2014/main" id="{EE0C6247-B173-4511-BA48-59FA4A7E91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2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1BC16-0E66-4C93-8341-029C1C53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c. Opinions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5898A-15B9-4937-BA57-A77404DC4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/>
              <a:t>1. </a:t>
            </a:r>
            <a:r>
              <a:rPr lang="en-US" sz="4800" u="sng" dirty="0"/>
              <a:t>majority opinion</a:t>
            </a:r>
            <a:r>
              <a:rPr lang="en-US" sz="4800" dirty="0"/>
              <a:t>: most senior member of court who agrees with opinion writes this</a:t>
            </a:r>
          </a:p>
          <a:p>
            <a:r>
              <a:rPr lang="en-US" sz="4800" dirty="0"/>
              <a:t>2. </a:t>
            </a:r>
            <a:r>
              <a:rPr lang="en-US" sz="4800" u="sng" dirty="0"/>
              <a:t>minority opinion</a:t>
            </a:r>
            <a:r>
              <a:rPr lang="en-US" sz="4800" dirty="0"/>
              <a:t>: most senior member of the court who disagrees with opinion writes this, also called dissenting opinion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9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10B49-0098-4EBE-B068-B79EEA4E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3. Judicial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A3F10-3731-4996-A4B3-471A4DA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51645"/>
          </a:xfrm>
        </p:spPr>
        <p:txBody>
          <a:bodyPr>
            <a:normAutofit/>
          </a:bodyPr>
          <a:lstStyle/>
          <a:p>
            <a:r>
              <a:rPr lang="en-US" sz="4400" dirty="0"/>
              <a:t>a. </a:t>
            </a:r>
            <a:r>
              <a:rPr lang="en-US" sz="4400" u="sng" dirty="0"/>
              <a:t>activism:</a:t>
            </a:r>
            <a:r>
              <a:rPr lang="en-US" sz="4400" dirty="0"/>
              <a:t> see the Constitution as changing with the times; tends to be more liberal &amp; support minorities &amp; women</a:t>
            </a:r>
          </a:p>
          <a:p>
            <a:r>
              <a:rPr lang="en-US" sz="4400" dirty="0"/>
              <a:t>b. </a:t>
            </a:r>
            <a:r>
              <a:rPr lang="en-US" sz="4400" u="sng" dirty="0"/>
              <a:t>restraint:</a:t>
            </a:r>
            <a:r>
              <a:rPr lang="en-US" sz="4400" dirty="0"/>
              <a:t> strict followers of Constitution, believe in “original intent” of founding fathers &amp; tend to support conservative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9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A199-C64D-4E84-9801-905D83D5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A. Judiciary 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28068-9F09-465C-85C5-F667BC19D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525"/>
            <a:ext cx="10515600" cy="5527153"/>
          </a:xfrm>
        </p:spPr>
        <p:txBody>
          <a:bodyPr>
            <a:normAutofit/>
          </a:bodyPr>
          <a:lstStyle/>
          <a:p>
            <a:r>
              <a:rPr lang="en-US" sz="5400" dirty="0"/>
              <a:t>1. Types of court cases</a:t>
            </a:r>
          </a:p>
          <a:p>
            <a:r>
              <a:rPr lang="en-US" sz="5400" dirty="0"/>
              <a:t>a. criminal: jury must unanimously agree “beyond a reasonable doubt” that defendant is guilty</a:t>
            </a:r>
          </a:p>
          <a:p>
            <a:r>
              <a:rPr lang="en-US" sz="5400" dirty="0"/>
              <a:t>b. civil: guilt is based on a “preponderance of evidence.”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7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29CC-88CA-42CD-A337-8867BFC3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2. Ppl in court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0B5BE-3078-433B-8FEC-8ABBFCAF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469697"/>
          </a:xfrm>
        </p:spPr>
        <p:txBody>
          <a:bodyPr>
            <a:normAutofit/>
          </a:bodyPr>
          <a:lstStyle/>
          <a:p>
            <a:r>
              <a:rPr lang="en-US" sz="4800" dirty="0"/>
              <a:t>a. defendant: accused of a crime</a:t>
            </a:r>
          </a:p>
          <a:p>
            <a:r>
              <a:rPr lang="en-US" sz="4800" dirty="0"/>
              <a:t>b. prosecutor: works for the govt/ppl, gathers evidence to convict in </a:t>
            </a:r>
            <a:r>
              <a:rPr lang="en-US" sz="4800" b="1" dirty="0"/>
              <a:t>criminal</a:t>
            </a:r>
            <a:r>
              <a:rPr lang="en-US" sz="4800" dirty="0"/>
              <a:t> court</a:t>
            </a:r>
          </a:p>
          <a:p>
            <a:r>
              <a:rPr lang="en-US" sz="4800" dirty="0"/>
              <a:t>c. plaintiff: (civil court) has the “burden of proof” of wrongdoing</a:t>
            </a:r>
          </a:p>
        </p:txBody>
      </p:sp>
    </p:spTree>
    <p:extLst>
      <p:ext uri="{BB962C8B-B14F-4D97-AF65-F5344CB8AC3E}">
        <p14:creationId xmlns:p14="http://schemas.microsoft.com/office/powerpoint/2010/main" val="119490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0" y="235131"/>
            <a:ext cx="10708331" cy="662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8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98D29-FA3F-425A-A03E-E870EB3C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B. Dual Court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6868D-DEF6-44B4-97AF-AF9ABBA69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895"/>
            <a:ext cx="10515600" cy="6165981"/>
          </a:xfrm>
        </p:spPr>
        <p:txBody>
          <a:bodyPr>
            <a:normAutofit/>
          </a:bodyPr>
          <a:lstStyle/>
          <a:p>
            <a:r>
              <a:rPr lang="en-US" sz="4400" dirty="0"/>
              <a:t>1. Judicial Act of 1789 created a dual court system (Fed &amp; State)</a:t>
            </a:r>
          </a:p>
          <a:p>
            <a:r>
              <a:rPr lang="en-US" sz="4400" dirty="0"/>
              <a:t>2. Jurisdiction</a:t>
            </a:r>
          </a:p>
          <a:p>
            <a:r>
              <a:rPr lang="en-US" sz="4400" dirty="0"/>
              <a:t>a. determines which court will decide the case</a:t>
            </a:r>
          </a:p>
          <a:p>
            <a:r>
              <a:rPr lang="en-US" sz="4400" dirty="0"/>
              <a:t>b. appellate jurisdiction: appellate court looks for “errors in the law” to determine if a case will be tried again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9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B296B-8B9E-4DC7-8D83-AD523B8FC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C. Federal courts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DE65D-47DD-4DEF-B4D0-3DADFA2E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518" y="1474896"/>
            <a:ext cx="10515600" cy="4351338"/>
          </a:xfrm>
        </p:spPr>
        <p:txBody>
          <a:bodyPr>
            <a:noAutofit/>
          </a:bodyPr>
          <a:lstStyle/>
          <a:p>
            <a:r>
              <a:rPr lang="en-US" sz="4400" dirty="0"/>
              <a:t>1. US district courts (bench trial: a case in which the judge decides the outcome)</a:t>
            </a:r>
          </a:p>
          <a:p>
            <a:r>
              <a:rPr lang="en-US" sz="4400" dirty="0"/>
              <a:t>2. US Appeals Courts: Panel of 3 judges decide if case merits appeal</a:t>
            </a:r>
          </a:p>
          <a:p>
            <a:r>
              <a:rPr lang="en-US" sz="4400" dirty="0"/>
              <a:t>3. Special courts: tax, military, trade, veterans &amp; terrorist</a:t>
            </a:r>
          </a:p>
          <a:p>
            <a:r>
              <a:rPr lang="en-US" sz="4400" dirty="0"/>
              <a:t>4. Federal judges: </a:t>
            </a:r>
            <a:r>
              <a:rPr lang="en-US" sz="4400" dirty="0" err="1"/>
              <a:t>nomin</a:t>
            </a:r>
            <a:r>
              <a:rPr lang="en-US" sz="4400" dirty="0"/>
              <a:t> by Pres, approved by Senate, removed by impeachment</a:t>
            </a:r>
          </a:p>
        </p:txBody>
      </p:sp>
      <p:pic>
        <p:nvPicPr>
          <p:cNvPr id="4" name="Parks and Recre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1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EC43E-018A-4D61-9261-EC9480B93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-235766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D. The Supreme Court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E09CC-D884-45BC-A1A4-9F71964F7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042"/>
            <a:ext cx="10515600" cy="6152321"/>
          </a:xfrm>
        </p:spPr>
        <p:txBody>
          <a:bodyPr/>
          <a:lstStyle/>
          <a:p>
            <a:r>
              <a:rPr lang="en-US" sz="4400" dirty="0"/>
              <a:t>1. Selecting justices: Pres </a:t>
            </a:r>
            <a:r>
              <a:rPr lang="en-US" sz="4400" dirty="0" err="1"/>
              <a:t>appoints</a:t>
            </a:r>
            <a:r>
              <a:rPr lang="en-US" sz="4400" dirty="0" err="1">
                <a:sym typeface="Wingdings" panose="05000000000000000000" pitchFamily="2" charset="2"/>
              </a:rPr>
              <a:t></a:t>
            </a:r>
            <a:r>
              <a:rPr lang="en-US" sz="4400" dirty="0" err="1"/>
              <a:t>judicial</a:t>
            </a:r>
            <a:r>
              <a:rPr lang="en-US" sz="4400" dirty="0"/>
              <a:t> committee holds </a:t>
            </a:r>
            <a:r>
              <a:rPr lang="en-US" sz="4400" dirty="0" err="1"/>
              <a:t>hearings</a:t>
            </a:r>
            <a:r>
              <a:rPr lang="en-US" sz="4400" dirty="0" err="1">
                <a:sym typeface="Wingdings" panose="05000000000000000000" pitchFamily="2" charset="2"/>
              </a:rPr>
              <a:t></a:t>
            </a:r>
            <a:r>
              <a:rPr lang="en-US" sz="4400" dirty="0" err="1"/>
              <a:t>Senate</a:t>
            </a:r>
            <a:r>
              <a:rPr lang="en-US" sz="4400" dirty="0"/>
              <a:t> votes to confirm</a:t>
            </a:r>
          </a:p>
          <a:p>
            <a:r>
              <a:rPr lang="en-US" sz="4400" dirty="0"/>
              <a:t>2. Choosing cases</a:t>
            </a:r>
          </a:p>
          <a:p>
            <a:r>
              <a:rPr lang="en-US" sz="4400" dirty="0"/>
              <a:t>a. 9 justices meet to decide which cases to hear</a:t>
            </a:r>
          </a:p>
          <a:p>
            <a:r>
              <a:rPr lang="en-US" sz="4400" dirty="0"/>
              <a:t>b. ask for a </a:t>
            </a:r>
            <a:r>
              <a:rPr lang="en-US" sz="4400" u="sng" dirty="0"/>
              <a:t>writ of certiorari</a:t>
            </a:r>
            <a:r>
              <a:rPr lang="en-US" sz="4400" dirty="0"/>
              <a:t>: an order by the Supreme Court directing a lower court to send record for a case they want to hear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6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3503-CE7F-456D-893C-1799F83D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3. Hearing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D0520-D098-4AA2-83D9-B5B019F4D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5400" dirty="0"/>
              <a:t>a. 30 min arguments from both sides</a:t>
            </a:r>
          </a:p>
          <a:p>
            <a:r>
              <a:rPr lang="en-US" sz="5400" dirty="0"/>
              <a:t>b. </a:t>
            </a:r>
            <a:r>
              <a:rPr lang="en-US" sz="5400" u="sng" dirty="0"/>
              <a:t>amicus </a:t>
            </a:r>
            <a:r>
              <a:rPr lang="en-US" sz="5400" u="sng" dirty="0" err="1"/>
              <a:t>curaie</a:t>
            </a:r>
            <a:r>
              <a:rPr lang="en-US" sz="5400" u="sng" dirty="0"/>
              <a:t> brief</a:t>
            </a:r>
            <a:r>
              <a:rPr lang="en-US" sz="5400" dirty="0"/>
              <a:t>: an interest group might write this to show the court that the issue is important to more than just the plaintiffs &amp; defendants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2A8C-EE67-4CF2-87A7-46E5B8D6A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4.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BBE71-81B6-475C-9646-E2A52D622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604669"/>
          </a:xfrm>
        </p:spPr>
        <p:txBody>
          <a:bodyPr>
            <a:normAutofit/>
          </a:bodyPr>
          <a:lstStyle/>
          <a:p>
            <a:r>
              <a:rPr lang="en-US" sz="4800" dirty="0"/>
              <a:t>a. serve as a precedent for future cases but can only be reversed if a future court reverses it</a:t>
            </a:r>
          </a:p>
          <a:p>
            <a:r>
              <a:rPr lang="en-US" sz="4800" dirty="0"/>
              <a:t>b. options</a:t>
            </a:r>
          </a:p>
          <a:p>
            <a:r>
              <a:rPr lang="en-US" sz="4800" dirty="0"/>
              <a:t>1. uphold lower court’s decision</a:t>
            </a:r>
          </a:p>
          <a:p>
            <a:r>
              <a:rPr lang="en-US" sz="4800" dirty="0"/>
              <a:t>2. send a case back to lower courts </a:t>
            </a:r>
          </a:p>
          <a:p>
            <a:r>
              <a:rPr lang="en-US" sz="4800" dirty="0"/>
              <a:t>3. reverse a previous decision</a:t>
            </a:r>
          </a:p>
        </p:txBody>
      </p:sp>
      <p:pic>
        <p:nvPicPr>
          <p:cNvPr id="4" name="kot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9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61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3349</TotalTime>
  <Words>469</Words>
  <Application>Microsoft Office PowerPoint</Application>
  <PresentationFormat>Widescreen</PresentationFormat>
  <Paragraphs>40</Paragraphs>
  <Slides>11</Slides>
  <Notes>0</Notes>
  <HiddenSlides>1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Chapter 15</vt:lpstr>
      <vt:lpstr>A. Judiciary Branch</vt:lpstr>
      <vt:lpstr>2. Ppl in court</vt:lpstr>
      <vt:lpstr>PowerPoint Presentation</vt:lpstr>
      <vt:lpstr>B. Dual Court system</vt:lpstr>
      <vt:lpstr>C. Federal courts</vt:lpstr>
      <vt:lpstr>D. The Supreme Court</vt:lpstr>
      <vt:lpstr>3. Hearing cases</vt:lpstr>
      <vt:lpstr>4. Decisions</vt:lpstr>
      <vt:lpstr>c. Opinions</vt:lpstr>
      <vt:lpstr>3. Judicial philosophy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</dc:title>
  <dc:creator>Julie Phillips</dc:creator>
  <cp:lastModifiedBy>Julie Phillips</cp:lastModifiedBy>
  <cp:revision>40</cp:revision>
  <dcterms:created xsi:type="dcterms:W3CDTF">2019-10-13T20:00:33Z</dcterms:created>
  <dcterms:modified xsi:type="dcterms:W3CDTF">2022-04-26T16:16:23Z</dcterms:modified>
</cp:coreProperties>
</file>