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1" r:id="rId6"/>
    <p:sldId id="263" r:id="rId7"/>
    <p:sldId id="268" r:id="rId8"/>
    <p:sldId id="264" r:id="rId9"/>
    <p:sldId id="291" r:id="rId10"/>
    <p:sldId id="295" r:id="rId11"/>
    <p:sldId id="293" r:id="rId12"/>
    <p:sldId id="294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6ABE-004C-4AFD-AF9E-9A7EE1276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A9509-8C33-4015-93AB-0B49C215E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6D7C0-F5A8-463A-BF47-6AECF7BB7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8961-0C2D-4B2D-BF9F-E478A74B2B77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5E95F-91F2-4899-B744-B272F17A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913AF-8E46-41FF-8C99-3ACA9B31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BE1B-5E63-43D4-BA3C-3946E78C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23DB-E34E-4B73-AECC-A08D2F4B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5E477C-8242-4559-AF46-B736BEC7F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DB890-197C-493F-9857-32B0B73DE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8961-0C2D-4B2D-BF9F-E478A74B2B77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27C8E-7D48-4248-8176-76BC72C12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76476-3B59-40E3-889C-C024BB44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BE1B-5E63-43D4-BA3C-3946E78C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2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AD628D-28D5-4D46-9AC8-F3F14D95A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5B3E6-C269-471E-8EB5-7BDBBB6E0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2E427-AEBC-440D-94AE-769B3D1CF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8961-0C2D-4B2D-BF9F-E478A74B2B77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13694-E721-4735-853C-EECC346D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66A8D-A178-47FA-8F06-674B48A8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BE1B-5E63-43D4-BA3C-3946E78C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9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56FEC-591F-4754-861B-8B22EA0D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407C2-D390-4018-BAD4-DCA42255A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845F9-DDAF-4907-A3D5-A5595EE8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8961-0C2D-4B2D-BF9F-E478A74B2B77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35FBD-1121-4D0F-915D-6FC484BB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0541C-1D83-4D36-B0F5-999B2A5F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BE1B-5E63-43D4-BA3C-3946E78C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1C1A-86D4-4D66-AA9F-A1F55FA9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47BF9-EE0B-4767-B536-15069479B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D3761-6771-42BA-9B05-CCE9E311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8961-0C2D-4B2D-BF9F-E478A74B2B77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C4731-3E18-4AC0-B35C-D4DD6AA12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80A2F-4EE0-4174-8375-80FB778B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BE1B-5E63-43D4-BA3C-3946E78C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1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F334-BD05-4474-9D18-FF301A9C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D0B9D-B564-47D6-9D4F-559F1D9A7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4C2A6-32AE-4507-AF14-6BAA1D91F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E1938-C79C-4E10-8AA0-1437D8CE6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8961-0C2D-4B2D-BF9F-E478A74B2B77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6C701-BCF2-48B1-9FB5-D639BC42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C0A20-A9B2-4703-B9EB-6339A018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BE1B-5E63-43D4-BA3C-3946E78C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0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05D98-97E2-4CF5-8F3A-1C8AE0242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067AD-0F6F-455F-B449-802F2B3EE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5212C-53D3-4205-83A6-8EC1E2FD1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2F5A23-CD21-464B-9993-8B3B449A7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3787E-42CB-4EED-B957-53D6AEE27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230B5-A44F-4205-AC00-0D16A625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8961-0C2D-4B2D-BF9F-E478A74B2B77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0854C-F2ED-4A00-8FDC-EE00CA13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8823A1-341A-4522-ADA6-18386EFE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BE1B-5E63-43D4-BA3C-3946E78C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0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11070-B45D-4015-A6E1-F2D056F4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989AE-C8C8-40D5-BEB0-4BA179FB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8961-0C2D-4B2D-BF9F-E478A74B2B77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DA0926-CADD-49E7-A2F9-8C5A50D0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575C9-7EB7-4386-8D4C-27D40FF5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BE1B-5E63-43D4-BA3C-3946E78C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9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43606-3631-49D4-9FCE-1953857C2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8961-0C2D-4B2D-BF9F-E478A74B2B77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2EAD77-A921-4778-AF38-E53CEA71D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B3CB7-2311-45C2-ABD0-8D7A4542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BE1B-5E63-43D4-BA3C-3946E78C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3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633D-0F91-43F2-9228-49C9EAF4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3AE76-D4BA-4CC4-BB41-8C12FEF82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B42EB-99C6-4E6A-8F9D-BE1928DCD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8BC68-DA1C-431E-8776-C3ABC08E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8961-0C2D-4B2D-BF9F-E478A74B2B77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7A89B-2F1D-4344-9FB0-F7EB711D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172C4-CF36-48D9-82B1-865D075A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BE1B-5E63-43D4-BA3C-3946E78C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4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8EF5-609E-40B2-9DB8-E6DF3D16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B31D6-32BA-418C-A7D2-C7EDBD91C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E818A-3AA1-404D-988E-CA70CA45F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89E94-EFAA-4516-82AC-11DF67A0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8961-0C2D-4B2D-BF9F-E478A74B2B77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E655B-08EB-4C9F-98DF-803ECF817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8BD97-C06F-4463-AE2B-0E1BAF0C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BE1B-5E63-43D4-BA3C-3946E78C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3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3223E-EDC1-4A2B-AE56-C4BAC585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DF0E-7DEA-4C6B-BCF0-2ACE0E6C9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CD149-466B-4BCD-BFD1-0EF4D17EE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78961-0C2D-4B2D-BF9F-E478A74B2B77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171E-2A8E-4D7B-BB5E-06EA80945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B79D2-8AEA-4275-954F-EE346E766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DBE1B-5E63-43D4-BA3C-3946E78C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5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7016-0B6D-4E13-A862-5C2D16D27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Chapter 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EF287-09F4-4F4B-A901-039E4E4164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The Federal Budget</a:t>
            </a:r>
          </a:p>
        </p:txBody>
      </p:sp>
      <p:pic>
        <p:nvPicPr>
          <p:cNvPr id="4" name="kotter">
            <a:hlinkClick r:id="" action="ppaction://media"/>
            <a:extLst>
              <a:ext uri="{FF2B5EF4-FFF2-40B4-BE49-F238E27FC236}">
                <a16:creationId xmlns:a16="http://schemas.microsoft.com/office/drawing/2014/main" id="{7493C1DA-8578-4E36-9D7D-01FFFC05BF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BB6EF4-41B8-49CD-9147-A12AF84F6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58" y="0"/>
            <a:ext cx="9292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8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1" y="128491"/>
            <a:ext cx="7621875" cy="65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4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" y="241540"/>
            <a:ext cx="11933555" cy="76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66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FD21E-C826-40DF-BC03-AE07EE511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45" y="679757"/>
            <a:ext cx="10515600" cy="1325563"/>
          </a:xfrm>
        </p:spPr>
        <p:txBody>
          <a:bodyPr>
            <a:noAutofit/>
          </a:bodyPr>
          <a:lstStyle/>
          <a:p>
            <a:r>
              <a:rPr lang="en-US" sz="6000" dirty="0"/>
              <a:t>2. Discretionary (budget items that can be raised or lowered as Congress sees 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36C3B-28DD-4CA3-A738-2B5864F41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045" y="260237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a. largest category is military spending</a:t>
            </a:r>
          </a:p>
          <a:p>
            <a:r>
              <a:rPr lang="en-US" sz="5400" dirty="0"/>
              <a:t>b. </a:t>
            </a:r>
            <a:r>
              <a:rPr lang="en-US" sz="5400" u="sng" dirty="0"/>
              <a:t>earmarks:</a:t>
            </a:r>
            <a:r>
              <a:rPr lang="en-US" sz="5400" dirty="0"/>
              <a:t> spending added to a bill that benefits one Congressional district (ex. $233 bill for bridge in rural Alaska)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0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A473C-FEE7-4B89-8A1B-B3D22AE1E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93" y="616836"/>
            <a:ext cx="10515600" cy="4351338"/>
          </a:xfrm>
        </p:spPr>
        <p:txBody>
          <a:bodyPr>
            <a:noAutofit/>
          </a:bodyPr>
          <a:lstStyle/>
          <a:p>
            <a:r>
              <a:rPr lang="en-US" sz="4400" dirty="0"/>
              <a:t>3. State budgets: limit tax increases &amp; require voters to approve tax hikes through referendum</a:t>
            </a:r>
          </a:p>
          <a:p>
            <a:r>
              <a:rPr lang="en-US" sz="4400" dirty="0"/>
              <a:t>4. Local spending</a:t>
            </a:r>
          </a:p>
          <a:p>
            <a:r>
              <a:rPr lang="en-US" sz="4400" dirty="0"/>
              <a:t>1. funds fire protection, </a:t>
            </a:r>
            <a:r>
              <a:rPr lang="en-US" sz="4400" dirty="0" err="1"/>
              <a:t>educ</a:t>
            </a:r>
            <a:r>
              <a:rPr lang="en-US" sz="4400" dirty="0"/>
              <a:t> &amp; law enforcement</a:t>
            </a:r>
          </a:p>
          <a:p>
            <a:r>
              <a:rPr lang="en-US" sz="4400" dirty="0"/>
              <a:t>2. property taxes: tax property (state &amp; local govts only)</a:t>
            </a:r>
          </a:p>
        </p:txBody>
      </p:sp>
    </p:spTree>
    <p:extLst>
      <p:ext uri="{BB962C8B-B14F-4D97-AF65-F5344CB8AC3E}">
        <p14:creationId xmlns:p14="http://schemas.microsoft.com/office/powerpoint/2010/main" val="206437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B8E12-6A69-4CC9-A330-9F2095694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2" y="488438"/>
            <a:ext cx="10515600" cy="4351338"/>
          </a:xfrm>
        </p:spPr>
        <p:txBody>
          <a:bodyPr>
            <a:noAutofit/>
          </a:bodyPr>
          <a:lstStyle/>
          <a:p>
            <a:r>
              <a:rPr lang="en-US" sz="4000" dirty="0"/>
              <a:t>A. Budget process</a:t>
            </a:r>
          </a:p>
          <a:p>
            <a:r>
              <a:rPr lang="en-US" sz="4000" dirty="0"/>
              <a:t>1. Important terms</a:t>
            </a:r>
          </a:p>
          <a:p>
            <a:r>
              <a:rPr lang="en-US" sz="4000" dirty="0"/>
              <a:t>a. </a:t>
            </a:r>
            <a:r>
              <a:rPr lang="en-US" sz="4000" u="sng" dirty="0"/>
              <a:t>balanced budget</a:t>
            </a:r>
            <a:r>
              <a:rPr lang="en-US" sz="4000" dirty="0"/>
              <a:t>: expenses &amp; revenue are =</a:t>
            </a:r>
          </a:p>
          <a:p>
            <a:r>
              <a:rPr lang="en-US" sz="4000" dirty="0"/>
              <a:t>b. </a:t>
            </a:r>
            <a:r>
              <a:rPr lang="en-US" sz="4000" u="sng" dirty="0"/>
              <a:t>budget surplus</a:t>
            </a:r>
            <a:r>
              <a:rPr lang="en-US" sz="4000" dirty="0"/>
              <a:t>: extra money</a:t>
            </a:r>
          </a:p>
          <a:p>
            <a:r>
              <a:rPr lang="en-US" sz="4000" dirty="0"/>
              <a:t>c. </a:t>
            </a:r>
            <a:r>
              <a:rPr lang="en-US" sz="4000" u="sng" dirty="0"/>
              <a:t>budget deficit</a:t>
            </a:r>
            <a:r>
              <a:rPr lang="en-US" sz="4000" dirty="0"/>
              <a:t>: not enough $; expenses exceed revenue</a:t>
            </a:r>
          </a:p>
          <a:p>
            <a:r>
              <a:rPr lang="en-US" sz="4000" dirty="0"/>
              <a:t>d. </a:t>
            </a:r>
            <a:r>
              <a:rPr lang="en-US" sz="4000" u="sng" dirty="0"/>
              <a:t>deficit spending</a:t>
            </a:r>
            <a:r>
              <a:rPr lang="en-US" sz="4000" dirty="0"/>
              <a:t>: funding programs without $, get $ from borrowing, not tax revenue-</a:t>
            </a:r>
            <a:r>
              <a:rPr lang="en-US" sz="4000" dirty="0">
                <a:sym typeface="Wingdings" panose="05000000000000000000" pitchFamily="2" charset="2"/>
              </a:rPr>
              <a:t>leads to a higher national debt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635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41D16-82A1-4AFA-9B39-3ADD0B39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2.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A6993-878F-4D65-A3D1-1E9152C34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986"/>
            <a:ext cx="10515600" cy="5288013"/>
          </a:xfrm>
        </p:spPr>
        <p:txBody>
          <a:bodyPr>
            <a:normAutofit/>
          </a:bodyPr>
          <a:lstStyle/>
          <a:p>
            <a:r>
              <a:rPr lang="en-US" sz="4800" dirty="0"/>
              <a:t>1. before 1921: Congress raised taxes &amp; borrowed $ to pay for war</a:t>
            </a:r>
          </a:p>
          <a:p>
            <a:r>
              <a:rPr lang="en-US" sz="4800" dirty="0"/>
              <a:t>2. 1930s: deficit spending to pay for New Deal &amp; World War II</a:t>
            </a:r>
          </a:p>
          <a:p>
            <a:r>
              <a:rPr lang="en-US" sz="4800" dirty="0"/>
              <a:t>3. 1973: impoundment: Nixon refused to spend money Congress approved for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7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196F-F71E-4485-8094-A1B2CF6D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Budget Impoundment Control Act of 1974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48EFF-4CF0-4771-B0C1-3E99F497F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a. </a:t>
            </a:r>
            <a:r>
              <a:rPr lang="en-US" sz="4000" dirty="0" err="1"/>
              <a:t>Legis</a:t>
            </a:r>
            <a:r>
              <a:rPr lang="en-US" sz="4000" dirty="0"/>
              <a:t> &amp; exec branch share control over budget spending</a:t>
            </a:r>
          </a:p>
          <a:p>
            <a:r>
              <a:rPr lang="en-US" sz="4000" dirty="0"/>
              <a:t>b. Created Congressional Budget Office (non- partisan): compares president’s budget to its estimate of future revenues &amp; expenses</a:t>
            </a:r>
          </a:p>
          <a:p>
            <a:r>
              <a:rPr lang="en-US" sz="4000" dirty="0"/>
              <a:t>c. Congress issues a budget resolution, a set of guidelines that reflect Congress’ spending priorities</a:t>
            </a:r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495D5-AFF2-4423-94F9-60BC389D2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03" y="85315"/>
            <a:ext cx="10515600" cy="6507214"/>
          </a:xfrm>
        </p:spPr>
        <p:txBody>
          <a:bodyPr>
            <a:noAutofit/>
          </a:bodyPr>
          <a:lstStyle/>
          <a:p>
            <a:r>
              <a:rPr lang="en-US" sz="4000" dirty="0"/>
              <a:t>C. Phase 1: President submits budget proposal to Congress by 1</a:t>
            </a:r>
            <a:r>
              <a:rPr lang="en-US" sz="4000" baseline="30000" dirty="0"/>
              <a:t>st</a:t>
            </a:r>
            <a:r>
              <a:rPr lang="en-US" sz="4000" dirty="0"/>
              <a:t> Monday in February</a:t>
            </a:r>
          </a:p>
          <a:p>
            <a:r>
              <a:rPr lang="en-US" sz="4000" dirty="0"/>
              <a:t>D. Phase 2: Congress crafts a budget resolution</a:t>
            </a:r>
          </a:p>
          <a:p>
            <a:r>
              <a:rPr lang="en-US" sz="4000" dirty="0"/>
              <a:t>E. Phase 3: Senate &amp; House Appropriations Committee start work on Congress’ 13 appropriation bills (by March)</a:t>
            </a:r>
          </a:p>
          <a:p>
            <a:r>
              <a:rPr lang="en-US" sz="4000" dirty="0"/>
              <a:t>F. Phase 4: New Fiscal year begins</a:t>
            </a:r>
          </a:p>
          <a:p>
            <a:r>
              <a:rPr lang="en-US" sz="4000" dirty="0"/>
              <a:t>1. continuing resolution: can keep govt working past the deadline</a:t>
            </a:r>
          </a:p>
          <a:p>
            <a:r>
              <a:rPr lang="en-US" sz="4000" dirty="0"/>
              <a:t>2. budget crisis: Congress &amp; president cannot agree &amp; govt shuts down</a:t>
            </a:r>
          </a:p>
        </p:txBody>
      </p:sp>
    </p:spTree>
    <p:extLst>
      <p:ext uri="{BB962C8B-B14F-4D97-AF65-F5344CB8AC3E}">
        <p14:creationId xmlns:p14="http://schemas.microsoft.com/office/powerpoint/2010/main" val="258862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B295-868B-4F30-A569-297EED8B3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4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B. Fed govt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6846D-D4AA-4EDF-830E-C2AED5D3F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34" y="1253331"/>
            <a:ext cx="10515600" cy="4351338"/>
          </a:xfrm>
        </p:spPr>
        <p:txBody>
          <a:bodyPr>
            <a:noAutofit/>
          </a:bodyPr>
          <a:lstStyle/>
          <a:p>
            <a:r>
              <a:rPr lang="en-US" sz="6000" dirty="0"/>
              <a:t>1. individual income tax: </a:t>
            </a:r>
            <a:r>
              <a:rPr lang="en-US" sz="6000" dirty="0" err="1"/>
              <a:t>lgst</a:t>
            </a:r>
            <a:r>
              <a:rPr lang="en-US" sz="6000" dirty="0"/>
              <a:t> source of federal income</a:t>
            </a:r>
          </a:p>
          <a:p>
            <a:r>
              <a:rPr lang="en-US" sz="6000" dirty="0"/>
              <a:t>2. Social insurance taxes (Social Security, Medicare)</a:t>
            </a:r>
          </a:p>
        </p:txBody>
      </p:sp>
      <p:pic>
        <p:nvPicPr>
          <p:cNvPr id="4" name="partridge_family_NifterDotCom">
            <a:hlinkClick r:id="" action="ppaction://media"/>
            <a:extLst>
              <a:ext uri="{FF2B5EF4-FFF2-40B4-BE49-F238E27FC236}">
                <a16:creationId xmlns:a16="http://schemas.microsoft.com/office/drawing/2014/main" id="{BF8A47AD-7CB0-49EE-97A1-B1796467A9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1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5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5CAF-138A-444A-9459-F3D75EBB9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549" y="537599"/>
            <a:ext cx="10515600" cy="6207330"/>
          </a:xfrm>
        </p:spPr>
        <p:txBody>
          <a:bodyPr>
            <a:normAutofit/>
          </a:bodyPr>
          <a:lstStyle/>
          <a:p>
            <a:r>
              <a:rPr lang="en-US" sz="6000" dirty="0"/>
              <a:t>3. corporate income tax</a:t>
            </a:r>
          </a:p>
          <a:p>
            <a:r>
              <a:rPr lang="en-US" sz="6000" dirty="0"/>
              <a:t>4. </a:t>
            </a:r>
            <a:r>
              <a:rPr lang="en-US" sz="6000" u="sng" dirty="0"/>
              <a:t>progressive taxes</a:t>
            </a:r>
            <a:r>
              <a:rPr lang="en-US" sz="6000" dirty="0"/>
              <a:t>: tax higher incomes at a higher percentage (ex. Income tax); good for poor</a:t>
            </a:r>
          </a:p>
          <a:p>
            <a:r>
              <a:rPr lang="en-US" sz="6000" dirty="0"/>
              <a:t>5. </a:t>
            </a:r>
            <a:r>
              <a:rPr lang="en-US" sz="6000" u="sng" dirty="0"/>
              <a:t>regressive taxes</a:t>
            </a:r>
            <a:r>
              <a:rPr lang="en-US" sz="6000" dirty="0"/>
              <a:t>: tax is the same for all incomes (ex. Sales tax); good for rich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5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235" y="365125"/>
            <a:ext cx="4651765" cy="4434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0B4C0F-EF64-4826-A08F-1FD5A3D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34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C.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6CA07-8A05-424F-AF6B-E3972CADD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7633687" cy="4351338"/>
          </a:xfrm>
        </p:spPr>
        <p:txBody>
          <a:bodyPr>
            <a:normAutofit fontScale="85000" lnSpcReduction="10000"/>
          </a:bodyPr>
          <a:lstStyle/>
          <a:p>
            <a:r>
              <a:rPr lang="en-US" sz="6000" dirty="0"/>
              <a:t>1. Federal: </a:t>
            </a:r>
          </a:p>
          <a:p>
            <a:r>
              <a:rPr lang="en-US" sz="6000" u="sng" dirty="0"/>
              <a:t>mandatory</a:t>
            </a:r>
            <a:r>
              <a:rPr lang="en-US" sz="6000" dirty="0"/>
              <a:t>: entitlements (Soc Sec, </a:t>
            </a:r>
            <a:r>
              <a:rPr lang="en-US" sz="6000" dirty="0" err="1"/>
              <a:t>unempl</a:t>
            </a:r>
            <a:r>
              <a:rPr lang="en-US" sz="6000" dirty="0"/>
              <a:t>, food stamps) &amp; fed debt interest</a:t>
            </a:r>
          </a:p>
          <a:p>
            <a:r>
              <a:rPr lang="en-US" sz="6000" u="sng" dirty="0"/>
              <a:t>discretionary</a:t>
            </a:r>
            <a:r>
              <a:rPr lang="en-US" sz="6000" dirty="0"/>
              <a:t> (mostly military)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43" y="0"/>
            <a:ext cx="9654127" cy="72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74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450</Words>
  <Application>Microsoft Office PowerPoint</Application>
  <PresentationFormat>Widescreen</PresentationFormat>
  <Paragraphs>39</Paragraphs>
  <Slides>14</Slides>
  <Notes>0</Notes>
  <HiddenSlides>2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Chapter 14</vt:lpstr>
      <vt:lpstr>PowerPoint Presentation</vt:lpstr>
      <vt:lpstr>2. History</vt:lpstr>
      <vt:lpstr>2. Budget Impoundment Control Act of 1974</vt:lpstr>
      <vt:lpstr>PowerPoint Presentation</vt:lpstr>
      <vt:lpstr>B. Fed govt sources</vt:lpstr>
      <vt:lpstr>PowerPoint Presentation</vt:lpstr>
      <vt:lpstr>C. Spending</vt:lpstr>
      <vt:lpstr>PowerPoint Presentation</vt:lpstr>
      <vt:lpstr>PowerPoint Presentation</vt:lpstr>
      <vt:lpstr>PowerPoint Presentation</vt:lpstr>
      <vt:lpstr>PowerPoint Presentation</vt:lpstr>
      <vt:lpstr>2. Discretionary (budget items that can be raised or lowered as Congress sees fit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</dc:title>
  <dc:creator>Julie Phillips</dc:creator>
  <cp:lastModifiedBy>Julie Phillips</cp:lastModifiedBy>
  <cp:revision>37</cp:revision>
  <dcterms:created xsi:type="dcterms:W3CDTF">2019-10-09T19:40:16Z</dcterms:created>
  <dcterms:modified xsi:type="dcterms:W3CDTF">2022-04-26T16:51:10Z</dcterms:modified>
</cp:coreProperties>
</file>