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8" r:id="rId5"/>
    <p:sldId id="263" r:id="rId6"/>
    <p:sldId id="264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1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0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C9AA7-C3D5-4884-9013-7A68FC9011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E9ABF2-C1A4-487E-A6CD-442C1FFF0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A0C66-C158-40AA-82D6-BACF0689F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049D-2A1B-441E-889A-EC591AFF847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36506-B146-42E9-B741-9D8A44DBF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08C7F-02AB-4C7B-9A93-76A387F3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C3DB-6B13-464B-B9B5-D5D04CF80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10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7897C-FEC3-4616-91A8-3F57FFBD8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BDBE08-F54C-4BBD-909A-15795BB4C2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92223-6130-47DC-9C61-71ED5417B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049D-2A1B-441E-889A-EC591AFF847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316F3-D460-41BC-9AEC-492C63007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93ADC-3582-4586-804A-D13C37108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C3DB-6B13-464B-B9B5-D5D04CF80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43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F1C4CB-BDA6-4443-BB1A-67DC95EDAA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2240C5-8CB9-4DAD-867E-1BBD6D1F86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C04DC-6313-41A8-89CD-891CFE6B0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049D-2A1B-441E-889A-EC591AFF847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54CEF-EB45-43F3-BC7F-C8B3804F4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B4DEC-9A1A-4B5F-B25F-C6CD4F3D8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C3DB-6B13-464B-B9B5-D5D04CF80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79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BF9E9-07A4-468F-AABA-7CFF527B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D5D77-15E5-4FA9-8651-F6D5571F9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B476C-38F9-4590-86FD-EC4799074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049D-2A1B-441E-889A-EC591AFF847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5653C-49C2-41BB-93D0-9A43B9FE8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BC182-9EC3-4947-9488-DAB87B484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C3DB-6B13-464B-B9B5-D5D04CF80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47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86D3C-7899-4127-8AAC-8F48A033A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D03766-CBAC-456D-BF06-53F8EA5E8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EC715-1B3D-40A3-800A-7488C6565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049D-2A1B-441E-889A-EC591AFF847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88ABF-FECE-421E-852B-46B83121E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528C0-DE38-4D1D-B6C4-5523DB1D2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C3DB-6B13-464B-B9B5-D5D04CF80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99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D37CC-EDB5-4F06-A5BD-A4627F7D3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0AB0F-E3B6-4261-BA8A-5B257D9234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A8B8AD-AF18-4624-B7A8-48668A7EC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8B7C94-57A8-4C91-A222-70616E273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049D-2A1B-441E-889A-EC591AFF847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78CAE8-2D7F-4480-BBFA-EFE26A503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4261F6-4A64-4C7A-BB41-06EDEF8C5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C3DB-6B13-464B-B9B5-D5D04CF80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26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900E1-43FC-4074-A5E3-993237332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05A24D-7970-40C4-9F0C-CDC07CE62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EB0A0F-7AA5-4352-A8DC-D8ED4DDC3E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EB19E-E401-4455-8B4B-BF9DAC72E4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AFD75C-51D0-4436-800F-70B5711669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8BEF91-17E4-4EF4-B68E-39A7893A0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049D-2A1B-441E-889A-EC591AFF847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1E8174-3285-4712-B3E7-5ECA1CE1E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62D496-BFCC-4A56-A881-1F523CDD1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C3DB-6B13-464B-B9B5-D5D04CF80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6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5C293-0937-415B-AA92-396DAB4F5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A342CF-609C-4D33-88CB-11C5FD0B2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049D-2A1B-441E-889A-EC591AFF847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2ED2B2-D54E-47E5-95C9-7C9AAE8A4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EBD924-18F3-4534-A331-F8AED3C84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C3DB-6B13-464B-B9B5-D5D04CF80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66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4216B9-BC47-45BA-B1F0-703516830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049D-2A1B-441E-889A-EC591AFF847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FF25C8-0236-4D4D-BABC-DBA303A6A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84373-C2FF-4B7B-8CDD-C0D69FFF3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C3DB-6B13-464B-B9B5-D5D04CF80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99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BEAB5-A106-45A8-A84E-4E24CEFD1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C09BD-D2C7-4A8A-8E38-A6BE975C7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BBB6B4-D6AC-474C-A0F2-140B9A939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AB30B8-1A7C-4D16-8256-F1FDE4118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049D-2A1B-441E-889A-EC591AFF847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C43DC-7850-49DE-B966-512118DAB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AEA660-380B-49E1-B7B6-04C97EDFA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C3DB-6B13-464B-B9B5-D5D04CF80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08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69665-F3FD-4AB5-A09F-47965B21E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3A1096-3093-4A27-9BE0-E9BD3B1963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2ED52A-9D70-495B-B588-E906FBB8AD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7967B5-260D-48F7-BC9A-193489330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049D-2A1B-441E-889A-EC591AFF847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24ED89-5A1B-4179-B171-A5E7CDB70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CEAA86-B246-474F-B60F-57F66FA70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C3DB-6B13-464B-B9B5-D5D04CF80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4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7540FB-1631-48AF-8170-8230A488F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3F554B-CB0F-4FCD-ACA5-2EA84B377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BE1CE-17DF-4EDC-B93D-BBE6EA24A5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C049D-2A1B-441E-889A-EC591AFF847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B55B0-865B-42CB-AD35-61E9FF42A3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57A87-C64C-413A-BA92-058376477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7C3DB-6B13-464B-B9B5-D5D04CF80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241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CEB58-F2C1-4187-89E5-FA332C3457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dirty="0"/>
              <a:t>Chapter 12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4BA90E-D7FF-4CB7-BBCC-EDF8712168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7200" dirty="0"/>
              <a:t>Congressional Lawmaking</a:t>
            </a:r>
          </a:p>
        </p:txBody>
      </p:sp>
      <p:pic>
        <p:nvPicPr>
          <p:cNvPr id="4" name="golden girls_NifterDot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56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A4221-65E9-4980-A7F2-E4D9E9146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965"/>
            <a:ext cx="10515600" cy="7279046"/>
          </a:xfrm>
        </p:spPr>
        <p:txBody>
          <a:bodyPr>
            <a:normAutofit/>
          </a:bodyPr>
          <a:lstStyle/>
          <a:p>
            <a:r>
              <a:rPr lang="en-US" sz="5400" dirty="0"/>
              <a:t>A</a:t>
            </a:r>
            <a:r>
              <a:rPr lang="en-US" sz="5400" dirty="0" smtClean="0"/>
              <a:t>. </a:t>
            </a:r>
            <a:r>
              <a:rPr lang="en-US" sz="5400" dirty="0"/>
              <a:t>A New Congress</a:t>
            </a:r>
          </a:p>
          <a:p>
            <a:r>
              <a:rPr lang="en-US" sz="5400" dirty="0"/>
              <a:t>1. S</a:t>
            </a:r>
            <a:r>
              <a:rPr lang="en-US" sz="5400" dirty="0" smtClean="0"/>
              <a:t>wear </a:t>
            </a:r>
            <a:r>
              <a:rPr lang="en-US" sz="5400" dirty="0"/>
              <a:t>to support/defend </a:t>
            </a:r>
            <a:r>
              <a:rPr lang="en-US" sz="5400" dirty="0" err="1" smtClean="0"/>
              <a:t>Constit</a:t>
            </a:r>
            <a:endParaRPr lang="en-US" sz="5400" dirty="0"/>
          </a:p>
          <a:p>
            <a:r>
              <a:rPr lang="en-US" sz="5400" dirty="0"/>
              <a:t>2. Choose committee chairs </a:t>
            </a:r>
          </a:p>
          <a:p>
            <a:r>
              <a:rPr lang="en-US" sz="5400" dirty="0"/>
              <a:t>a. Seniority/political skill</a:t>
            </a:r>
          </a:p>
          <a:p>
            <a:r>
              <a:rPr lang="en-US" sz="5400" dirty="0"/>
              <a:t>3. </a:t>
            </a:r>
            <a:r>
              <a:rPr lang="en-US" sz="5400" dirty="0" smtClean="0"/>
              <a:t>Show </a:t>
            </a:r>
            <a:r>
              <a:rPr lang="en-US" sz="5400" dirty="0"/>
              <a:t>party loyalty? get to choose committees (most popular control $)</a:t>
            </a:r>
          </a:p>
        </p:txBody>
      </p:sp>
      <p:pic>
        <p:nvPicPr>
          <p:cNvPr id="2" name="01 - Main Title (from _Game of Thrones_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59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131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708DF-B9B5-4D9E-9FF0-A1F35B479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883" y="311456"/>
            <a:ext cx="10515600" cy="6639949"/>
          </a:xfrm>
        </p:spPr>
        <p:txBody>
          <a:bodyPr>
            <a:normAutofit/>
          </a:bodyPr>
          <a:lstStyle/>
          <a:p>
            <a:r>
              <a:rPr lang="en-US" sz="6000" dirty="0"/>
              <a:t>4</a:t>
            </a:r>
            <a:r>
              <a:rPr lang="en-US" sz="6000" dirty="0" smtClean="0"/>
              <a:t>. </a:t>
            </a:r>
            <a:r>
              <a:rPr lang="en-US" sz="6000" dirty="0"/>
              <a:t>Path of bill: hearings</a:t>
            </a:r>
            <a:r>
              <a:rPr lang="en-US" sz="6000" dirty="0">
                <a:sym typeface="Wingdings" panose="05000000000000000000" pitchFamily="2" charset="2"/>
              </a:rPr>
              <a:t></a:t>
            </a:r>
            <a:r>
              <a:rPr lang="en-US" sz="6000" dirty="0"/>
              <a:t> </a:t>
            </a:r>
            <a:r>
              <a:rPr lang="en-US" sz="6000" dirty="0" err="1"/>
              <a:t>markup</a:t>
            </a:r>
            <a:r>
              <a:rPr lang="en-US" sz="6000" dirty="0" err="1">
                <a:sym typeface="Wingdings" panose="05000000000000000000" pitchFamily="2" charset="2"/>
              </a:rPr>
              <a:t></a:t>
            </a:r>
            <a:r>
              <a:rPr lang="en-US" sz="6000" dirty="0" err="1"/>
              <a:t>report</a:t>
            </a:r>
            <a:endParaRPr lang="en-US" sz="6000" dirty="0"/>
          </a:p>
          <a:p>
            <a:r>
              <a:rPr lang="en-US" sz="6000" dirty="0"/>
              <a:t>5</a:t>
            </a:r>
            <a:r>
              <a:rPr lang="en-US" sz="6000" dirty="0" smtClean="0"/>
              <a:t>. </a:t>
            </a:r>
            <a:r>
              <a:rPr lang="en-US" sz="6000" dirty="0"/>
              <a:t>House Rules Committee</a:t>
            </a:r>
          </a:p>
          <a:p>
            <a:r>
              <a:rPr lang="en-US" sz="6000" dirty="0"/>
              <a:t>a. limits debate &amp; amendments on a bill (closed rule)</a:t>
            </a:r>
          </a:p>
          <a:p>
            <a:r>
              <a:rPr lang="en-US" sz="6000" dirty="0"/>
              <a:t>b. controls how fast a bill moves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08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B</a:t>
            </a:r>
            <a:r>
              <a:rPr lang="en-US" sz="5400" dirty="0" smtClean="0"/>
              <a:t>. </a:t>
            </a:r>
            <a:r>
              <a:rPr lang="en-US" sz="5400" dirty="0"/>
              <a:t>C</a:t>
            </a:r>
            <a:r>
              <a:rPr lang="en-US" sz="5400" dirty="0" smtClean="0"/>
              <a:t>ommittees</a:t>
            </a:r>
            <a:endParaRPr lang="en-US" sz="5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1. </a:t>
            </a:r>
            <a:r>
              <a:rPr lang="en-US" sz="4800" dirty="0"/>
              <a:t>bills originate with citizens, interest groups or Pres</a:t>
            </a:r>
          </a:p>
          <a:p>
            <a:r>
              <a:rPr lang="en-US" sz="4800" dirty="0"/>
              <a:t>2</a:t>
            </a:r>
            <a:r>
              <a:rPr lang="en-US" sz="4800" dirty="0" smtClean="0"/>
              <a:t>. </a:t>
            </a:r>
            <a:r>
              <a:rPr lang="en-US" sz="4800" dirty="0"/>
              <a:t>committee chairs can ignore bill or assign it to a sub committee &amp; schedule hearings</a:t>
            </a:r>
          </a:p>
        </p:txBody>
      </p:sp>
    </p:spTree>
    <p:extLst>
      <p:ext uri="{BB962C8B-B14F-4D97-AF65-F5344CB8AC3E}">
        <p14:creationId xmlns:p14="http://schemas.microsoft.com/office/powerpoint/2010/main" val="386527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39BF9-D96D-477D-98AC-91B19115B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809" y="-320675"/>
            <a:ext cx="10515600" cy="1325563"/>
          </a:xfrm>
        </p:spPr>
        <p:txBody>
          <a:bodyPr/>
          <a:lstStyle/>
          <a:p>
            <a:r>
              <a:rPr lang="en-US" sz="4400" dirty="0"/>
              <a:t>C. Debating &amp; Voting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0C9D2-62C4-4E12-B489-B6C4E80FB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809" y="821773"/>
            <a:ext cx="10515600" cy="4351338"/>
          </a:xfrm>
        </p:spPr>
        <p:txBody>
          <a:bodyPr>
            <a:noAutofit/>
          </a:bodyPr>
          <a:lstStyle/>
          <a:p>
            <a:r>
              <a:rPr lang="en-US" sz="4000" dirty="0"/>
              <a:t>1. Speaker of House &amp; Senate Majority leader grant permission for a member to speak (</a:t>
            </a:r>
            <a:r>
              <a:rPr lang="en-US" sz="4000" b="1" dirty="0"/>
              <a:t>power of recognition</a:t>
            </a:r>
            <a:r>
              <a:rPr lang="en-US" sz="4000" dirty="0"/>
              <a:t>)</a:t>
            </a:r>
          </a:p>
          <a:p>
            <a:r>
              <a:rPr lang="en-US" sz="4000" dirty="0"/>
              <a:t>2. House: time limits on debate</a:t>
            </a:r>
          </a:p>
          <a:p>
            <a:r>
              <a:rPr lang="en-US" sz="4000" dirty="0"/>
              <a:t>3. Senate: no time limits</a:t>
            </a:r>
          </a:p>
          <a:p>
            <a:r>
              <a:rPr lang="en-US" sz="4000" dirty="0"/>
              <a:t>a. </a:t>
            </a:r>
            <a:r>
              <a:rPr lang="en-US" sz="4000" u="sng" dirty="0"/>
              <a:t>filibuster</a:t>
            </a:r>
            <a:r>
              <a:rPr lang="en-US" sz="4000" dirty="0"/>
              <a:t>: tactic of using endless speeches to delay or prevent passage of a bill</a:t>
            </a:r>
          </a:p>
          <a:p>
            <a:r>
              <a:rPr lang="en-US" sz="4000" dirty="0"/>
              <a:t>b. </a:t>
            </a:r>
            <a:r>
              <a:rPr lang="en-US" sz="4000" u="sng" dirty="0"/>
              <a:t>cloture</a:t>
            </a:r>
            <a:r>
              <a:rPr lang="en-US" sz="4000" dirty="0"/>
              <a:t>: process used to end filibuster (60 votes needed)</a:t>
            </a:r>
          </a:p>
        </p:txBody>
      </p:sp>
      <p:pic>
        <p:nvPicPr>
          <p:cNvPr id="4" name="01 - Main Title (from _Game of Thrones_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01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131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BC603-81A6-4337-BFEE-D5C990524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65" y="546653"/>
            <a:ext cx="10515600" cy="4351338"/>
          </a:xfrm>
        </p:spPr>
        <p:txBody>
          <a:bodyPr>
            <a:noAutofit/>
          </a:bodyPr>
          <a:lstStyle/>
          <a:p>
            <a:r>
              <a:rPr lang="en-US" sz="4400" dirty="0"/>
              <a:t>4. Amendments</a:t>
            </a:r>
          </a:p>
          <a:p>
            <a:r>
              <a:rPr lang="en-US" sz="4400" dirty="0"/>
              <a:t>a. </a:t>
            </a:r>
            <a:r>
              <a:rPr lang="en-US" sz="4400" u="sng" dirty="0"/>
              <a:t>rider</a:t>
            </a:r>
            <a:r>
              <a:rPr lang="en-US" sz="4400" dirty="0"/>
              <a:t>: an amendment attached to a bill that has no relation to the bill</a:t>
            </a:r>
          </a:p>
          <a:p>
            <a:r>
              <a:rPr lang="en-US" sz="4400" dirty="0"/>
              <a:t>b. </a:t>
            </a:r>
            <a:r>
              <a:rPr lang="en-US" sz="4400" u="sng" dirty="0"/>
              <a:t>Christmas tree bill</a:t>
            </a:r>
            <a:r>
              <a:rPr lang="en-US" sz="4400" dirty="0"/>
              <a:t>: a bill that has many unrelated riders</a:t>
            </a:r>
          </a:p>
          <a:p>
            <a:r>
              <a:rPr lang="en-US" sz="4400" dirty="0"/>
              <a:t>5. Types of votes: voice, standing, roll call (tells constituents how their lawmaker voted)</a:t>
            </a:r>
          </a:p>
        </p:txBody>
      </p:sp>
    </p:spTree>
    <p:extLst>
      <p:ext uri="{BB962C8B-B14F-4D97-AF65-F5344CB8AC3E}">
        <p14:creationId xmlns:p14="http://schemas.microsoft.com/office/powerpoint/2010/main" val="280933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9F1F6-29CF-437F-A19A-30870223D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/>
              <a:t>D. Final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D52DD-6CE6-4754-81B6-4E1DC3E79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983" y="1119947"/>
            <a:ext cx="10515600" cy="4351338"/>
          </a:xfrm>
        </p:spPr>
        <p:txBody>
          <a:bodyPr>
            <a:noAutofit/>
          </a:bodyPr>
          <a:lstStyle/>
          <a:p>
            <a:r>
              <a:rPr lang="en-US" sz="4000" dirty="0"/>
              <a:t>1. </a:t>
            </a:r>
            <a:r>
              <a:rPr lang="en-US" sz="4000" u="sng" dirty="0"/>
              <a:t>Joint conference committee </a:t>
            </a:r>
            <a:r>
              <a:rPr lang="en-US" sz="4000" dirty="0"/>
              <a:t>works out a compromise bill to send to the Pres; both H &amp; S must approve the same version/ and up or down vote</a:t>
            </a:r>
          </a:p>
          <a:p>
            <a:r>
              <a:rPr lang="en-US" sz="4000" dirty="0"/>
              <a:t>2. Congress votes, then sends it to the Pres.</a:t>
            </a:r>
          </a:p>
          <a:p>
            <a:r>
              <a:rPr lang="en-US" sz="4000" dirty="0"/>
              <a:t>3. P</a:t>
            </a:r>
            <a:r>
              <a:rPr lang="en-US" sz="4000" dirty="0" smtClean="0"/>
              <a:t>res </a:t>
            </a:r>
            <a:r>
              <a:rPr lang="en-US" sz="4000" dirty="0"/>
              <a:t>can sign, veto or do nothing (becomes law in 10 days)</a:t>
            </a:r>
          </a:p>
          <a:p>
            <a:r>
              <a:rPr lang="en-US" sz="4000" dirty="0"/>
              <a:t>4. Congress can override veto if 2/3 of each chamber vote to pass it</a:t>
            </a:r>
          </a:p>
        </p:txBody>
      </p:sp>
    </p:spTree>
    <p:extLst>
      <p:ext uri="{BB962C8B-B14F-4D97-AF65-F5344CB8AC3E}">
        <p14:creationId xmlns:p14="http://schemas.microsoft.com/office/powerpoint/2010/main" val="201583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3016</TotalTime>
  <Words>311</Words>
  <Application>Microsoft Office PowerPoint</Application>
  <PresentationFormat>Widescreen</PresentationFormat>
  <Paragraphs>29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Chapter 12</vt:lpstr>
      <vt:lpstr>PowerPoint Presentation</vt:lpstr>
      <vt:lpstr>PowerPoint Presentation</vt:lpstr>
      <vt:lpstr>B. Committees</vt:lpstr>
      <vt:lpstr>C. Debating &amp; Voting</vt:lpstr>
      <vt:lpstr>PowerPoint Presentation</vt:lpstr>
      <vt:lpstr>D. Final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</dc:title>
  <dc:creator>Julie Phillips</dc:creator>
  <cp:lastModifiedBy>Julie Phillips</cp:lastModifiedBy>
  <cp:revision>42</cp:revision>
  <dcterms:created xsi:type="dcterms:W3CDTF">2019-10-06T02:15:10Z</dcterms:created>
  <dcterms:modified xsi:type="dcterms:W3CDTF">2022-03-14T16:39:35Z</dcterms:modified>
</cp:coreProperties>
</file>