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61" r:id="rId5"/>
    <p:sldId id="268" r:id="rId6"/>
    <p:sldId id="264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9616B-9947-4245-89BC-2C238C711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8B4DE6-ABC1-4385-A968-D78EF51D7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C3611-A321-47DE-8F71-A9651352E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CD990-F995-4432-8CE7-C946EAB78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EEC0E-EFAA-47E3-BB36-491AF3EF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EFD2D-20B5-4B82-A2E5-C311801B6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84A3D-A920-4017-B975-A0E28A1AB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BFAEA-61C6-4BEB-AD77-0C164D9F9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45C38-662B-4261-AEE3-3525AC21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B0661-0499-4235-B726-E6751CDD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34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789E7C-E23E-4438-A06B-90FF04172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F908C-EAE4-45F2-B594-8AACE8E62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A13BD-50CB-4B63-A2A6-86A5F7F3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F4A9-8128-4E04-AF5C-76177F8A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58FB0-E196-4095-84E2-20723ACB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4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B1D91-61B9-4C58-B781-DD676925F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C9516-75FA-4460-BDC8-99EC15BD7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84FEB-9332-4A5B-9C52-9355356DA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6B2A8-2379-4D8B-B629-0A1757C1D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32656-F078-4941-9ADE-360F23A9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D08E-0C65-46B5-8B67-B8FFBF204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FF845-70F9-475D-9811-CE8C317A1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76F87-B959-41D2-B075-FF3DE42CC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48F74-418E-4D7F-BA82-E3CECA5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57A70-254B-4783-99D1-090653166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4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7AE9E-F0D9-44D1-B75E-F85E60644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D7058-A5E1-4B63-9BE3-1B3299093A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D0370-E330-4CCF-BBA6-6D6E7D843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1E1F4-1CB4-41F9-8AC9-F233859F5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0F1E19-A97F-4B50-8671-A074F2B4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5001BE-6A0C-4F86-8A1D-5E03B6DB2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86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32861-F974-4B3F-9413-A00D0D871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F64CE-3B47-4DF6-AEF6-4FB6C5477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8C8F17-4739-4EB3-9AD1-C5FE8F935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818969-A663-4013-B0E8-2D42FC98D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B31878-0CF0-476A-9357-C767C711F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84900F-470B-42E8-BB15-FCC1C810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1C31A1-9B89-4393-8EF7-F7377F93F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17E26-5F05-4B13-816E-481EECB7E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5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7F36-31D8-4B1A-AEC1-261497EB0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A1564D-16B4-4BED-BF8B-78973844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8FD26-F88E-46D7-BD41-4B2B89CB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E0E99B-29A0-46F7-B2AB-5EB454F4C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7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2C9790-2803-4B20-82D1-4ACBA073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4FE22A-9F7E-4CAD-86FA-D193A9FA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9C1A9-685A-4AE8-82D9-1389ABCB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0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C9F22-982E-44CF-B316-D0A2EF363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0717-2B13-4939-A110-D815333EA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85436-1D2B-4C03-AE5C-AD6B62B12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C1E13-BF49-4ABE-904B-FBD31014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39B6D-4862-4BF2-8568-24D00B392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1CC2A-6A88-4135-9B3A-CABACB87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86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9C90F-EB45-489E-BD55-7CE32A58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3D4094-EDF9-4C5C-8EDE-8FADD660F5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2C588B-29CE-434F-BCB3-371956BBC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2E79B8-BEAD-47C7-89B8-8146304CC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5C84D-5E7A-4EFB-8FD4-4527452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7265AD-E656-4968-B205-EE9E7473E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8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4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B71CF2-87DC-4F1B-BD15-A94D38F68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5A8B6-9335-4FB4-95F0-37F8AD386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0460E-1EAA-417F-BB11-DE72547CD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913B4-C7D0-43F5-BE80-C05F01FA1558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45941-FEB2-4426-9135-D4A271886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9D750-BDAB-437F-BB44-56E4DA5B23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6F301-8D7C-4C4B-B754-B57A05252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6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5BA0-8166-4B7D-9C94-D7A023734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Chapter 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2F1FB6-5584-4B35-9455-79BCB333BB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The Legislative Branch</a:t>
            </a:r>
          </a:p>
        </p:txBody>
      </p:sp>
      <p:pic>
        <p:nvPicPr>
          <p:cNvPr id="4" name="jeffson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61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B839-77C1-49D7-9C1F-4BE7E14A6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966" y="269961"/>
            <a:ext cx="10515600" cy="6588039"/>
          </a:xfrm>
        </p:spPr>
        <p:txBody>
          <a:bodyPr>
            <a:noAutofit/>
          </a:bodyPr>
          <a:lstStyle/>
          <a:p>
            <a:r>
              <a:rPr lang="en-US" sz="4800" dirty="0"/>
              <a:t>A. Constituents: residents of an electoral district, represented by an elected official</a:t>
            </a:r>
          </a:p>
          <a:p>
            <a:r>
              <a:rPr lang="en-US" sz="4800" dirty="0"/>
              <a:t>B. Legislators</a:t>
            </a:r>
          </a:p>
          <a:p>
            <a:r>
              <a:rPr lang="en-US" sz="4800" dirty="0"/>
              <a:t>1. House: 25 </a:t>
            </a:r>
            <a:r>
              <a:rPr lang="en-US" sz="4800" dirty="0" err="1"/>
              <a:t>yrs</a:t>
            </a:r>
            <a:r>
              <a:rPr lang="en-US" sz="4800" dirty="0"/>
              <a:t>, 7 </a:t>
            </a:r>
            <a:r>
              <a:rPr lang="en-US" sz="4800" dirty="0" err="1"/>
              <a:t>yrs</a:t>
            </a:r>
            <a:r>
              <a:rPr lang="en-US" sz="4800" dirty="0"/>
              <a:t> citizen, 2 </a:t>
            </a:r>
            <a:r>
              <a:rPr lang="en-US" sz="4800" dirty="0" err="1"/>
              <a:t>yr</a:t>
            </a:r>
            <a:r>
              <a:rPr lang="en-US" sz="4800" dirty="0"/>
              <a:t> term</a:t>
            </a:r>
          </a:p>
          <a:p>
            <a:r>
              <a:rPr lang="en-US" sz="4800" dirty="0"/>
              <a:t>2. Senate: 30 </a:t>
            </a:r>
            <a:r>
              <a:rPr lang="en-US" sz="4800" dirty="0" err="1"/>
              <a:t>yrs</a:t>
            </a:r>
            <a:r>
              <a:rPr lang="en-US" sz="4800" dirty="0"/>
              <a:t>, 9 </a:t>
            </a:r>
            <a:r>
              <a:rPr lang="en-US" sz="4800" dirty="0" err="1"/>
              <a:t>yrs</a:t>
            </a:r>
            <a:r>
              <a:rPr lang="en-US" sz="4800" dirty="0"/>
              <a:t> citizen, 6 </a:t>
            </a:r>
            <a:r>
              <a:rPr lang="en-US" sz="4800" dirty="0" err="1"/>
              <a:t>yr</a:t>
            </a:r>
            <a:r>
              <a:rPr lang="en-US" sz="4800" dirty="0"/>
              <a:t> term</a:t>
            </a:r>
          </a:p>
          <a:p>
            <a:r>
              <a:rPr lang="en-US" sz="4800" dirty="0"/>
              <a:t>3. Bring federal $ to their districts (pork: publicly funded projects secured by legislators to benefit home districts)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7625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208" y="716153"/>
            <a:ext cx="10515600" cy="4351338"/>
          </a:xfrm>
        </p:spPr>
        <p:txBody>
          <a:bodyPr>
            <a:noAutofit/>
          </a:bodyPr>
          <a:lstStyle/>
          <a:p>
            <a:r>
              <a:rPr lang="en-US" sz="5400" dirty="0"/>
              <a:t>4. Apportionment</a:t>
            </a:r>
          </a:p>
          <a:p>
            <a:r>
              <a:rPr lang="en-US" sz="5400" dirty="0"/>
              <a:t>a. Census every 10 </a:t>
            </a:r>
            <a:r>
              <a:rPr lang="en-US" sz="5400" dirty="0" err="1"/>
              <a:t>yrs</a:t>
            </a:r>
            <a:r>
              <a:rPr lang="en-US" sz="5400" dirty="0"/>
              <a:t> triggers apportionment of House seats (435)</a:t>
            </a:r>
          </a:p>
          <a:p>
            <a:r>
              <a:rPr lang="en-US" sz="5400" dirty="0"/>
              <a:t>b. Senate is always 100 (2 Senators from each state, # determined by Constitution)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8024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3A3E06-1679-4C88-A757-71EBE8BB3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C. Organization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15C782-8A87-44B0-BBD7-22E97527F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280" y="1429384"/>
            <a:ext cx="10515600" cy="5641975"/>
          </a:xfrm>
        </p:spPr>
        <p:txBody>
          <a:bodyPr>
            <a:normAutofit fontScale="85000" lnSpcReduction="10000"/>
          </a:bodyPr>
          <a:lstStyle/>
          <a:p>
            <a:r>
              <a:rPr lang="en-US" sz="5200" dirty="0"/>
              <a:t>1. Bicameral (2 house: House &amp; Senate) Legislature </a:t>
            </a:r>
          </a:p>
          <a:p>
            <a:r>
              <a:rPr lang="en-US" sz="5200" dirty="0"/>
              <a:t>a. Leadership in House</a:t>
            </a:r>
          </a:p>
          <a:p>
            <a:r>
              <a:rPr lang="en-US" sz="5200" dirty="0"/>
              <a:t>1. Speaker: determines which bills will be debated</a:t>
            </a:r>
          </a:p>
          <a:p>
            <a:r>
              <a:rPr lang="en-US" sz="5200" dirty="0"/>
              <a:t>2. Majority &amp; minority leaders</a:t>
            </a:r>
          </a:p>
          <a:p>
            <a:r>
              <a:rPr lang="en-US" sz="5200" dirty="0"/>
              <a:t>3. Majority &amp; minority whips: assistant floor </a:t>
            </a:r>
            <a:r>
              <a:rPr lang="en-US" sz="5200" dirty="0" err="1"/>
              <a:t>ldrs</a:t>
            </a:r>
            <a:r>
              <a:rPr lang="en-US" sz="5200" dirty="0"/>
              <a:t> who keep </a:t>
            </a:r>
            <a:r>
              <a:rPr lang="en-US" sz="5200" dirty="0" err="1"/>
              <a:t>ldrship</a:t>
            </a:r>
            <a:r>
              <a:rPr lang="en-US" sz="5200" dirty="0"/>
              <a:t> informed &amp; persuade party members to vote along party 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9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582A3-3F9C-43F5-A6F9-9671FE5AC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269"/>
            <a:ext cx="10515600" cy="6639949"/>
          </a:xfrm>
        </p:spPr>
        <p:txBody>
          <a:bodyPr>
            <a:normAutofit/>
          </a:bodyPr>
          <a:lstStyle/>
          <a:p>
            <a:r>
              <a:rPr lang="en-US" sz="6000" dirty="0"/>
              <a:t>b. Leadership in Senate</a:t>
            </a:r>
          </a:p>
          <a:p>
            <a:r>
              <a:rPr lang="en-US" sz="6000" dirty="0"/>
              <a:t>1. President: Vice Pres of US, shows up to break ties only</a:t>
            </a:r>
          </a:p>
          <a:p>
            <a:r>
              <a:rPr lang="en-US" sz="6000" dirty="0"/>
              <a:t>2. Majority &amp; minority leaders &amp; whips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45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8AD0-C1D4-4B8B-8F20-2B79D4198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600" y="-19304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D. What Congress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95DEC-F97C-4B86-9EEC-A5CC09966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704056"/>
            <a:ext cx="10515600" cy="4351338"/>
          </a:xfrm>
        </p:spPr>
        <p:txBody>
          <a:bodyPr>
            <a:noAutofit/>
          </a:bodyPr>
          <a:lstStyle/>
          <a:p>
            <a:r>
              <a:rPr lang="en-US" sz="4000" dirty="0"/>
              <a:t>1. Checks other branches</a:t>
            </a:r>
          </a:p>
          <a:p>
            <a:r>
              <a:rPr lang="en-US" sz="4000" dirty="0"/>
              <a:t>a. Oversight of exec agencies</a:t>
            </a:r>
          </a:p>
          <a:p>
            <a:r>
              <a:rPr lang="en-US" sz="4000" dirty="0"/>
              <a:t>b. Confirmation (ex. Senate confirms all federal judges)</a:t>
            </a:r>
          </a:p>
          <a:p>
            <a:r>
              <a:rPr lang="en-US" sz="4000" dirty="0"/>
              <a:t>c. Impeachment of federal officials</a:t>
            </a:r>
          </a:p>
          <a:p>
            <a:r>
              <a:rPr lang="en-US" sz="4000" dirty="0"/>
              <a:t>d. Ratification of treaties (Senate only)</a:t>
            </a:r>
          </a:p>
          <a:p>
            <a:r>
              <a:rPr lang="en-US" sz="4000" dirty="0"/>
              <a:t>e. Override </a:t>
            </a:r>
            <a:r>
              <a:rPr lang="en-US" sz="4000" dirty="0" err="1"/>
              <a:t>pres</a:t>
            </a:r>
            <a:r>
              <a:rPr lang="en-US" sz="4000" dirty="0"/>
              <a:t> vetoes</a:t>
            </a:r>
          </a:p>
          <a:p>
            <a:r>
              <a:rPr lang="en-US" sz="4000" dirty="0"/>
              <a:t>f. May propose an amendment to the Constitution (checks  the power of the Supreme Court)</a:t>
            </a:r>
          </a:p>
        </p:txBody>
      </p:sp>
      <p:pic>
        <p:nvPicPr>
          <p:cNvPr id="4" name="gilliga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38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908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155FE-F553-44C9-8B8B-9386DA39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77" y="213135"/>
            <a:ext cx="10515600" cy="4351338"/>
          </a:xfrm>
        </p:spPr>
        <p:txBody>
          <a:bodyPr>
            <a:noAutofit/>
          </a:bodyPr>
          <a:lstStyle/>
          <a:p>
            <a:r>
              <a:rPr lang="en-US" sz="4400" dirty="0"/>
              <a:t>2. Passes laws</a:t>
            </a:r>
          </a:p>
          <a:p>
            <a:r>
              <a:rPr lang="en-US" sz="4400" dirty="0"/>
              <a:t>3. Levies taxes </a:t>
            </a:r>
          </a:p>
          <a:p>
            <a:r>
              <a:rPr lang="en-US" sz="4400" dirty="0"/>
              <a:t>4. Appropriates funds (tax &amp; revenue bills must originate in the House of Rep)</a:t>
            </a:r>
          </a:p>
          <a:p>
            <a:r>
              <a:rPr lang="en-US" sz="4400" dirty="0"/>
              <a:t>5. Declares war: </a:t>
            </a:r>
            <a:r>
              <a:rPr lang="en-US" sz="4400" dirty="0" err="1"/>
              <a:t>Constit</a:t>
            </a:r>
            <a:r>
              <a:rPr lang="en-US" sz="4400" dirty="0"/>
              <a:t> says Pres &amp; Congress share war making powers; Congress declares war, </a:t>
            </a:r>
            <a:r>
              <a:rPr lang="en-US" sz="4400" dirty="0" err="1"/>
              <a:t>pres</a:t>
            </a:r>
            <a:r>
              <a:rPr lang="en-US" sz="4400" dirty="0"/>
              <a:t> is Commander in Chief</a:t>
            </a:r>
          </a:p>
          <a:p>
            <a:r>
              <a:rPr lang="en-US" sz="4400" dirty="0"/>
              <a:t>6. Casework: Helping constituents solve probs that involve the fed govt</a:t>
            </a:r>
          </a:p>
        </p:txBody>
      </p:sp>
    </p:spTree>
    <p:extLst>
      <p:ext uri="{BB962C8B-B14F-4D97-AF65-F5344CB8AC3E}">
        <p14:creationId xmlns:p14="http://schemas.microsoft.com/office/powerpoint/2010/main" val="298135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B465A-A066-44CE-B05C-BF442FAC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E. State Legislatures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7F7DF-8AD6-463E-A068-5AFF46925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1. Lower pay, shorter sessions, smaller staff</a:t>
            </a:r>
          </a:p>
          <a:p>
            <a:r>
              <a:rPr lang="en-US" sz="5400" dirty="0"/>
              <a:t>2. Term limits can apply to state legislators, not to Congress (unconstitutional)</a:t>
            </a:r>
          </a:p>
        </p:txBody>
      </p:sp>
    </p:spTree>
    <p:extLst>
      <p:ext uri="{BB962C8B-B14F-4D97-AF65-F5344CB8AC3E}">
        <p14:creationId xmlns:p14="http://schemas.microsoft.com/office/powerpoint/2010/main" val="111502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</TotalTime>
  <Words>353</Words>
  <Application>Microsoft Office PowerPoint</Application>
  <PresentationFormat>Widescreen</PresentationFormat>
  <Paragraphs>35</Paragraphs>
  <Slides>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Chapter 11</vt:lpstr>
      <vt:lpstr>PowerPoint Presentation</vt:lpstr>
      <vt:lpstr>PowerPoint Presentation</vt:lpstr>
      <vt:lpstr>C. Organization</vt:lpstr>
      <vt:lpstr>PowerPoint Presentation</vt:lpstr>
      <vt:lpstr>D. What Congress does</vt:lpstr>
      <vt:lpstr>PowerPoint Presentation</vt:lpstr>
      <vt:lpstr>E. State Legislatures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creator>Julie Phillips</dc:creator>
  <cp:lastModifiedBy>Julie Phillips</cp:lastModifiedBy>
  <cp:revision>45</cp:revision>
  <dcterms:created xsi:type="dcterms:W3CDTF">2019-10-06T01:01:00Z</dcterms:created>
  <dcterms:modified xsi:type="dcterms:W3CDTF">2022-03-14T16:38:26Z</dcterms:modified>
</cp:coreProperties>
</file>