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84" r:id="rId6"/>
    <p:sldId id="263" r:id="rId7"/>
    <p:sldId id="285" r:id="rId8"/>
    <p:sldId id="286" r:id="rId9"/>
    <p:sldId id="264" r:id="rId10"/>
    <p:sldId id="287" r:id="rId11"/>
    <p:sldId id="294" r:id="rId12"/>
    <p:sldId id="266" r:id="rId13"/>
    <p:sldId id="293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1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70E47-FE1C-4100-BC8E-087BF32CA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06B330-0E83-4B03-99DF-7531550D2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F1813-9151-401B-AE86-4CBA0836C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3478-97F5-4F69-A7A0-E630B5CC2EAC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FF1B1-3193-4068-9F4E-02377308E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62E6B-6EA8-4979-A417-8B58EC0C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1506-58AA-4806-B9A7-74B71E76C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9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F9F9-96F6-4E45-AEAE-D490F8C7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85F3A7-78A0-4261-90B0-66BD315A32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4A897-D4EA-46C2-8737-E6A76A8E3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3478-97F5-4F69-A7A0-E630B5CC2EAC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AC61E-B016-4561-B75F-C0A21555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F4890-BB6E-46F3-A457-AC124DCEF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1506-58AA-4806-B9A7-74B71E76C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0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C30592-BCD6-446A-9B63-4865EEF6BD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E5BB8-A041-4669-BD0C-F252CC710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86E8D-5B8E-42FA-896A-3412B3CCE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3478-97F5-4F69-A7A0-E630B5CC2EAC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4A4DD-3581-4024-AC5E-BE745CA13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9C644-8013-4C3C-A52A-F4768F16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1506-58AA-4806-B9A7-74B71E76C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6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EBA4A-062A-420B-8F01-E4194539A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A4106-C95B-41D4-9EF7-1C2DDADA8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78EE5-5B69-4034-8D8F-1FD933771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3478-97F5-4F69-A7A0-E630B5CC2EAC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334D9-FE8C-4221-A4AF-0B1CA0B4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CCCEF-CC6A-4F33-BC0D-5494A0C66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1506-58AA-4806-B9A7-74B71E76C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2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4E218-6C50-4524-BD1B-C5B6A5566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42DDE-0889-4384-ACE8-DB31DBE88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F4175-1114-47B0-9CBA-D7CCBD4E7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3478-97F5-4F69-A7A0-E630B5CC2EAC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31FD7-B0E8-45A4-B85D-02717514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11072-D6AC-4484-A7F7-5981A5733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1506-58AA-4806-B9A7-74B71E76C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2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17C16-0CDE-48AA-BD08-299EF226A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CF899-F159-4864-9478-B178B4BA9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23613-D286-4241-9FBD-4476A25D6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47378-7602-4B9C-AC17-A7BE170F2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3478-97F5-4F69-A7A0-E630B5CC2EAC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4719FF-5E00-4918-AADC-31E3781CF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2B623-0300-4A5D-AD59-7BE1AE75C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1506-58AA-4806-B9A7-74B71E76C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4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67324-B88B-41BF-8EFA-0EB2F2368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31843-9F90-49EA-92A9-CA22EC5E7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CF494-5102-4CD2-89AE-0BBA71A6D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681D7B-1123-4318-A0A0-8DB936DC5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439AF-7CBA-40F6-9B60-0C7692CD4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ED4F80-7151-4806-9FC0-5DB2B5F80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3478-97F5-4F69-A7A0-E630B5CC2EAC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04387E-2DDE-4DD9-A27F-F6007052C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E915F1-B438-4F58-870E-FDD5F04C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1506-58AA-4806-B9A7-74B71E76C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83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6CCDB-72D8-4A17-93DD-6E7B9C883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D0F1E1-BAC0-4E39-96FF-86EA7B03D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3478-97F5-4F69-A7A0-E630B5CC2EAC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F7988F-70F1-4F1A-9930-211226A2E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BE32C9-08E4-49EB-A4D4-349B7F30C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1506-58AA-4806-B9A7-74B71E76C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6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8ED0B6-F3A1-4EE6-98C1-C63D64B4A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3478-97F5-4F69-A7A0-E630B5CC2EAC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1EC667-56B7-44D6-980E-29841A1C3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0CE6F-20B6-4BE6-BEF5-83C2763B6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1506-58AA-4806-B9A7-74B71E76C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2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B0929-FC3C-43FB-9F64-9052DA4B4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88C81-4B48-4921-941C-A8D61C105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86F50-7625-40C6-9FB3-857563B94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FC7A69-427D-48F7-9DE8-8DCB88C0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3478-97F5-4F69-A7A0-E630B5CC2EAC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CAEB0-6F0C-445C-8EB0-DAB532647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20C51-DD8E-47C6-83A6-F14593975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1506-58AA-4806-B9A7-74B71E76C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6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62241-152C-42F5-A1D0-545E9137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C874EC-33CC-482D-9FAE-5853C2EA3F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CE891-2D29-4E2B-90B0-8C4325874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CC380-3760-448F-8028-17024DCE2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3478-97F5-4F69-A7A0-E630B5CC2EAC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72406-93DB-47D4-92FB-A40647D36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D732A-6A1C-4486-B950-BFD5B9B2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1506-58AA-4806-B9A7-74B71E76C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8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EE5F03-C9C9-45F4-8BDA-81F40DAC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F2870-167B-4432-9DB3-A82C59168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7598E-0B2F-4662-9DFD-F2A68F22FB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B3478-97F5-4F69-A7A0-E630B5CC2EAC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571EE-7236-4433-84D4-733FD4F3A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648A6-0F9A-4B64-B19E-76B9E9023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D1506-58AA-4806-B9A7-74B71E76C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3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98AB9-3CB4-4E18-B0E8-35C2812D4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Chapter 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31C1D5-B8AD-492B-9AA5-D323B80507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Political Campaigns and Elections</a:t>
            </a:r>
          </a:p>
        </p:txBody>
      </p:sp>
      <p:pic>
        <p:nvPicPr>
          <p:cNvPr id="4" name="01 - The West Wing - Main The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0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9A37F54F-A648-41EE-BCA7-2A3464441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424" y="0"/>
            <a:ext cx="13250424" cy="692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7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0D3A03-1FD4-4C72-B1B7-133D5024C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22" y="0"/>
            <a:ext cx="7211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77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198" y="-276142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F. Financing the 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475BD-8D72-4870-B61A-DD4858A56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951" y="816223"/>
            <a:ext cx="10515600" cy="4351338"/>
          </a:xfrm>
        </p:spPr>
        <p:txBody>
          <a:bodyPr>
            <a:noAutofit/>
          </a:bodyPr>
          <a:lstStyle/>
          <a:p>
            <a:r>
              <a:rPr lang="en-US" sz="4000" dirty="0"/>
              <a:t>1. 2 strategies: ppl give $ to candidates they like, or give $ to both to insure access to the winner</a:t>
            </a:r>
          </a:p>
          <a:p>
            <a:r>
              <a:rPr lang="en-US" sz="4000" dirty="0"/>
              <a:t>2. Most $ comes from </a:t>
            </a:r>
            <a:r>
              <a:rPr lang="en-US" sz="4000" dirty="0" err="1"/>
              <a:t>indiv</a:t>
            </a:r>
            <a:r>
              <a:rPr lang="en-US" sz="4000" dirty="0"/>
              <a:t> citizens</a:t>
            </a:r>
          </a:p>
          <a:p>
            <a:r>
              <a:rPr lang="en-US" sz="4000" dirty="0"/>
              <a:t>3. Bipartisan Campaign Reform Act of 2002: limits soft $ ($ money for parties, but not candidates), issue ads (issue ads can’t endorse a candidate within 60 days of election)</a:t>
            </a:r>
          </a:p>
          <a:p>
            <a:r>
              <a:rPr lang="en-US" sz="4000" dirty="0"/>
              <a:t>4. 527 committees &amp; Super PACs don’t have limits (Citizens United case, free speech)</a:t>
            </a:r>
          </a:p>
        </p:txBody>
      </p:sp>
    </p:spTree>
    <p:extLst>
      <p:ext uri="{BB962C8B-B14F-4D97-AF65-F5344CB8AC3E}">
        <p14:creationId xmlns:p14="http://schemas.microsoft.com/office/powerpoint/2010/main" val="35581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3D025F-9D7E-4F98-A203-913C6800E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45" y="54112"/>
            <a:ext cx="5585752" cy="66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66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68D76-789C-4E7E-8A66-14FBC7B53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198" y="155692"/>
            <a:ext cx="10515600" cy="4351338"/>
          </a:xfrm>
        </p:spPr>
        <p:txBody>
          <a:bodyPr>
            <a:noAutofit/>
          </a:bodyPr>
          <a:lstStyle/>
          <a:p>
            <a:r>
              <a:rPr lang="en-US" sz="4400" dirty="0"/>
              <a:t>G. Who votes?</a:t>
            </a:r>
          </a:p>
          <a:p>
            <a:r>
              <a:rPr lang="en-US" sz="4400" dirty="0"/>
              <a:t>1.  Old, educated, middle class &amp; rich</a:t>
            </a:r>
          </a:p>
          <a:p>
            <a:r>
              <a:rPr lang="en-US" sz="4400" dirty="0"/>
              <a:t>2. Ppl decide who to vote for based on party affiliation, issues, candidates, incumbency (an incumbent is a person who is in office &amp; running for re-election)</a:t>
            </a:r>
          </a:p>
          <a:p>
            <a:r>
              <a:rPr lang="en-US" sz="4400" dirty="0"/>
              <a:t>H. After primaries candidates must keep base motivated &amp; attract middle of the road voters</a:t>
            </a:r>
          </a:p>
        </p:txBody>
      </p:sp>
    </p:spTree>
    <p:extLst>
      <p:ext uri="{BB962C8B-B14F-4D97-AF65-F5344CB8AC3E}">
        <p14:creationId xmlns:p14="http://schemas.microsoft.com/office/powerpoint/2010/main" val="12904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724CE-AF98-4FF2-9A19-C0ADEFAAE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6320"/>
            <a:ext cx="10515600" cy="1325563"/>
          </a:xfrm>
        </p:spPr>
        <p:txBody>
          <a:bodyPr/>
          <a:lstStyle/>
          <a:p>
            <a:r>
              <a:rPr lang="en-US" dirty="0"/>
              <a:t>A. The expansion of suffrage: who can vote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A35DC-09C3-4EF6-B9E6-E783984A7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877" y="891560"/>
            <a:ext cx="10515600" cy="4351338"/>
          </a:xfrm>
        </p:spPr>
        <p:txBody>
          <a:bodyPr>
            <a:noAutofit/>
          </a:bodyPr>
          <a:lstStyle/>
          <a:p>
            <a:r>
              <a:rPr lang="en-US" sz="4000" dirty="0"/>
              <a:t>1. 1789: Only white males who owned property</a:t>
            </a:r>
          </a:p>
          <a:p>
            <a:r>
              <a:rPr lang="en-US" sz="4000" dirty="0"/>
              <a:t>2. 1870: 15</a:t>
            </a:r>
            <a:r>
              <a:rPr lang="en-US" sz="4000" baseline="30000" dirty="0"/>
              <a:t>th</a:t>
            </a:r>
            <a:r>
              <a:rPr lang="en-US" sz="4000" dirty="0"/>
              <a:t> amendment: black Americans </a:t>
            </a:r>
          </a:p>
          <a:p>
            <a:r>
              <a:rPr lang="en-US" sz="4000" dirty="0"/>
              <a:t>3. 1919: 19</a:t>
            </a:r>
            <a:r>
              <a:rPr lang="en-US" sz="4000" baseline="30000" dirty="0"/>
              <a:t>th</a:t>
            </a:r>
            <a:r>
              <a:rPr lang="en-US" sz="4000" dirty="0"/>
              <a:t> amendment: women</a:t>
            </a:r>
          </a:p>
          <a:p>
            <a:r>
              <a:rPr lang="en-US" sz="4000" dirty="0"/>
              <a:t>4. 1924: Indian Citizenship Act: Native </a:t>
            </a:r>
            <a:r>
              <a:rPr lang="en-US" sz="4000" dirty="0" err="1"/>
              <a:t>Ams</a:t>
            </a:r>
            <a:r>
              <a:rPr lang="en-US" sz="4000" dirty="0"/>
              <a:t> </a:t>
            </a:r>
          </a:p>
          <a:p>
            <a:r>
              <a:rPr lang="en-US" sz="4000" dirty="0"/>
              <a:t>5. 1965: Voting </a:t>
            </a:r>
            <a:r>
              <a:rPr lang="en-US" sz="4000" dirty="0" err="1"/>
              <a:t>Rts</a:t>
            </a:r>
            <a:r>
              <a:rPr lang="en-US" sz="4000" dirty="0"/>
              <a:t> Act: protected black </a:t>
            </a:r>
            <a:r>
              <a:rPr lang="en-US" sz="4000" dirty="0" err="1"/>
              <a:t>Ams</a:t>
            </a:r>
            <a:r>
              <a:rPr lang="en-US" sz="4000" dirty="0"/>
              <a:t> voting rights; </a:t>
            </a:r>
            <a:r>
              <a:rPr lang="en-US" sz="4000" dirty="0" err="1"/>
              <a:t>elimin</a:t>
            </a:r>
            <a:r>
              <a:rPr lang="en-US" sz="4000" dirty="0"/>
              <a:t> poll taxes &amp; literacy tests</a:t>
            </a:r>
          </a:p>
          <a:p>
            <a:r>
              <a:rPr lang="en-US" sz="4000" dirty="0"/>
              <a:t>6. 1971: 26</a:t>
            </a:r>
            <a:r>
              <a:rPr lang="en-US" sz="4000" baseline="30000" dirty="0"/>
              <a:t>th</a:t>
            </a:r>
            <a:r>
              <a:rPr lang="en-US" sz="4000" dirty="0"/>
              <a:t> amendment: 18yr </a:t>
            </a:r>
            <a:r>
              <a:rPr lang="en-US" sz="4000" dirty="0" err="1"/>
              <a:t>olds</a:t>
            </a:r>
            <a:endParaRPr lang="en-US" sz="4000" dirty="0"/>
          </a:p>
          <a:p>
            <a:r>
              <a:rPr lang="en-US" sz="4000" dirty="0"/>
              <a:t>7. Must be a US citizen, legally registered, resident of a state</a:t>
            </a:r>
          </a:p>
        </p:txBody>
      </p:sp>
    </p:spTree>
    <p:extLst>
      <p:ext uri="{BB962C8B-B14F-4D97-AF65-F5344CB8AC3E}">
        <p14:creationId xmlns:p14="http://schemas.microsoft.com/office/powerpoint/2010/main" val="204063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7A05E-4570-4C12-8C6B-3D9D5B3E5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B. Types of primaries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BC5CA-0AA2-4515-97A1-85CC6F4DA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7200" dirty="0"/>
              <a:t>1. closed: independent voters can’t vote</a:t>
            </a:r>
          </a:p>
          <a:p>
            <a:r>
              <a:rPr lang="en-US" sz="7200" dirty="0"/>
              <a:t>2. open: </a:t>
            </a:r>
            <a:r>
              <a:rPr lang="en-US" sz="7200" dirty="0" err="1"/>
              <a:t>indep</a:t>
            </a:r>
            <a:r>
              <a:rPr lang="en-US" sz="7200" dirty="0"/>
              <a:t> voters can vote</a:t>
            </a:r>
          </a:p>
        </p:txBody>
      </p:sp>
    </p:spTree>
    <p:extLst>
      <p:ext uri="{BB962C8B-B14F-4D97-AF65-F5344CB8AC3E}">
        <p14:creationId xmlns:p14="http://schemas.microsoft.com/office/powerpoint/2010/main" val="283366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4E10E-19F1-452E-A6F0-8BCE6ACFC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Autofit/>
          </a:bodyPr>
          <a:lstStyle/>
          <a:p>
            <a:r>
              <a:rPr lang="en-US" sz="4000" dirty="0"/>
              <a:t>C. Running for office (self announcement is the most common way to become a candidate)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238B4-450A-4000-A1DD-17CC2C143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83990"/>
            <a:ext cx="10515600" cy="4351338"/>
          </a:xfrm>
        </p:spPr>
        <p:txBody>
          <a:bodyPr>
            <a:noAutofit/>
          </a:bodyPr>
          <a:lstStyle/>
          <a:p>
            <a:r>
              <a:rPr lang="en-US" sz="3600" dirty="0"/>
              <a:t>1. </a:t>
            </a:r>
            <a:r>
              <a:rPr lang="en-US" sz="3600" dirty="0" err="1"/>
              <a:t>Estab</a:t>
            </a:r>
            <a:r>
              <a:rPr lang="en-US" sz="3600" dirty="0"/>
              <a:t> a campaign org</a:t>
            </a:r>
          </a:p>
          <a:p>
            <a:r>
              <a:rPr lang="en-US" sz="3600" dirty="0"/>
              <a:t>2. Build a war chest ($ that can be used to be a move a campaign forward)</a:t>
            </a:r>
          </a:p>
          <a:p>
            <a:r>
              <a:rPr lang="en-US" sz="3600" dirty="0"/>
              <a:t>3. Reach out to voters: televised debates &amp; radio ads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5DD6FE-7CD1-4E88-A9B8-20B294095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54" y="1639092"/>
            <a:ext cx="3323605" cy="24969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102145-DCF2-49BF-97A9-ABF76DD0E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70" y="1565105"/>
            <a:ext cx="4695204" cy="26448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A159ED-4BF0-4522-AD2A-D2C6236216E5}"/>
              </a:ext>
            </a:extLst>
          </p:cNvPr>
          <p:cNvSpPr txBox="1"/>
          <p:nvPr/>
        </p:nvSpPr>
        <p:spPr>
          <a:xfrm>
            <a:off x="4651513" y="1733391"/>
            <a:ext cx="1775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2015 &amp; 1993</a:t>
            </a:r>
          </a:p>
        </p:txBody>
      </p:sp>
    </p:spTree>
    <p:extLst>
      <p:ext uri="{BB962C8B-B14F-4D97-AF65-F5344CB8AC3E}">
        <p14:creationId xmlns:p14="http://schemas.microsoft.com/office/powerpoint/2010/main" val="425011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EBC772A1-9DDE-4C31-AB23-9255E7769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00" y="0"/>
            <a:ext cx="886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40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733DF-56AB-4376-9591-7A7C1BD0B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/>
              <a:t>D. Types of elections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E4499-4D36-4A20-94BA-CD29B6DAC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107"/>
            <a:ext cx="10515600" cy="5032375"/>
          </a:xfrm>
        </p:spPr>
        <p:txBody>
          <a:bodyPr>
            <a:noAutofit/>
          </a:bodyPr>
          <a:lstStyle/>
          <a:p>
            <a:r>
              <a:rPr lang="en-US" sz="4800" dirty="0"/>
              <a:t>1. Presidential</a:t>
            </a:r>
          </a:p>
          <a:p>
            <a:r>
              <a:rPr lang="en-US" sz="4800" dirty="0"/>
              <a:t>a. best turnout</a:t>
            </a:r>
          </a:p>
          <a:p>
            <a:r>
              <a:rPr lang="en-US" sz="4800" dirty="0"/>
              <a:t>b. battleground states get the most attention because they are states with lots of EC votes &amp; are politically divided </a:t>
            </a:r>
          </a:p>
          <a:p>
            <a:r>
              <a:rPr lang="en-US" sz="4800" dirty="0"/>
              <a:t>2. Midterm</a:t>
            </a:r>
          </a:p>
          <a:p>
            <a:r>
              <a:rPr lang="en-US" sz="4800" dirty="0"/>
              <a:t>3. Off year</a:t>
            </a:r>
          </a:p>
        </p:txBody>
      </p:sp>
    </p:spTree>
    <p:extLst>
      <p:ext uri="{BB962C8B-B14F-4D97-AF65-F5344CB8AC3E}">
        <p14:creationId xmlns:p14="http://schemas.microsoft.com/office/powerpoint/2010/main" val="206920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B4AC1D61-6E9E-463F-9B6E-BC6A2F5A7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41" y="0"/>
            <a:ext cx="11616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13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568C7F74-4BFB-4EFB-B9EA-3650DF566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29" y="0"/>
            <a:ext cx="9891252" cy="687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20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D2BC1-C784-45B5-BAB3-2C98F5E44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7326"/>
            <a:ext cx="10515600" cy="1325563"/>
          </a:xfrm>
        </p:spPr>
        <p:txBody>
          <a:bodyPr/>
          <a:lstStyle/>
          <a:p>
            <a:r>
              <a:rPr lang="en-US" dirty="0"/>
              <a:t>E. Electoral 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0C97-7D21-409E-8374-BDC66D3B0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4085"/>
            <a:ext cx="10515600" cy="4351338"/>
          </a:xfrm>
        </p:spPr>
        <p:txBody>
          <a:bodyPr>
            <a:noAutofit/>
          </a:bodyPr>
          <a:lstStyle/>
          <a:p>
            <a:r>
              <a:rPr lang="en-US" sz="4000" dirty="0"/>
              <a:t>1. Electors not voters decide who becomes president</a:t>
            </a:r>
          </a:p>
          <a:p>
            <a:r>
              <a:rPr lang="en-US" sz="4000" dirty="0"/>
              <a:t>2. Each state gets one EC vote for each member in Congress (ex. Calif—53 members of Congress, 2 Senators= 55 EC votes)</a:t>
            </a:r>
          </a:p>
          <a:p>
            <a:r>
              <a:rPr lang="en-US" sz="4000" dirty="0"/>
              <a:t>3. Popular vote does not matter. Candidate can win plurality (majority) of popular votes &amp; lose the election (Gore 2000, Clinton 2016)</a:t>
            </a:r>
          </a:p>
          <a:p>
            <a:r>
              <a:rPr lang="en-US" sz="4000" dirty="0"/>
              <a:t>4. Criticism: not democratic, rural states have more influence</a:t>
            </a:r>
          </a:p>
        </p:txBody>
      </p:sp>
      <p:pic>
        <p:nvPicPr>
          <p:cNvPr id="4" name="Parks and Recre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1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05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2651</TotalTime>
  <Words>456</Words>
  <Application>Microsoft Office PowerPoint</Application>
  <PresentationFormat>Widescreen</PresentationFormat>
  <Paragraphs>38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Chapter 10</vt:lpstr>
      <vt:lpstr>A. The expansion of suffrage: who can vote</vt:lpstr>
      <vt:lpstr>B. Types of primaries</vt:lpstr>
      <vt:lpstr>C. Running for office (self announcement is the most common way to become a candidate) </vt:lpstr>
      <vt:lpstr>PowerPoint Presentation</vt:lpstr>
      <vt:lpstr>D. Types of elections</vt:lpstr>
      <vt:lpstr>PowerPoint Presentation</vt:lpstr>
      <vt:lpstr>PowerPoint Presentation</vt:lpstr>
      <vt:lpstr>E. Electoral College</vt:lpstr>
      <vt:lpstr>PowerPoint Presentation</vt:lpstr>
      <vt:lpstr>PowerPoint Presentation</vt:lpstr>
      <vt:lpstr>F. Financing the election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creator>Julie Phillips</dc:creator>
  <cp:lastModifiedBy>Julie Phillips</cp:lastModifiedBy>
  <cp:revision>39</cp:revision>
  <cp:lastPrinted>2022-06-02T15:53:49Z</cp:lastPrinted>
  <dcterms:created xsi:type="dcterms:W3CDTF">2019-10-06T00:23:27Z</dcterms:created>
  <dcterms:modified xsi:type="dcterms:W3CDTF">2022-06-02T15:54:55Z</dcterms:modified>
</cp:coreProperties>
</file>