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CE48-3E79-4365-B4CC-3CD8D4D25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702C8-F0CD-4B51-9BA0-6984084C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AA2A-420E-4A5E-9414-404E2585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8836-E438-4B07-B3CD-FB095F88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2A59-5668-423A-8709-6B98799C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1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398A-82E3-4EC8-95DC-DD251497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47541-B3A8-4D39-94BE-45A9725AC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731AE-0820-4C78-9BB9-1A25F71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96411-1A75-415E-AD98-8AB9BE1A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30CF-8A64-42B7-A9C5-AC7A1DFD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6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645BC-26A2-4841-B9F7-0397A1F16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744DE-6B57-4E85-8386-8D17C866B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10FE-E5FB-4605-A99D-DF35C8E2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F4573-6FA1-4014-8B6E-9FB3E8A7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2E65-ABB3-459F-96EB-8AFBC00F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3D80-E417-45B6-8932-FBCC709B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937C-DFCE-457F-B4EC-C645694F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A85D-9A3C-4E5E-A90E-A2525672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7941-DBF6-4B35-905D-FB6BE9DB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F10B2-B5CE-464B-873B-86049FC6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8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BBDD-540C-415A-8C12-7E299F1B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44748-22C0-4032-B7D1-5A0E5F9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94F5-73C4-44FC-943D-42B5DFD4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077E-A246-41A8-A0A5-AFDAEE84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B659-9E3B-4871-AD17-FFE464E3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06D8-32D3-4C27-A4A1-676A725C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CDB1-7BD2-4314-8C1C-6E40D2C9D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82FF0-9EBF-42C1-ABEB-BB450FB2A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044B-3F4E-4309-8511-E9B9D329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63D10-6E25-48D0-80CE-C22834BA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0229F-19C5-4545-8A89-4F1E8EE8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83A4-6B4B-4B84-8EA4-532AFF1C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59875-E27A-4010-B0AA-5A17FB80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86689-8B9D-4D91-B394-9C2A6FAEA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08CA2-FF1E-43EC-A48A-CDB8BBA6C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DD80-27F2-4B2E-992D-46A4DD150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9A9E3-DCEE-4AB2-97E9-D5C1B51F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ED80D-6589-480F-AE03-A997F830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7B6623-78A6-4516-8AA8-2FE5626D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4578-C934-4DB1-9C6C-E3BB30A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7B481-6690-45A9-8B5E-735EA36D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EE29F-4102-4B5D-BA80-2FC5B174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424D8-9DDB-4164-8694-3CE6D37B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3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DF3B5-9503-43DB-B47C-F112070D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694DC-78B7-4CB0-AE99-AC0909FC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8296D-E523-4CF4-93C1-55B87065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B7AE-68A8-43FD-9123-BB699287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0146D-C71B-4803-935F-818C81CC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F0A29-B3A9-46C8-9828-5B34678B9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898D2-6FC6-4736-9FED-4463C41C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95CA-270C-4778-921C-338A7BE1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505CD-6E11-4A7B-95B2-649D6DAE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DDAA-6EE6-456F-A157-39EE8986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5A9BE-30BA-4536-B88F-6F4244A8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B652A-FE01-4C7D-A1E7-BA4A5171E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877D6-C288-4039-8985-CE128B05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5B9E2-0F51-4840-8EBB-2018B36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372C1-8510-4345-AE1D-6AD109E5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64488-EA2F-4495-B6E0-B7F9DD9D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5958-8ADA-4305-A231-B54F137A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70B4C-BB68-4E0F-A303-A53FF4B7D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3839-F914-4C4C-AAE7-435800075D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3C72-82CB-49EA-8606-9D896EBB8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71E5-5235-42FB-90A2-3701E219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AD3A-7466-46F5-8373-FEA378CAF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40A3-610A-4126-8516-BB398C95C1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8B207-898E-42CB-A191-606A99271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Parties, interest groups &amp; public policy</a:t>
            </a:r>
          </a:p>
        </p:txBody>
      </p:sp>
      <p:pic>
        <p:nvPicPr>
          <p:cNvPr id="4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DF6B-78F2-43EF-8337-D948D3D2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A. Political parties in the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378D37-00C1-4429-A31E-7EF8AFA5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1. </a:t>
            </a:r>
            <a:r>
              <a:rPr lang="en-US" sz="4400" u="sng" dirty="0"/>
              <a:t>primary goal</a:t>
            </a:r>
            <a:r>
              <a:rPr lang="en-US" sz="4400" dirty="0"/>
              <a:t>: get their candidates elected; they also recruit candidates, support campaigns, inform voters, unite diverse interests</a:t>
            </a:r>
          </a:p>
          <a:p>
            <a:r>
              <a:rPr lang="en-US" sz="4400" dirty="0"/>
              <a:t>2. </a:t>
            </a:r>
            <a:r>
              <a:rPr lang="en-US" sz="4400" u="sng" dirty="0"/>
              <a:t>platforms</a:t>
            </a:r>
            <a:r>
              <a:rPr lang="en-US" sz="4400" dirty="0"/>
              <a:t>: outlines party positions on important issues</a:t>
            </a:r>
          </a:p>
        </p:txBody>
      </p:sp>
    </p:spTree>
    <p:extLst>
      <p:ext uri="{BB962C8B-B14F-4D97-AF65-F5344CB8AC3E}">
        <p14:creationId xmlns:p14="http://schemas.microsoft.com/office/powerpoint/2010/main" val="39385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1FEB3B0-8F16-403E-AC8D-AF54EEEE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" y="405580"/>
            <a:ext cx="12082117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imeline, bar chart&#10;&#10;Description automatically generated">
            <a:extLst>
              <a:ext uri="{FF2B5EF4-FFF2-40B4-BE49-F238E27FC236}">
                <a16:creationId xmlns:a16="http://schemas.microsoft.com/office/drawing/2014/main" id="{76DF1BCC-0D0F-48D7-9C1E-7FFBD819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0"/>
            <a:ext cx="12123701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37E57B-C1FB-4A52-97D0-8886BC4E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3. Structure of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EA97-A9ED-4CC2-B215-9F242E14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dirty="0"/>
              <a:t>a. Today’s 2 party system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C6CD13-5F42-452C-962E-9D9165264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20390"/>
              </p:ext>
            </p:extLst>
          </p:nvPr>
        </p:nvGraphicFramePr>
        <p:xfrm>
          <a:off x="660000" y="2392457"/>
          <a:ext cx="10872000" cy="446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000">
                  <a:extLst>
                    <a:ext uri="{9D8B030D-6E8A-4147-A177-3AD203B41FA5}">
                      <a16:colId xmlns:a16="http://schemas.microsoft.com/office/drawing/2014/main" val="1377141762"/>
                    </a:ext>
                  </a:extLst>
                </a:gridCol>
                <a:gridCol w="3624000">
                  <a:extLst>
                    <a:ext uri="{9D8B030D-6E8A-4147-A177-3AD203B41FA5}">
                      <a16:colId xmlns:a16="http://schemas.microsoft.com/office/drawing/2014/main" val="2246316816"/>
                    </a:ext>
                  </a:extLst>
                </a:gridCol>
                <a:gridCol w="3624000">
                  <a:extLst>
                    <a:ext uri="{9D8B030D-6E8A-4147-A177-3AD203B41FA5}">
                      <a16:colId xmlns:a16="http://schemas.microsoft.com/office/drawing/2014/main" val="1174141200"/>
                    </a:ext>
                  </a:extLst>
                </a:gridCol>
              </a:tblGrid>
              <a:tr h="839428"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Republicans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0625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dirty="0"/>
                        <a:t>Size of national govt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central govt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state &amp; local govt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7145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Tax rich more, poor less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3640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dirty="0"/>
                        <a:t>Regulation of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to protect workers, consumers &amp; the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regulation of business, more 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0727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dirty="0"/>
                        <a:t>Social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Legal abortion, same sex marriage, gun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legal abortion, gun control or same sex marriage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93832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Against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3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9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91EA-C0E4-43FE-BC4A-F379B2B5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7" y="-2973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b. 3</a:t>
            </a:r>
            <a:r>
              <a:rPr lang="en-US" sz="4800" baseline="30000" dirty="0"/>
              <a:t>rd</a:t>
            </a:r>
            <a:r>
              <a:rPr lang="en-US" sz="4800" dirty="0"/>
              <a:t>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CEEC-F61C-49D4-9AAC-7780E642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94" y="709551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Single issue (ex Rt to Life, Natl Women’s party)</a:t>
            </a:r>
          </a:p>
          <a:p>
            <a:r>
              <a:rPr lang="en-US" sz="4400" dirty="0"/>
              <a:t>2. Econ protest (ex Greenback, Populist)</a:t>
            </a:r>
          </a:p>
          <a:p>
            <a:r>
              <a:rPr lang="en-US" sz="4400" dirty="0"/>
              <a:t>3. Ideological (Socialist, Libertarian)</a:t>
            </a:r>
          </a:p>
          <a:p>
            <a:r>
              <a:rPr lang="en-US" sz="4400" dirty="0"/>
              <a:t>4. Splinter groups formed by ppl unhappy with majority parties (Progressive Bull Moose, States’ Rts Dixiecrats)</a:t>
            </a:r>
          </a:p>
          <a:p>
            <a:r>
              <a:rPr lang="en-US" sz="4400" dirty="0"/>
              <a:t>5. popular today: Socialist, Green Party, Independent</a:t>
            </a:r>
          </a:p>
        </p:txBody>
      </p:sp>
    </p:spTree>
    <p:extLst>
      <p:ext uri="{BB962C8B-B14F-4D97-AF65-F5344CB8AC3E}">
        <p14:creationId xmlns:p14="http://schemas.microsoft.com/office/powerpoint/2010/main" val="20984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362D-30E7-411D-BF1C-4E2ABB86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B.  Interest (special interest)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1550-EB81-417E-9550-0B8F6B169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1. Goal: to persuade elected officials to support their interests</a:t>
            </a:r>
          </a:p>
          <a:p>
            <a:r>
              <a:rPr lang="en-US" sz="6000" dirty="0"/>
              <a:t>2. Citizen groups: Sierra Club, ACLU</a:t>
            </a:r>
          </a:p>
        </p:txBody>
      </p:sp>
      <p:pic>
        <p:nvPicPr>
          <p:cNvPr id="4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BA55-1EC3-4ABB-AD5D-D5F23B9E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0" y="896824"/>
            <a:ext cx="10515600" cy="5961175"/>
          </a:xfrm>
        </p:spPr>
        <p:txBody>
          <a:bodyPr>
            <a:normAutofit/>
          </a:bodyPr>
          <a:lstStyle/>
          <a:p>
            <a:r>
              <a:rPr lang="en-US" sz="4400" dirty="0"/>
              <a:t>3. Political Action Committee (PAC)</a:t>
            </a:r>
          </a:p>
          <a:p>
            <a:r>
              <a:rPr lang="en-US" sz="4400" dirty="0"/>
              <a:t>a. main sponsors are interest groups</a:t>
            </a:r>
          </a:p>
          <a:p>
            <a:r>
              <a:rPr lang="en-US" sz="4400" dirty="0"/>
              <a:t>b. </a:t>
            </a:r>
            <a:r>
              <a:rPr lang="en-US" sz="4400" u="sng" dirty="0"/>
              <a:t>purpose:</a:t>
            </a:r>
            <a:r>
              <a:rPr lang="en-US" sz="4400" dirty="0"/>
              <a:t> to collect contributions to fund political campaigns</a:t>
            </a:r>
          </a:p>
          <a:p>
            <a:r>
              <a:rPr lang="en-US" sz="4400" dirty="0"/>
              <a:t>4. Lobbyists: try to </a:t>
            </a:r>
            <a:r>
              <a:rPr lang="en-US" sz="4400" dirty="0" err="1"/>
              <a:t>infl</a:t>
            </a:r>
            <a:r>
              <a:rPr lang="en-US" sz="4400" dirty="0"/>
              <a:t> policy by persuading public officials to oppose or favor action on an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275</Words>
  <Application>Microsoft Office PowerPoint</Application>
  <PresentationFormat>Widescreen</PresentationFormat>
  <Paragraphs>38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Chapter 8</vt:lpstr>
      <vt:lpstr>A. Political parties in the US</vt:lpstr>
      <vt:lpstr>PowerPoint Presentation</vt:lpstr>
      <vt:lpstr>PowerPoint Presentation</vt:lpstr>
      <vt:lpstr>3. Structure of political parties</vt:lpstr>
      <vt:lpstr>b. 3rd parties</vt:lpstr>
      <vt:lpstr>B.  Interest (special interest) groups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Julie Phillips</dc:creator>
  <cp:lastModifiedBy>Julie Phillips</cp:lastModifiedBy>
  <cp:revision>32</cp:revision>
  <dcterms:created xsi:type="dcterms:W3CDTF">2019-07-23T19:28:15Z</dcterms:created>
  <dcterms:modified xsi:type="dcterms:W3CDTF">2022-05-27T15:26:57Z</dcterms:modified>
</cp:coreProperties>
</file>