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261" r:id="rId8"/>
    <p:sldId id="262" r:id="rId9"/>
    <p:sldId id="263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cs typeface="Calibri Light"/>
              </a:rPr>
              <a:t>Chapter 7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>
                <a:cs typeface="Calibri"/>
              </a:rPr>
              <a:t>Citizens in a Democracy</a:t>
            </a:r>
            <a:endParaRPr lang="en-US" sz="6600" dirty="0"/>
          </a:p>
        </p:txBody>
      </p:sp>
      <p:pic>
        <p:nvPicPr>
          <p:cNvPr id="4" name="01 - Today is Gonna be a Great Day (Theme Song to Phineas and Ferb)">
            <a:hlinkClick r:id="" action="ppaction://media"/>
            <a:extLst>
              <a:ext uri="{FF2B5EF4-FFF2-40B4-BE49-F238E27FC236}">
                <a16:creationId xmlns:a16="http://schemas.microsoft.com/office/drawing/2014/main" id="{8DD2A163-8E0C-40AD-9EE5-877D9F0ED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78BBF78-E389-46D4-8193-2CA0E0B42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18" y="275996"/>
            <a:ext cx="5759884" cy="3445897"/>
          </a:xfrm>
          <a:prstGeom prst="rect">
            <a:avLst/>
          </a:prstGeom>
        </p:spPr>
      </p:pic>
      <p:pic>
        <p:nvPicPr>
          <p:cNvPr id="3" name="Picture 3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AD69320C-9F86-4F1F-BF10-6C3CC371E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853" y="3635252"/>
            <a:ext cx="5655500" cy="308434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64D6CC-B2F0-4B54-8B51-F814B678A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238" y="212682"/>
            <a:ext cx="4646372" cy="3353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F72907-D8AB-49A6-8FA3-D1305A5D8E37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0CB245-7E44-4A3D-BAB4-3E18A5A4663D}"/>
              </a:ext>
            </a:extLst>
          </p:cNvPr>
          <p:cNvSpPr txBox="1"/>
          <p:nvPr/>
        </p:nvSpPr>
        <p:spPr>
          <a:xfrm>
            <a:off x="211769" y="3917384"/>
            <a:ext cx="630267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Flint, MIchigan: General Motors moved away, city switched to water from Flint river. The pipes were corroded &amp; particles entered the water, leading to rashes &amp; headaches, higher lead levels in children's blood. Letters to newspapers, contact with state &amp; federal agencies, city council meetings &amp; social media. In 2016, city began replacing pipes</a:t>
            </a:r>
          </a:p>
        </p:txBody>
      </p:sp>
    </p:spTree>
    <p:extLst>
      <p:ext uri="{BB962C8B-B14F-4D97-AF65-F5344CB8AC3E}">
        <p14:creationId xmlns:p14="http://schemas.microsoft.com/office/powerpoint/2010/main" val="48763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3C0A714-A5C9-4969-B641-34FEB34D8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47" y="75656"/>
            <a:ext cx="5731170" cy="3353344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F3F83B56-512B-4630-B8BA-F5EB6C6E2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94" y="3520440"/>
            <a:ext cx="5819863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8937D0-22C8-45FA-B4E6-F9DE481649F1}"/>
              </a:ext>
            </a:extLst>
          </p:cNvPr>
          <p:cNvSpPr txBox="1"/>
          <p:nvPr/>
        </p:nvSpPr>
        <p:spPr>
          <a:xfrm>
            <a:off x="5794309" y="126908"/>
            <a:ext cx="62328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cs typeface="Calibri Light"/>
              </a:rPr>
              <a:t>2. Civic engagement</a:t>
            </a:r>
          </a:p>
          <a:p>
            <a:r>
              <a:rPr lang="en-US" sz="5400" dirty="0">
                <a:cs typeface="Calibri"/>
              </a:rPr>
              <a:t>a. electoral: vote, volunteer in polit campaigns</a:t>
            </a:r>
          </a:p>
          <a:p>
            <a:r>
              <a:rPr lang="en-US" sz="5400" dirty="0">
                <a:cs typeface="Calibri"/>
              </a:rPr>
              <a:t>b. civic: help others, support non-profits, volunteer</a:t>
            </a:r>
          </a:p>
        </p:txBody>
      </p:sp>
    </p:spTree>
    <p:extLst>
      <p:ext uri="{BB962C8B-B14F-4D97-AF65-F5344CB8AC3E}">
        <p14:creationId xmlns:p14="http://schemas.microsoft.com/office/powerpoint/2010/main" val="1058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FB1C-552A-441D-A75E-AA3379BD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cs typeface="Calibri Light"/>
              </a:rPr>
              <a:t>A. Citizenship: </a:t>
            </a:r>
            <a:r>
              <a:rPr lang="en-US" sz="6600" dirty="0" err="1">
                <a:cs typeface="Calibri Light"/>
              </a:rPr>
              <a:t>Rts</a:t>
            </a:r>
            <a:r>
              <a:rPr lang="en-US" sz="6600" dirty="0">
                <a:cs typeface="Calibri Light"/>
              </a:rPr>
              <a:t> &amp; Responsibilities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54775-8EC4-4B8B-BAD8-66CB34893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5" y="195625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cs typeface="Calibri"/>
              </a:rPr>
              <a:t>1. Constitution does not say how citizenship is determined</a:t>
            </a:r>
          </a:p>
          <a:p>
            <a:r>
              <a:rPr lang="en-US" sz="6000" dirty="0">
                <a:cs typeface="Calibri"/>
              </a:rPr>
              <a:t>2. 14th Amendment: defined citizenship &amp; granted citizenship to former slaves</a:t>
            </a:r>
          </a:p>
        </p:txBody>
      </p:sp>
    </p:spTree>
    <p:extLst>
      <p:ext uri="{BB962C8B-B14F-4D97-AF65-F5344CB8AC3E}">
        <p14:creationId xmlns:p14="http://schemas.microsoft.com/office/powerpoint/2010/main" val="12485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6F5E-06C4-4463-B586-5940AF39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cs typeface="Calibri Light"/>
              </a:rPr>
              <a:t>3. </a:t>
            </a:r>
            <a:r>
              <a:rPr lang="en-US" sz="4800" dirty="0" err="1">
                <a:cs typeface="Calibri Light"/>
              </a:rPr>
              <a:t>Rts</a:t>
            </a:r>
            <a:r>
              <a:rPr lang="en-US" sz="4800" dirty="0">
                <a:cs typeface="Calibri Light"/>
              </a:rPr>
              <a:t> &amp; Responsibilities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63AC2-E92A-4434-B668-5D8FE5FF2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4" y="1471062"/>
            <a:ext cx="10515600" cy="51630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4400" dirty="0">
                <a:cs typeface="Calibri"/>
              </a:rPr>
              <a:t>a. lawful permanent residents have most of the same </a:t>
            </a:r>
            <a:r>
              <a:rPr lang="en-US" sz="4400" dirty="0" err="1">
                <a:cs typeface="Calibri"/>
              </a:rPr>
              <a:t>rts</a:t>
            </a:r>
          </a:p>
          <a:p>
            <a:r>
              <a:rPr lang="en-US" sz="4400" dirty="0">
                <a:cs typeface="Calibri"/>
              </a:rPr>
              <a:t>b. only Am citizens can vote, hold public office, collect welfare &amp; have federal jobs</a:t>
            </a:r>
          </a:p>
          <a:p>
            <a:r>
              <a:rPr lang="en-US" sz="4400" dirty="0">
                <a:cs typeface="Calibri"/>
              </a:rPr>
              <a:t>c. all ppl living in US must pay taxes &amp; obey laws</a:t>
            </a:r>
          </a:p>
          <a:p>
            <a:r>
              <a:rPr lang="en-US" sz="4400" dirty="0">
                <a:cs typeface="Calibri"/>
              </a:rPr>
              <a:t>d. all males over 18, incl undocumented </a:t>
            </a:r>
            <a:r>
              <a:rPr lang="en-US" sz="4400" dirty="0" err="1">
                <a:cs typeface="Calibri"/>
              </a:rPr>
              <a:t>immig</a:t>
            </a:r>
            <a:r>
              <a:rPr lang="en-US" sz="4400" dirty="0">
                <a:cs typeface="Calibri"/>
              </a:rPr>
              <a:t> must register for the draft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3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5FE2-4B25-41A0-8A3B-40C89F0E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07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cs typeface="Calibri Light"/>
              </a:rPr>
              <a:t>B. Becoming a Citizen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3C35D-7D4E-48CC-A934-F4DE67269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>
                <a:cs typeface="Calibri"/>
              </a:rPr>
              <a:t>1. birth (born in US or outside US to Am citizens)</a:t>
            </a:r>
          </a:p>
          <a:p>
            <a:r>
              <a:rPr lang="en-US" sz="4400" dirty="0">
                <a:cs typeface="Calibri"/>
              </a:rPr>
              <a:t>2. naturalization</a:t>
            </a:r>
          </a:p>
          <a:p>
            <a:r>
              <a:rPr lang="en-US" sz="4400" dirty="0">
                <a:cs typeface="Calibri"/>
              </a:rPr>
              <a:t>a. 18yrs old</a:t>
            </a:r>
          </a:p>
          <a:p>
            <a:r>
              <a:rPr lang="en-US" sz="4400" dirty="0">
                <a:cs typeface="Calibri"/>
              </a:rPr>
              <a:t>b. legal perm resident for 5yrs</a:t>
            </a:r>
          </a:p>
          <a:p>
            <a:r>
              <a:rPr lang="en-US" sz="4400" dirty="0">
                <a:cs typeface="Calibri"/>
              </a:rPr>
              <a:t>c. pass literacy &amp; civics test</a:t>
            </a:r>
          </a:p>
          <a:p>
            <a:r>
              <a:rPr lang="en-US" sz="4400" dirty="0">
                <a:cs typeface="Calibri"/>
              </a:rPr>
              <a:t>3. naturalized citizens can vote, hold public office (not Pres or VP)</a:t>
            </a:r>
          </a:p>
        </p:txBody>
      </p:sp>
    </p:spTree>
    <p:extLst>
      <p:ext uri="{BB962C8B-B14F-4D97-AF65-F5344CB8AC3E}">
        <p14:creationId xmlns:p14="http://schemas.microsoft.com/office/powerpoint/2010/main" val="31699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2B0A-116E-480A-8172-CB37F36F8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816" y="113735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400" dirty="0">
                <a:ea typeface="+mn-lt"/>
                <a:cs typeface="+mn-lt"/>
              </a:rPr>
              <a:t>4. undocumented </a:t>
            </a:r>
            <a:r>
              <a:rPr lang="en-US" sz="5400" dirty="0" err="1">
                <a:ea typeface="+mn-lt"/>
                <a:cs typeface="+mn-lt"/>
              </a:rPr>
              <a:t>immig</a:t>
            </a:r>
            <a:r>
              <a:rPr lang="en-US" sz="5400" dirty="0">
                <a:ea typeface="+mn-lt"/>
                <a:cs typeface="+mn-lt"/>
              </a:rPr>
              <a:t> are in US illegally &amp; not eligible for citizenship unless they leave &amp; enter legally</a:t>
            </a:r>
          </a:p>
          <a:p>
            <a:r>
              <a:rPr lang="en-US" sz="5400" dirty="0">
                <a:ea typeface="+mn-lt"/>
                <a:cs typeface="+mn-lt"/>
              </a:rPr>
              <a:t>5. US gives ppl who marry US citizens or have job skills priority</a:t>
            </a:r>
          </a:p>
          <a:p>
            <a:r>
              <a:rPr lang="en-US" sz="5400" dirty="0">
                <a:ea typeface="+mn-lt"/>
                <a:cs typeface="+mn-lt"/>
              </a:rPr>
              <a:t>6. A criminal conviction may result in deportation</a:t>
            </a:r>
          </a:p>
          <a:p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71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BAD7-8046-483F-BABA-7122B139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ea typeface="+mn-lt"/>
                <a:cs typeface="+mn-lt"/>
              </a:rPr>
              <a:t>7. Green cards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BAE42-E019-48F4-A662-7F11BFCB2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ea typeface="+mn-lt"/>
                <a:cs typeface="+mn-lt"/>
              </a:rPr>
              <a:t>a. issued to legal perm residents</a:t>
            </a:r>
          </a:p>
          <a:p>
            <a:r>
              <a:rPr lang="en-US" sz="6000" dirty="0">
                <a:ea typeface="+mn-lt"/>
                <a:cs typeface="+mn-lt"/>
              </a:rPr>
              <a:t>b. an ID card that allows a person to live &amp; work in US</a:t>
            </a:r>
          </a:p>
          <a:p>
            <a:pPr marL="0" indent="0">
              <a:buNone/>
            </a:pPr>
            <a:endParaRPr lang="en-US" sz="6000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73E3-05A3-4A78-A645-94B043AF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C. Political culture (shared values, beliefs &amp; attitudes)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4BA4-4BA8-4E30-B61F-F5F5BBCD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019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4000" dirty="0">
                <a:cs typeface="Calibri"/>
              </a:rPr>
              <a:t>1. liberty, =</a:t>
            </a:r>
            <a:r>
              <a:rPr lang="en-US" sz="4000" dirty="0" err="1">
                <a:cs typeface="Calibri"/>
              </a:rPr>
              <a:t>ity</a:t>
            </a:r>
            <a:r>
              <a:rPr lang="en-US" sz="4000" dirty="0">
                <a:cs typeface="Calibri"/>
              </a:rPr>
              <a:t>, </a:t>
            </a:r>
            <a:r>
              <a:rPr lang="en-US" sz="4000" dirty="0" err="1">
                <a:cs typeface="Calibri"/>
              </a:rPr>
              <a:t>democ</a:t>
            </a:r>
            <a:r>
              <a:rPr lang="en-US" sz="4000" dirty="0">
                <a:cs typeface="Calibri"/>
              </a:rPr>
              <a:t>, individualism, justice, patriotism, optimism, civic duty</a:t>
            </a:r>
          </a:p>
          <a:p>
            <a:r>
              <a:rPr lang="en-US" sz="4000" dirty="0">
                <a:cs typeface="Calibri"/>
              </a:rPr>
              <a:t>2. Ideologies</a:t>
            </a:r>
          </a:p>
          <a:p>
            <a:r>
              <a:rPr lang="en-US" sz="4000" dirty="0">
                <a:cs typeface="Calibri"/>
              </a:rPr>
              <a:t>a. liberals: believe govt should take an active role in solving society's problems</a:t>
            </a:r>
          </a:p>
          <a:p>
            <a:r>
              <a:rPr lang="en-US" sz="4000" dirty="0">
                <a:cs typeface="Calibri"/>
              </a:rPr>
              <a:t>b. conservatives: want to reduce: the size of govt, regulation of business &amp; govt programs; govt should intervene to protect tradition (ex. Abortion, marriage)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01 - Today is Gonna be a Great Day (Theme Song to Phineas and Ferb)">
            <a:hlinkClick r:id="" action="ppaction://media"/>
            <a:extLst>
              <a:ext uri="{FF2B5EF4-FFF2-40B4-BE49-F238E27FC236}">
                <a16:creationId xmlns:a16="http://schemas.microsoft.com/office/drawing/2014/main" id="{F0E5552B-0A33-4082-8153-04ADAA95AE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4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1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27D4B-2FF0-42D3-AFDE-199DA0C4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570" y="416446"/>
            <a:ext cx="10515600" cy="6712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ea typeface="+mn-lt"/>
                <a:cs typeface="+mn-lt"/>
              </a:rPr>
              <a:t>c. socialists: goal: to reduce econ inequality</a:t>
            </a:r>
          </a:p>
          <a:p>
            <a:r>
              <a:rPr lang="en-US" sz="4400" dirty="0">
                <a:ea typeface="+mn-lt"/>
                <a:cs typeface="+mn-lt"/>
              </a:rPr>
              <a:t>d. libertarians: want the least amount of govt, economic conservatives, social liberals</a:t>
            </a:r>
          </a:p>
          <a:p>
            <a:r>
              <a:rPr lang="en-US" sz="4400" dirty="0">
                <a:ea typeface="+mn-lt"/>
                <a:cs typeface="+mn-lt"/>
              </a:rPr>
              <a:t>e. environmentalists: protect the environment (Green Party wants a sustainable society)</a:t>
            </a:r>
          </a:p>
          <a:p>
            <a:r>
              <a:rPr lang="en-US" sz="4400" dirty="0">
                <a:ea typeface="+mn-lt"/>
                <a:cs typeface="+mn-lt"/>
              </a:rPr>
              <a:t>f. centrists: more moderate (between Lib &amp; </a:t>
            </a:r>
            <a:r>
              <a:rPr lang="en-US" sz="4400" dirty="0" err="1">
                <a:ea typeface="+mn-lt"/>
                <a:cs typeface="+mn-lt"/>
              </a:rPr>
              <a:t>Conserv</a:t>
            </a:r>
            <a:r>
              <a:rPr lang="en-US" sz="4400" dirty="0">
                <a:ea typeface="+mn-lt"/>
                <a:cs typeface="+mn-lt"/>
              </a:rPr>
              <a:t>); most Ams consider selves centrist</a:t>
            </a:r>
          </a:p>
          <a:p>
            <a:endParaRPr lang="en-US" sz="4400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0CCA-0D3F-4E6A-819E-AB78F8F8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cs typeface="Calibri Light"/>
              </a:rPr>
              <a:t>D. Engage in civic life (vote, volunteer, stay informed)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FAC0-F058-48AA-B61E-53C6A36D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cs typeface="Calibri"/>
              </a:rPr>
              <a:t>1. social capital: connections ppl use to solve common problems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9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498</Words>
  <Application>Microsoft Office PowerPoint</Application>
  <PresentationFormat>Widescreen</PresentationFormat>
  <Paragraphs>39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Chapter 7</vt:lpstr>
      <vt:lpstr>A. Citizenship: Rts &amp; Responsibilities</vt:lpstr>
      <vt:lpstr>3. Rts &amp; Responsibilities</vt:lpstr>
      <vt:lpstr>B. Becoming a Citizen</vt:lpstr>
      <vt:lpstr>PowerPoint Presentation</vt:lpstr>
      <vt:lpstr>7. Green cards</vt:lpstr>
      <vt:lpstr>C. Political culture (shared values, beliefs &amp; attitudes)</vt:lpstr>
      <vt:lpstr>PowerPoint Presentation</vt:lpstr>
      <vt:lpstr>D. Engage in civic life (vote, volunteer, stay informed)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Phillips</dc:creator>
  <cp:lastModifiedBy>Julie Phillips</cp:lastModifiedBy>
  <cp:revision>265</cp:revision>
  <dcterms:created xsi:type="dcterms:W3CDTF">2022-01-17T03:20:36Z</dcterms:created>
  <dcterms:modified xsi:type="dcterms:W3CDTF">2022-05-27T15:26:15Z</dcterms:modified>
</cp:coreProperties>
</file>