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83" r:id="rId5"/>
    <p:sldId id="259" r:id="rId6"/>
    <p:sldId id="284" r:id="rId7"/>
    <p:sldId id="260" r:id="rId8"/>
    <p:sldId id="286" r:id="rId9"/>
    <p:sldId id="261" r:id="rId10"/>
    <p:sldId id="295" r:id="rId11"/>
    <p:sldId id="262" r:id="rId12"/>
    <p:sldId id="296" r:id="rId13"/>
    <p:sldId id="290" r:id="rId14"/>
    <p:sldId id="292" r:id="rId15"/>
    <p:sldId id="291" r:id="rId16"/>
    <p:sldId id="266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53CE-913E-4858-8447-7C6F22C9B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4D27B-01AB-4024-AF12-DD4C4247C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E2B1-A658-4A3F-9858-4EA1D952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78E3A-C183-4686-818F-48981C17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8C6A3-44BB-43EC-8E93-A7A0F979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33FD-4318-4E62-AB8C-6EAD9DFB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39E1B-98A2-4348-B913-E7FBC78F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914D-8DA4-4E07-A903-DEA6B8A2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52313-899D-4197-90AB-F9E06F0A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51076-343C-4083-8447-6A73A8EE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90E3E-AFD2-4B18-BA99-E72B96239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1F9B3-80B3-4A56-BF4D-F896C24EA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BEB3F-255A-4D8D-8650-E96631AE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9D8E-B4C0-4DA4-8D82-C3CFD063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B3139-86E1-45AE-A86E-6379DFE2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4C88-156A-4939-A537-DAF8D9F3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83E4-E210-489A-85FE-6387F2AA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6D0F-FC91-4522-9125-032C6114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1848C-2FD1-44C6-89B0-1C76F574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D94CB-7F79-47F9-AAA8-9608B0D0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A616-B3B9-4D56-BDC8-B842CEF7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9BD92-C0BC-4E06-978D-D7502449D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A96E-4556-435E-81F0-8770792F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A7F2-F783-42B2-84CB-14A36D89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D8ACB-7EE5-4D12-9F60-7E4FC796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FDCD-F644-4C61-B983-2F9E8405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179D9-AAA0-4D45-AA67-5A33ACEE1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52D33-0AF5-4D86-8924-E0E86789F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6E204-1ACB-48A1-B9D7-5FD948FD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9E6EC-C97E-47CE-8099-CE600B12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FEC61-749D-445A-BC66-6EDEE273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DD9D-A11F-446E-9134-9D93364E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D3311-4690-45D3-96E0-71C0DCCD0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F4466-7574-4C43-99CD-62030617C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A3BCE-415A-40E8-9FFD-BB5B7A13B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46E68-1EFC-44C8-ACA4-C02E8F969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717CF-2096-4542-8645-F270C130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20B92-ED5C-47A8-9E09-4B52303B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B8250-E485-47AA-A3E0-41241C9B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3016-5F2C-4E61-81FB-0DFB576D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90C54-512E-4BE7-BA6E-995086C6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804B7-31CA-4BAA-B7AC-01F37EE0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D4BC5-AB61-47CA-A061-74BEED16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7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B2832-5E43-4464-AF73-4696C6C3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155E3-A915-49C4-BC1F-02446B9B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2D3D3-C619-4181-A970-FA411D42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1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1B5C-02F6-4AB0-BD6C-3C9BE41C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02D1-5B77-4CB2-A4C6-C865A59E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F62E8-A72C-4918-8639-19622FC11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EDF42-3F7A-4847-9901-C53E3670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888E1-E539-48A3-B8CA-B0DB8019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EE12-F0B0-47F7-AED3-E959D241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53A8-F010-4DF4-B0AC-F71BC472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E02C0-F3C7-4CA2-8FCC-3E752D765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A4E9F-5378-46C2-92A0-EFB56424A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B9F98-9422-4840-A8C7-EBA6DDFC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4AC69-90E6-4738-AF1A-794F0459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11FB6-BE1B-44E8-A282-2164202F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3DF28-E805-46D2-B065-82274972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16A15-52C8-4DBD-94FB-D83AC164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6CD0-2DC2-426B-995F-C7BA3212C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E8BB-2A46-48FF-97C7-C74B93B3450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BB2E4-77B8-4434-93F3-F658CC36F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01459-0C1A-48CF-B54C-428923052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746A-022F-4332-845A-5900CEB5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111D-B52B-46FA-A538-CBD19771A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4D9AA-6D8D-42BC-879F-62885CD3C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Federalism: National, State and Local Powers</a:t>
            </a:r>
          </a:p>
        </p:txBody>
      </p:sp>
      <p:pic>
        <p:nvPicPr>
          <p:cNvPr id="4" name="addam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c. quorum</a:t>
            </a:r>
            <a:r>
              <a:rPr lang="en-US" sz="6600" dirty="0"/>
              <a:t>:</a:t>
            </a:r>
            <a:r>
              <a:rPr lang="en-US" sz="6600" dirty="0" smtClean="0"/>
              <a:t>​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5400" dirty="0" smtClean="0"/>
              <a:t>1</a:t>
            </a:r>
            <a:r>
              <a:rPr lang="en-US" sz="5400" dirty="0"/>
              <a:t>.  fixed # of </a:t>
            </a:r>
            <a:r>
              <a:rPr lang="en-US" sz="5400" dirty="0" err="1"/>
              <a:t>ppl</a:t>
            </a:r>
            <a:r>
              <a:rPr lang="en-US" sz="5400" dirty="0"/>
              <a:t> that must be present to conduct business​</a:t>
            </a:r>
          </a:p>
          <a:p>
            <a:pPr fontAlgn="base"/>
            <a:r>
              <a:rPr lang="en-US" sz="5400" dirty="0"/>
              <a:t>2. purpose: to prevent an unrepresentative minority for taking action​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29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98F5-C54A-4491-9A29-B6861D2A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335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C. Role of State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5396-BA8B-4A0C-AF87-25BD7D72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208"/>
            <a:ext cx="10515600" cy="5387975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1. Pass laws &amp; state budgets</a:t>
            </a:r>
          </a:p>
          <a:p>
            <a:r>
              <a:rPr lang="en-US" sz="5400" dirty="0"/>
              <a:t>2. </a:t>
            </a:r>
            <a:r>
              <a:rPr lang="en-US" sz="5400" u="sng" dirty="0"/>
              <a:t>r</a:t>
            </a:r>
            <a:r>
              <a:rPr lang="en-US" sz="5400" u="sng" dirty="0" smtClean="0"/>
              <a:t>edistricting</a:t>
            </a:r>
            <a:r>
              <a:rPr lang="en-US" sz="5400" dirty="0"/>
              <a:t>: the redrawing of voting districts</a:t>
            </a:r>
          </a:p>
          <a:p>
            <a:r>
              <a:rPr lang="en-US" sz="5400" dirty="0"/>
              <a:t>a. </a:t>
            </a:r>
            <a:r>
              <a:rPr lang="en-US" sz="5400" u="sng" dirty="0" smtClean="0"/>
              <a:t>apportionment</a:t>
            </a:r>
          </a:p>
          <a:p>
            <a:r>
              <a:rPr lang="en-US" sz="5400" dirty="0" smtClean="0"/>
              <a:t>1. the </a:t>
            </a:r>
            <a:r>
              <a:rPr lang="en-US" sz="5400" dirty="0"/>
              <a:t>distribution of seats in US Congress—state legislatures choose district </a:t>
            </a:r>
            <a:r>
              <a:rPr lang="en-US" sz="5400" dirty="0" smtClean="0"/>
              <a:t>boundaries</a:t>
            </a:r>
          </a:p>
          <a:p>
            <a:r>
              <a:rPr lang="en-US" sz="5400" dirty="0" smtClean="0"/>
              <a:t>2. 1962</a:t>
            </a:r>
            <a:r>
              <a:rPr lang="en-US" sz="5400" dirty="0"/>
              <a:t>: </a:t>
            </a:r>
            <a:r>
              <a:rPr lang="en-US" sz="5400" i="1" dirty="0"/>
              <a:t>Baker vs. </a:t>
            </a:r>
            <a:r>
              <a:rPr lang="en-US" sz="5400" i="1" dirty="0" err="1"/>
              <a:t>Carr</a:t>
            </a:r>
            <a:r>
              <a:rPr lang="en-US" sz="5400" dirty="0"/>
              <a:t>: legislative apportionment is a state &amp; </a:t>
            </a:r>
            <a:r>
              <a:rPr lang="en-US" sz="5400" dirty="0" smtClean="0"/>
              <a:t>fed matter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664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623909"/>
            <a:ext cx="7148947" cy="1325563"/>
          </a:xfrm>
        </p:spPr>
        <p:txBody>
          <a:bodyPr>
            <a:noAutofit/>
          </a:bodyPr>
          <a:lstStyle/>
          <a:p>
            <a:r>
              <a:rPr lang="en-US" sz="6000" dirty="0"/>
              <a:t>b. gerrymandering: drawing district boundaries to give one group an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63" y="-47910"/>
            <a:ext cx="4211782" cy="69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0" y="414528"/>
            <a:ext cx="11550429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96" y="138763"/>
            <a:ext cx="8261278" cy="6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0" y="104311"/>
            <a:ext cx="8278380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1F0A-9A6A-4747-AB53-4BCCAE89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3.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10C6-7865-4551-860B-68A9AF728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2</a:t>
            </a:r>
            <a:r>
              <a:rPr lang="en-US" sz="4800" dirty="0"/>
              <a:t>. 2019: </a:t>
            </a:r>
            <a:r>
              <a:rPr lang="en-US" sz="4800" dirty="0" err="1"/>
              <a:t>Rucho</a:t>
            </a:r>
            <a:r>
              <a:rPr lang="en-US" sz="4800" dirty="0"/>
              <a:t> vs. Common Cause &amp; </a:t>
            </a:r>
            <a:r>
              <a:rPr lang="en-US" sz="4800" dirty="0" err="1"/>
              <a:t>Lamone</a:t>
            </a:r>
            <a:r>
              <a:rPr lang="en-US" sz="4800" dirty="0"/>
              <a:t> vs. </a:t>
            </a:r>
            <a:r>
              <a:rPr lang="en-US" sz="4800" dirty="0" err="1"/>
              <a:t>Benisek</a:t>
            </a:r>
            <a:r>
              <a:rPr lang="en-US" sz="4800" dirty="0"/>
              <a:t>: apportionment is a state matter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2286-9E39-4EE6-8FF6-DE3E9475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19240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D. Local Govts (Towns &amp; cities)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2500-42B3-4103-B030-ED48E473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216"/>
            <a:ext cx="10515600" cy="5997575"/>
          </a:xfrm>
        </p:spPr>
        <p:txBody>
          <a:bodyPr>
            <a:normAutofit/>
          </a:bodyPr>
          <a:lstStyle/>
          <a:p>
            <a:r>
              <a:rPr lang="en-US" sz="5400" dirty="0"/>
              <a:t>1. </a:t>
            </a:r>
            <a:r>
              <a:rPr lang="en-US" sz="5400" u="sng" dirty="0"/>
              <a:t>mayor-council system</a:t>
            </a:r>
            <a:r>
              <a:rPr lang="en-US" sz="5400" dirty="0"/>
              <a:t>: voters elect city council &amp; mayor</a:t>
            </a:r>
          </a:p>
          <a:p>
            <a:r>
              <a:rPr lang="en-US" sz="5400" dirty="0"/>
              <a:t>2. </a:t>
            </a:r>
            <a:r>
              <a:rPr lang="en-US" sz="5400" u="sng" dirty="0"/>
              <a:t>council-manager system</a:t>
            </a:r>
            <a:r>
              <a:rPr lang="en-US" sz="5400" dirty="0"/>
              <a:t>: elect city council &amp; mayor, but city manager runs the govt (most common)</a:t>
            </a:r>
          </a:p>
          <a:p>
            <a:endParaRPr lang="en-US" sz="5400" dirty="0"/>
          </a:p>
          <a:p>
            <a:endParaRPr lang="en-US" sz="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C3D897-D5C7-46D1-A233-09A5E2C0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A. Federal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34E63B-5529-48F7-926F-D1443A47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0825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/>
              <a:t>1. Division of powers</a:t>
            </a:r>
          </a:p>
          <a:p>
            <a:r>
              <a:rPr lang="en-US" sz="6000" dirty="0"/>
              <a:t>a. </a:t>
            </a:r>
            <a:r>
              <a:rPr lang="en-US" sz="6000" u="sng" dirty="0"/>
              <a:t>expressed powers</a:t>
            </a:r>
            <a:r>
              <a:rPr lang="en-US" sz="6000" dirty="0"/>
              <a:t>: powers specifically granted to the </a:t>
            </a:r>
            <a:r>
              <a:rPr lang="en-US" sz="6000" dirty="0" err="1"/>
              <a:t>natl</a:t>
            </a:r>
            <a:r>
              <a:rPr lang="en-US" sz="6000" dirty="0"/>
              <a:t> </a:t>
            </a:r>
            <a:r>
              <a:rPr lang="en-US" sz="6000" dirty="0" err="1" smtClean="0"/>
              <a:t>govt</a:t>
            </a:r>
            <a:r>
              <a:rPr lang="en-US" sz="6000" dirty="0" smtClean="0"/>
              <a:t>, </a:t>
            </a:r>
            <a:r>
              <a:rPr lang="en-US" sz="6000" u="sng" dirty="0" smtClean="0"/>
              <a:t>concurrent powers</a:t>
            </a:r>
            <a:r>
              <a:rPr lang="en-US" sz="6000" dirty="0" smtClean="0"/>
              <a:t>: both state &amp; fed</a:t>
            </a:r>
            <a:r>
              <a:rPr lang="en-US" sz="6000" smtClean="0"/>
              <a:t>, </a:t>
            </a:r>
            <a:r>
              <a:rPr lang="en-US" sz="6000" u="sng" smtClean="0"/>
              <a:t>reserved powers</a:t>
            </a:r>
            <a:r>
              <a:rPr lang="en-US" sz="6000" dirty="0" smtClean="0"/>
              <a:t>: powers for state only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739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53" y="951346"/>
            <a:ext cx="13004796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7" y="437092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/>
              <a:t>b. </a:t>
            </a:r>
            <a:r>
              <a:rPr lang="en-US" sz="6000" u="sng" dirty="0"/>
              <a:t>Full Faith &amp; Credit Clause</a:t>
            </a:r>
            <a:r>
              <a:rPr lang="en-US" sz="6000" dirty="0"/>
              <a:t>: requires that states recognize one another’s public actions</a:t>
            </a:r>
          </a:p>
          <a:p>
            <a:r>
              <a:rPr lang="en-US" sz="6000" dirty="0"/>
              <a:t>c. </a:t>
            </a:r>
            <a:r>
              <a:rPr lang="en-US" sz="6000" u="sng" dirty="0"/>
              <a:t>Privileges &amp; Immunities Clause</a:t>
            </a:r>
            <a:r>
              <a:rPr lang="en-US" sz="6000" dirty="0"/>
              <a:t>: states cannot discriminate against residents of other states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94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94870-7D96-46D9-98B2-20A488A8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33" y="577269"/>
            <a:ext cx="10515600" cy="6069063"/>
          </a:xfrm>
        </p:spPr>
        <p:txBody>
          <a:bodyPr>
            <a:normAutofit/>
          </a:bodyPr>
          <a:lstStyle/>
          <a:p>
            <a:r>
              <a:rPr lang="en-US" sz="5400" dirty="0"/>
              <a:t>2. Benefits of Fed system</a:t>
            </a:r>
          </a:p>
          <a:p>
            <a:r>
              <a:rPr lang="en-US" sz="5400" dirty="0"/>
              <a:t>a. protect against tyranny of majority</a:t>
            </a:r>
          </a:p>
          <a:p>
            <a:r>
              <a:rPr lang="en-US" sz="5400" dirty="0"/>
              <a:t>b. promotes unity w/out uniformity</a:t>
            </a:r>
          </a:p>
          <a:p>
            <a:r>
              <a:rPr lang="en-US" sz="5400" dirty="0"/>
              <a:t>3. Drawbacks: it allows laws to be inconsistent from state to state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3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640292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4</a:t>
            </a:r>
            <a:r>
              <a:rPr lang="en-US" sz="4800" dirty="0" smtClean="0"/>
              <a:t>. Federal funding/regulations </a:t>
            </a:r>
            <a:endParaRPr lang="en-US" sz="4800" dirty="0"/>
          </a:p>
          <a:p>
            <a:r>
              <a:rPr lang="en-US" sz="4800" dirty="0"/>
              <a:t>a. local govts get $ from feds, with strings attached</a:t>
            </a:r>
          </a:p>
          <a:p>
            <a:r>
              <a:rPr lang="en-US" sz="4800" dirty="0"/>
              <a:t>b. </a:t>
            </a:r>
            <a:r>
              <a:rPr lang="en-US" sz="4800" u="sng" dirty="0"/>
              <a:t>unfunded mandates</a:t>
            </a:r>
            <a:r>
              <a:rPr lang="en-US" sz="4800" dirty="0"/>
              <a:t>: </a:t>
            </a:r>
            <a:r>
              <a:rPr lang="en-US" sz="4800" dirty="0" err="1"/>
              <a:t>natl</a:t>
            </a:r>
            <a:r>
              <a:rPr lang="en-US" sz="4800" dirty="0"/>
              <a:t> govt requires state or local govts to implement at their own expense</a:t>
            </a:r>
          </a:p>
        </p:txBody>
      </p:sp>
    </p:spTree>
    <p:extLst>
      <p:ext uri="{BB962C8B-B14F-4D97-AF65-F5344CB8AC3E}">
        <p14:creationId xmlns:p14="http://schemas.microsoft.com/office/powerpoint/2010/main" val="33472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D761-7078-4CAA-A9D6-6D46B63D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-168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B. Evolution of Federalism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02E58-E51D-4512-9BB5-F859B8B7A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157288"/>
            <a:ext cx="10515600" cy="6425936"/>
          </a:xfrm>
        </p:spPr>
        <p:txBody>
          <a:bodyPr>
            <a:normAutofit/>
          </a:bodyPr>
          <a:lstStyle/>
          <a:p>
            <a:r>
              <a:rPr lang="en-US" sz="6000" dirty="0"/>
              <a:t>1. </a:t>
            </a:r>
            <a:r>
              <a:rPr lang="en-US" sz="6000" u="sng" dirty="0"/>
              <a:t>Dual</a:t>
            </a:r>
            <a:r>
              <a:rPr lang="en-US" sz="6000" dirty="0"/>
              <a:t>: two levels of govt, each have defined responsibilities (layer cake)</a:t>
            </a:r>
          </a:p>
          <a:p>
            <a:r>
              <a:rPr lang="en-US" sz="6000" dirty="0"/>
              <a:t>2. </a:t>
            </a:r>
            <a:r>
              <a:rPr lang="en-US" sz="6000" u="sng" dirty="0"/>
              <a:t>Cooperative:</a:t>
            </a:r>
            <a:r>
              <a:rPr lang="en-US" sz="6000" dirty="0"/>
              <a:t> federal, state &amp; local govts work together (marble cake)</a:t>
            </a:r>
          </a:p>
          <a:p>
            <a:endParaRPr lang="en-US" sz="6600" dirty="0"/>
          </a:p>
        </p:txBody>
      </p:sp>
      <p:pic>
        <p:nvPicPr>
          <p:cNvPr id="4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84" y="186267"/>
            <a:ext cx="8907107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EFF3-6106-4872-B3A0-9FD0EE19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4" y="-31330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C. State Govts in the Fed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DCF9-F28C-44DF-83C6-09657771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3098"/>
            <a:ext cx="6020790" cy="6284672"/>
          </a:xfrm>
        </p:spPr>
        <p:txBody>
          <a:bodyPr>
            <a:noAutofit/>
          </a:bodyPr>
          <a:lstStyle/>
          <a:p>
            <a:r>
              <a:rPr lang="en-US" sz="4200" dirty="0"/>
              <a:t>1. State Constitutions</a:t>
            </a:r>
          </a:p>
          <a:p>
            <a:r>
              <a:rPr lang="en-US" sz="4200" dirty="0"/>
              <a:t>a. US </a:t>
            </a:r>
            <a:r>
              <a:rPr lang="en-US" sz="4200" dirty="0" err="1" smtClean="0"/>
              <a:t>Constit</a:t>
            </a:r>
            <a:r>
              <a:rPr lang="en-US" sz="4200" dirty="0" smtClean="0"/>
              <a:t> </a:t>
            </a:r>
            <a:r>
              <a:rPr lang="en-US" sz="4200" dirty="0"/>
              <a:t>requires that every state </a:t>
            </a:r>
            <a:r>
              <a:rPr lang="en-US" sz="4200" dirty="0" err="1" smtClean="0"/>
              <a:t>constit</a:t>
            </a:r>
            <a:r>
              <a:rPr lang="en-US" sz="4200" dirty="0" smtClean="0"/>
              <a:t> be </a:t>
            </a:r>
            <a:r>
              <a:rPr lang="en-US" sz="4200" dirty="0"/>
              <a:t>a “republican form of govt</a:t>
            </a:r>
            <a:r>
              <a:rPr lang="en-US" sz="4200" dirty="0" smtClean="0"/>
              <a:t>.” (voters choose reps)</a:t>
            </a:r>
          </a:p>
          <a:p>
            <a:r>
              <a:rPr lang="en-US" sz="4200" dirty="0"/>
              <a:t>b</a:t>
            </a:r>
            <a:r>
              <a:rPr lang="en-US" sz="4200" dirty="0" smtClean="0"/>
              <a:t>. </a:t>
            </a:r>
            <a:r>
              <a:rPr lang="en-US" sz="4200" u="sng" dirty="0" smtClean="0"/>
              <a:t>amendments</a:t>
            </a:r>
            <a:r>
              <a:rPr lang="en-US" sz="4200" dirty="0" smtClean="0"/>
              <a:t>: </a:t>
            </a:r>
            <a:r>
              <a:rPr lang="en-US" sz="4200" dirty="0"/>
              <a:t>legislature proposes amendment, voters approve </a:t>
            </a:r>
            <a:r>
              <a:rPr lang="en-US" sz="4200" dirty="0" smtClean="0"/>
              <a:t>it (3/4 approved)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798499"/>
            <a:ext cx="6128509" cy="58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403</Words>
  <Application>Microsoft Office PowerPoint</Application>
  <PresentationFormat>Widescreen</PresentationFormat>
  <Paragraphs>37</Paragraphs>
  <Slides>17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Chapter 6</vt:lpstr>
      <vt:lpstr>A. Federal system</vt:lpstr>
      <vt:lpstr>PowerPoint Presentation</vt:lpstr>
      <vt:lpstr>PowerPoint Presentation</vt:lpstr>
      <vt:lpstr>PowerPoint Presentation</vt:lpstr>
      <vt:lpstr>PowerPoint Presentation</vt:lpstr>
      <vt:lpstr>B. Evolution of Federalism</vt:lpstr>
      <vt:lpstr>PowerPoint Presentation</vt:lpstr>
      <vt:lpstr>C. State Govts in the Fed system</vt:lpstr>
      <vt:lpstr>c. quorum:​</vt:lpstr>
      <vt:lpstr>C. Role of State Legislature</vt:lpstr>
      <vt:lpstr>b. gerrymandering: drawing district boundaries to give one group an advantage</vt:lpstr>
      <vt:lpstr>PowerPoint Presentation</vt:lpstr>
      <vt:lpstr>PowerPoint Presentation</vt:lpstr>
      <vt:lpstr>PowerPoint Presentation</vt:lpstr>
      <vt:lpstr> 3. </vt:lpstr>
      <vt:lpstr>D. Local Govts (Towns &amp; cities)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Julie Phillips</dc:creator>
  <cp:lastModifiedBy>Julie Phillips</cp:lastModifiedBy>
  <cp:revision>42</cp:revision>
  <dcterms:created xsi:type="dcterms:W3CDTF">2019-07-22T23:44:29Z</dcterms:created>
  <dcterms:modified xsi:type="dcterms:W3CDTF">2022-02-16T16:50:37Z</dcterms:modified>
</cp:coreProperties>
</file>