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88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8C892E-4B08-4B8F-B4B4-1EE342A6E5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3693A2-89C2-41F1-8C27-DA2DD2F8E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C17C-36BF-4557-9E02-B3954595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39973-67DD-400C-8ABE-D2CAC1530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45E9-A998-482E-8BAD-F63C2FF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AE82-98D0-4F2F-B641-80AD49A0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4E94-68DA-4C92-8D52-C6FE9D4A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80CF-C638-4797-8D6D-789A04DC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E694D-9D92-4BB7-8DB7-C024A409F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44C2-18F7-4DCD-A0C8-451C32FD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93FE7-409B-4D57-826D-62D06852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53D65-97D9-477C-AFFE-1BE37AB6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A90D4-72CC-4CDC-A700-CDF8671AA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CEFEF-955A-428E-86DE-F531B1525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A8F0-2D39-42C7-BD5E-A2958542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0635-E677-44E2-8091-186009D1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0F9DF-B504-4B55-88EC-9DE1D6B1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E1C6-28EF-4E60-8869-2405CB2E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9B4A1-73BF-484A-AEA3-E42B9A92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03EB-4DE0-402A-ADB7-CF7ECC38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81742-1359-485F-B352-E40AC758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ED17-238F-4B3D-94AC-486BFCFC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F949-2139-4D5E-9A76-187817CD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5ED59-3498-42B4-A3F5-A1818EC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19FC1-D206-4859-BDF9-D88B28D3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15144-6F69-42C4-AE1C-9BC3C496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F7F1-FC3A-43B9-9639-408C9797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E833-B7F5-4E3A-A04E-DDDFF211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EA0D-DF57-4606-915B-9B32161C0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7BE26-DBD5-4E88-A8B5-CD31DA084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B4E61-7F6E-40F0-A428-A110734A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8228-FB2C-45E8-95D8-3287B5C2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2B5E8-8B0D-4C9D-ADF9-1348E5CA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1CA9-7CAE-43BE-84ED-D87F47EA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6FB4-61D7-4D27-AB65-81F20ED7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73383-A110-4847-A42F-CC27FCABF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9D61C-7026-4B57-970F-D4605C409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D9600-AB9B-4A9F-AA00-96D3BF851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289D8-CABD-4869-8329-DC39CF00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D9E70-FC04-4226-9F95-88DD31B3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D5AF6-7BC0-4015-BD67-B18E3744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C1A5-AF7A-4891-A5C0-75C7FAA6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7CDC1-8398-4F2B-92A7-51AAB80E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97C9B-45AA-4A50-8183-CAFC5111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494E3-B3D7-4B14-9896-3F3CCE7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03F07-3E90-4FAF-81A3-D970876F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A1206-B1C3-4ABA-AF3B-89DE134C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635B8-5E05-447D-9565-797ADE22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CC1E-342D-4D94-A878-8A7DC535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D836B-8BF0-443A-B7BA-A97498BC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7A399-C4DE-48A8-AAA8-BF54D45CD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3155B-C045-4E02-86A1-29F088C0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3B178-C2E5-47F4-879E-5CCAA7FF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C7960-939E-476A-91A0-72D00DB7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19D7-5746-4F8B-840C-2960E4D9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5E126-B79A-4199-9A62-D9AC1E499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EEB0C-62BE-4A4F-88D4-AF68139E3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5E9CB-6C6B-4B9C-B7C6-0F41360F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F6F55-B163-49B0-9A57-6A7F0B1F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65B97-F418-40F5-AE2B-EE614D85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A8AA9-980A-4792-B622-83C40C60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498CE-971C-4504-8280-0C70AA563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39F3-9EBB-4A92-B0B3-19D78D1E7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D8FC-95C2-40E0-AAAF-DCDBF94DE82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93CA7-EED3-48CC-8D55-90A749D1F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888F-365D-41C7-9673-CEBB1652E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1DF5-EBC4-4C92-BED0-79C3A5A8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D80A-7F95-4F33-BD46-E63FC4CBD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C1140-6B8F-4519-99E7-4FFCFAE9C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US Constitution</a:t>
            </a:r>
          </a:p>
        </p:txBody>
      </p:sp>
      <p:pic>
        <p:nvPicPr>
          <p:cNvPr id="4" name="The Off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1666-0F86-446A-ACCC-53EAB68E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2. Court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2F02A-BC28-414C-B481-C24D116A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5" y="1461640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a. </a:t>
            </a:r>
            <a:r>
              <a:rPr lang="en-US" sz="4400" i="1" dirty="0"/>
              <a:t>Marbury vs. Madison</a:t>
            </a:r>
            <a:r>
              <a:rPr lang="en-US" sz="4400" dirty="0"/>
              <a:t>: courts decide if an act of Congress is constitutional (judicial review)</a:t>
            </a:r>
          </a:p>
          <a:p>
            <a:r>
              <a:rPr lang="en-US" sz="4400" dirty="0"/>
              <a:t>b. </a:t>
            </a:r>
            <a:r>
              <a:rPr lang="en-US" sz="4400" i="1" dirty="0"/>
              <a:t>McCulloch vs. Maryland</a:t>
            </a:r>
            <a:r>
              <a:rPr lang="en-US" sz="4400" dirty="0"/>
              <a:t>: state laws that conflict with federal laws are unconstitutional</a:t>
            </a:r>
          </a:p>
          <a:p>
            <a:r>
              <a:rPr lang="en-US" sz="4400" dirty="0"/>
              <a:t>c. </a:t>
            </a:r>
            <a:r>
              <a:rPr lang="en-US" sz="4400" i="1" dirty="0"/>
              <a:t>US vs. Nixon</a:t>
            </a:r>
            <a:r>
              <a:rPr lang="en-US" sz="4400" dirty="0"/>
              <a:t>: </a:t>
            </a:r>
            <a:r>
              <a:rPr lang="en-US" sz="4400" dirty="0" err="1"/>
              <a:t>estab</a:t>
            </a:r>
            <a:r>
              <a:rPr lang="en-US" sz="4400" dirty="0"/>
              <a:t> principle of rule of law; president is not above the law</a:t>
            </a:r>
          </a:p>
        </p:txBody>
      </p:sp>
    </p:spTree>
    <p:extLst>
      <p:ext uri="{BB962C8B-B14F-4D97-AF65-F5344CB8AC3E}">
        <p14:creationId xmlns:p14="http://schemas.microsoft.com/office/powerpoint/2010/main" val="432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F6A83-08D4-44C8-A9E2-73F0B1CB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466"/>
            <a:ext cx="10515600" cy="1325563"/>
          </a:xfrm>
        </p:spPr>
        <p:txBody>
          <a:bodyPr/>
          <a:lstStyle/>
          <a:p>
            <a:r>
              <a:rPr lang="en-US" dirty="0"/>
              <a:t>A. Elements of the Constitution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28DA5-4E3E-4F2C-9AFD-D4FD2EF5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927127"/>
            <a:ext cx="10515600" cy="6197241"/>
          </a:xfrm>
        </p:spPr>
        <p:txBody>
          <a:bodyPr>
            <a:normAutofit/>
          </a:bodyPr>
          <a:lstStyle/>
          <a:p>
            <a:r>
              <a:rPr lang="en-US" sz="4400" dirty="0"/>
              <a:t>1. Preamble: the purpose of the Constitution, says power &amp; authority come from ppl</a:t>
            </a:r>
          </a:p>
          <a:p>
            <a:r>
              <a:rPr lang="en-US" sz="4400" dirty="0"/>
              <a:t>2. Articles</a:t>
            </a:r>
          </a:p>
          <a:p>
            <a:r>
              <a:rPr lang="en-US" sz="4400" dirty="0"/>
              <a:t>a. Article 1: </a:t>
            </a:r>
            <a:r>
              <a:rPr lang="en-US" sz="4400" dirty="0" err="1"/>
              <a:t>legis</a:t>
            </a:r>
            <a:r>
              <a:rPr lang="en-US" sz="4400" dirty="0"/>
              <a:t> branch</a:t>
            </a:r>
          </a:p>
          <a:p>
            <a:r>
              <a:rPr lang="en-US" sz="4400" dirty="0"/>
              <a:t>1. enumerated powers: powers specifically listed in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6673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58" y="277044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2. implied powers: Congress shall make all laws which are “necessary &amp; proper.”(Necessary &amp; Proper/Elastic Clause)</a:t>
            </a:r>
          </a:p>
          <a:p>
            <a:r>
              <a:rPr lang="en-US" sz="4800" dirty="0"/>
              <a:t>3. habeas corpus: </a:t>
            </a:r>
            <a:r>
              <a:rPr lang="en-US" sz="4800" dirty="0" err="1"/>
              <a:t>ppl</a:t>
            </a:r>
            <a:r>
              <a:rPr lang="en-US" sz="4800" dirty="0"/>
              <a:t> have to be informed of charges against them</a:t>
            </a:r>
          </a:p>
          <a:p>
            <a:r>
              <a:rPr lang="en-US" sz="4800" dirty="0"/>
              <a:t>b. Article 6: Supremacy Law:  Federal law </a:t>
            </a:r>
            <a:r>
              <a:rPr lang="en-US" sz="4800" dirty="0" err="1"/>
              <a:t>supercedes</a:t>
            </a:r>
            <a:r>
              <a:rPr lang="en-US" sz="4800" dirty="0"/>
              <a:t> all state &amp; local laws (resolves conflict; feds win)</a:t>
            </a:r>
          </a:p>
          <a:p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58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D9EE-63A7-4D6D-A44A-4B88C1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B. Amending the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7245-258B-404A-B53B-2938FFBB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1. Amendment is proposed by 2/3 of both Senate &amp; House, then ratified by ¾ of state legislatures</a:t>
            </a:r>
          </a:p>
          <a:p>
            <a:pPr marL="0" indent="0">
              <a:buNone/>
            </a:pPr>
            <a:r>
              <a:rPr lang="en-US" sz="4400" dirty="0"/>
              <a:t>2. 1</a:t>
            </a:r>
            <a:r>
              <a:rPr lang="en-US" sz="4400" baseline="30000" dirty="0"/>
              <a:t>st</a:t>
            </a:r>
            <a:r>
              <a:rPr lang="en-US" sz="4400" dirty="0"/>
              <a:t> ten amendments: Bill of Rts: covers </a:t>
            </a:r>
            <a:r>
              <a:rPr lang="en-US" sz="4400" dirty="0" err="1"/>
              <a:t>indiv</a:t>
            </a:r>
            <a:r>
              <a:rPr lang="en-US" sz="4400" dirty="0"/>
              <a:t> </a:t>
            </a:r>
            <a:r>
              <a:rPr lang="en-US" sz="4400" dirty="0" err="1"/>
              <a:t>rts</a:t>
            </a:r>
            <a:r>
              <a:rPr lang="en-US" sz="4400" dirty="0"/>
              <a:t> (ex. Rt to due process---fair legal procedures &amp; fair trial)</a:t>
            </a:r>
          </a:p>
        </p:txBody>
      </p:sp>
    </p:spTree>
    <p:extLst>
      <p:ext uri="{BB962C8B-B14F-4D97-AF65-F5344CB8AC3E}">
        <p14:creationId xmlns:p14="http://schemas.microsoft.com/office/powerpoint/2010/main" val="6919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D91E-D7EA-4576-9E8C-B2F4CF2B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09" y="338730"/>
            <a:ext cx="10515600" cy="651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3. Civil War era: </a:t>
            </a:r>
            <a:r>
              <a:rPr lang="en-US" sz="4800" dirty="0" err="1"/>
              <a:t>Af</a:t>
            </a:r>
            <a:r>
              <a:rPr lang="en-US" sz="4800" dirty="0"/>
              <a:t> Americans became citizens &amp; were granted the rt to vote</a:t>
            </a:r>
          </a:p>
          <a:p>
            <a:pPr marL="0" indent="0">
              <a:buNone/>
            </a:pPr>
            <a:r>
              <a:rPr lang="en-US" sz="4800" dirty="0"/>
              <a:t>4. Progressive era: income tax, direct election of senators, voting for women &amp; prohibition</a:t>
            </a:r>
          </a:p>
          <a:p>
            <a:pPr marL="0" indent="0">
              <a:buNone/>
            </a:pPr>
            <a:r>
              <a:rPr lang="en-US" sz="4800" dirty="0"/>
              <a:t>5. Civil Rts era: DC residents can vote, no poll taxes, lowered voting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5B344-C8FF-42D3-A603-165122A1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C. Guiding </a:t>
            </a:r>
            <a:r>
              <a:rPr lang="en-US" sz="6000" dirty="0" smtClean="0"/>
              <a:t>principles of limited government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7C0BF0-F468-4ECB-A0EB-33F2F252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</a:t>
            </a:r>
            <a:r>
              <a:rPr lang="en-US" sz="5400" dirty="0" smtClean="0"/>
              <a:t>. </a:t>
            </a:r>
            <a:r>
              <a:rPr lang="en-US" sz="5400" dirty="0"/>
              <a:t>Popular sovereignty: power resides in the will of the ppl</a:t>
            </a:r>
          </a:p>
          <a:p>
            <a:r>
              <a:rPr lang="en-US" sz="5400" dirty="0"/>
              <a:t>2</a:t>
            </a:r>
            <a:r>
              <a:rPr lang="en-US" sz="5400" dirty="0" smtClean="0"/>
              <a:t>. </a:t>
            </a:r>
            <a:r>
              <a:rPr lang="en-US" sz="5400" dirty="0"/>
              <a:t>Rule of law:  states can’t </a:t>
            </a:r>
            <a:r>
              <a:rPr lang="en-US" sz="5400" dirty="0" err="1"/>
              <a:t>discrim</a:t>
            </a:r>
            <a:r>
              <a:rPr lang="en-US" sz="5400" dirty="0"/>
              <a:t> against resident from others states, fed power over states</a:t>
            </a:r>
          </a:p>
          <a:p>
            <a:endParaRPr lang="en-US" dirty="0"/>
          </a:p>
        </p:txBody>
      </p:sp>
      <p:pic>
        <p:nvPicPr>
          <p:cNvPr id="2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406E-42CE-4F94-B783-E63F0C88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3</a:t>
            </a:r>
            <a:r>
              <a:rPr lang="en-US" sz="4800" dirty="0" smtClean="0"/>
              <a:t>. </a:t>
            </a:r>
            <a:r>
              <a:rPr lang="en-US" sz="4800" dirty="0"/>
              <a:t>Separation of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F728-3A7C-4B8E-9722-CA591CBE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468745"/>
            <a:ext cx="10515600" cy="5491347"/>
          </a:xfrm>
        </p:spPr>
        <p:txBody>
          <a:bodyPr>
            <a:normAutofit/>
          </a:bodyPr>
          <a:lstStyle/>
          <a:p>
            <a:r>
              <a:rPr lang="en-US" sz="4400" dirty="0"/>
              <a:t>a. ensures no one branch of govt can become too powerful</a:t>
            </a:r>
          </a:p>
          <a:p>
            <a:r>
              <a:rPr lang="en-US" sz="4400" dirty="0"/>
              <a:t>b. checks &amp; balance examples:</a:t>
            </a:r>
          </a:p>
          <a:p>
            <a:r>
              <a:rPr lang="en-US" sz="4400" dirty="0"/>
              <a:t>1. Senate has to approve treaties</a:t>
            </a:r>
          </a:p>
          <a:p>
            <a:r>
              <a:rPr lang="en-US" sz="4400" dirty="0"/>
              <a:t>2. Pres signs or vetoes bill after Congress approves (veto power: Pres can send a bill back to Congress)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FE4D-7617-4EA0-B44F-619BFA09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2" y="449585"/>
            <a:ext cx="10515600" cy="6572651"/>
          </a:xfrm>
        </p:spPr>
        <p:txBody>
          <a:bodyPr>
            <a:normAutofit/>
          </a:bodyPr>
          <a:lstStyle/>
          <a:p>
            <a:r>
              <a:rPr lang="en-US" sz="4400" dirty="0"/>
              <a:t>4</a:t>
            </a:r>
            <a:r>
              <a:rPr lang="en-US" sz="4400" dirty="0" smtClean="0"/>
              <a:t>. </a:t>
            </a:r>
            <a:r>
              <a:rPr lang="en-US" sz="4400" dirty="0"/>
              <a:t>Federalism</a:t>
            </a:r>
          </a:p>
          <a:p>
            <a:r>
              <a:rPr lang="en-US" sz="4400" dirty="0"/>
              <a:t>a. expressed powers: federal</a:t>
            </a:r>
          </a:p>
          <a:p>
            <a:r>
              <a:rPr lang="en-US" sz="4400" dirty="0"/>
              <a:t>b. reserved powers: reserved for states (ex. Public schools)</a:t>
            </a:r>
          </a:p>
          <a:p>
            <a:r>
              <a:rPr lang="en-US" sz="4400" dirty="0"/>
              <a:t>c. concurrent powers: for both state &amp; fed (ex levy taxes)</a:t>
            </a:r>
          </a:p>
          <a:p>
            <a:r>
              <a:rPr lang="en-US" sz="4400" dirty="0" smtClean="0"/>
              <a:t>5.  </a:t>
            </a:r>
            <a:r>
              <a:rPr lang="en-US" sz="4400" dirty="0"/>
              <a:t>Independent judiciary</a:t>
            </a:r>
          </a:p>
          <a:p>
            <a:r>
              <a:rPr lang="en-US" sz="4400" dirty="0" smtClean="0"/>
              <a:t>6. Individual </a:t>
            </a:r>
            <a:r>
              <a:rPr lang="en-US" sz="4400" dirty="0"/>
              <a:t>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788C-ABD3-4C3E-9103-CEF597B1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Interpreting the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3B3C-D868-4E34-B4D5-33881E4D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441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Process of judicial interpretation</a:t>
            </a:r>
          </a:p>
          <a:p>
            <a:r>
              <a:rPr lang="en-US" sz="4400" dirty="0"/>
              <a:t>a. exact wording</a:t>
            </a:r>
          </a:p>
          <a:p>
            <a:r>
              <a:rPr lang="en-US" sz="4400" dirty="0"/>
              <a:t>b. original intent</a:t>
            </a:r>
          </a:p>
          <a:p>
            <a:r>
              <a:rPr lang="en-US" sz="4400" dirty="0"/>
              <a:t>c. precedent (decision by the court that serves as an example for future decisions)</a:t>
            </a:r>
          </a:p>
          <a:p>
            <a:r>
              <a:rPr lang="en-US" sz="4400" dirty="0"/>
              <a:t>d. consequence</a:t>
            </a:r>
          </a:p>
          <a:p>
            <a:r>
              <a:rPr lang="en-US" sz="4400" dirty="0"/>
              <a:t>e. moral &amp; ethical values</a:t>
            </a:r>
          </a:p>
        </p:txBody>
      </p:sp>
    </p:spTree>
    <p:extLst>
      <p:ext uri="{BB962C8B-B14F-4D97-AF65-F5344CB8AC3E}">
        <p14:creationId xmlns:p14="http://schemas.microsoft.com/office/powerpoint/2010/main" val="24616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458</Words>
  <Application>Microsoft Office PowerPoint</Application>
  <PresentationFormat>Widescreen</PresentationFormat>
  <Paragraphs>41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Chapter 4</vt:lpstr>
      <vt:lpstr>A. Elements of the Constitution</vt:lpstr>
      <vt:lpstr>PowerPoint Presentation</vt:lpstr>
      <vt:lpstr>B. Amending the Constitution</vt:lpstr>
      <vt:lpstr>PowerPoint Presentation</vt:lpstr>
      <vt:lpstr>C. Guiding principles of limited government</vt:lpstr>
      <vt:lpstr>3. Separation of powers</vt:lpstr>
      <vt:lpstr>PowerPoint Presentation</vt:lpstr>
      <vt:lpstr>D. Interpreting the Constitution</vt:lpstr>
      <vt:lpstr>2. Court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Julie Phillips</dc:creator>
  <cp:lastModifiedBy>Julie Phillips</cp:lastModifiedBy>
  <cp:revision>37</cp:revision>
  <cp:lastPrinted>2022-02-16T16:48:22Z</cp:lastPrinted>
  <dcterms:created xsi:type="dcterms:W3CDTF">2019-07-18T01:57:59Z</dcterms:created>
  <dcterms:modified xsi:type="dcterms:W3CDTF">2022-02-16T16:48:33Z</dcterms:modified>
</cp:coreProperties>
</file>