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4" r:id="rId5"/>
    <p:sldId id="282" r:id="rId6"/>
    <p:sldId id="260" r:id="rId7"/>
    <p:sldId id="283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BA49-2BB7-4A9D-8E11-72EBE07D4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E339F-8793-4738-9229-663530A9C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B363-2A58-4940-9F67-3BBEDEDF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96968-EC9F-4E2D-8160-83E61AB8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E9FFC-88B7-44A9-BE95-ACDF70CB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1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5CC2-EE81-4864-868E-62C914B6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1EF39-C3CD-421B-8E9A-0F125CD35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ACE8-1B8E-478C-AE79-B2947B2D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CE82-AC93-419F-993D-525364D9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CD21B-BBE7-4848-AFC6-1E038668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A1E52-46B0-4C0C-8FD7-DD5E26170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76795-6730-4652-B15F-86476F716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4B4E2-7D1A-4B31-B5CB-4CE13F408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A637-F374-4D26-9ADA-BEDE4B8B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CA6F8-0FD1-4747-95F7-C931ED04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7B74-0D97-4B27-B39B-3E170D88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5C0B-0A9B-4A29-A590-BFB426A8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4BFE-0FE4-4555-96F5-30BD6943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9F7A0-E7A4-4958-A0F9-3AF5947A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314C-F9A7-4CF4-AF70-5069B8CA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2849-087E-4518-9E98-BDE1C466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3054A-B00D-4C27-8CF3-865570396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CBA6A-B0BC-4F8E-9065-16FE6E33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4287-9070-430D-8363-B15BB4ED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5F666-CD3C-4127-8FDB-1E5DA7B4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E002-0A40-4ADE-9738-1E659D24E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E10E-76C4-4FF1-AC1D-B54659CA5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77BE5-BBE4-4421-9FF2-028AA6010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4B072-7B44-4A2D-854D-D5F93DC5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BA9C0-C89E-4E4B-AF53-CFBA10A7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B8AC-EB0F-443A-9A17-92A914F9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5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B846-693C-4A38-9775-7AD3034F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84714-5B44-47DB-89CE-D66EFCF0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DF200-1210-4E92-9EA2-7D0F61233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94EA3-3110-496C-89F8-55208141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3DA65-7006-492E-9360-0326F412C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F64F5-571D-4068-9DB6-761AE953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EA9401-C636-4F37-8C75-0157C965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DD66D-0874-4EBB-A6EA-F46ACC08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DB89-C351-4695-8BD1-248CEED6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395FE-98F0-47ED-B068-BDACB9D6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F1C7A-4A64-43A4-BAEF-13ECAB7D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97EB-CB78-49CE-8B8F-A5504836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67875-7869-43DA-B439-32F89FE0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0994F-9F37-46D7-AD7D-734831B3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B4CEA-78CB-4441-961D-2F67840F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7A4F-ED05-4D7B-A8EC-491091DF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C46FF-128B-463B-93D3-112F0C35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FDC40-5A97-4710-A22B-5AF1A257F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47424-3429-4D1E-9F3A-5EE25F05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EDE2-335C-4F45-B0FD-37625B48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39CC2-8247-48C2-BD15-09BF035B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5FAD-C098-458D-A41C-99425C7D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F5930-A84B-458D-9E0B-C0928F2C1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A2842-EB02-4805-8ECD-769156A9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62EA7-9470-4C38-8A6D-972DAA4E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59E0C-D90C-4F80-84E7-BC807B35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E42B9-855F-450C-821B-8385750F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033ED-513C-445C-B6F0-61D7E11A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46973-122F-49B9-9374-97106AC6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7AF69-C7E4-4727-BF76-2F65308B4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2D39-4FE0-40A6-916C-3E5644DD3D6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ED63-03CD-4CAB-8261-DAD81D38C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50EFD-3716-4071-94FA-3B332BF2C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A9EE-98EA-4F30-9C1F-3DC922BB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173E-2944-424A-9A61-9F8FD7C7E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6531"/>
            <a:ext cx="9144000" cy="2387600"/>
          </a:xfrm>
        </p:spPr>
        <p:txBody>
          <a:bodyPr>
            <a:noAutofit/>
          </a:bodyPr>
          <a:lstStyle/>
          <a:p>
            <a:r>
              <a:rPr lang="en-US" sz="8000" dirty="0"/>
              <a:t>Chapter 2</a:t>
            </a:r>
            <a:br>
              <a:rPr lang="en-US" sz="8000" dirty="0"/>
            </a:br>
            <a:r>
              <a:rPr lang="en-US" sz="8000" dirty="0"/>
              <a:t>Comparing Forms of Govt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134F8-CFD7-42A8-A69A-E061A68A4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Kim Possib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1C47-DC48-4A73-A599-4438F85C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3B0F-2B92-480D-92C5-CEA391135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3. Confederal system: local, regional power over central </a:t>
            </a:r>
            <a:r>
              <a:rPr lang="en-US" sz="5400" dirty="0" err="1"/>
              <a:t>govt</a:t>
            </a:r>
            <a:r>
              <a:rPr lang="en-US" sz="5400" dirty="0"/>
              <a:t> which is too weak to be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419D-F052-46D0-ADA8-6BC14B5DB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89" y="40146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D. Economic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5BE5-5791-4524-AFE7-6002EEF6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25" y="1843267"/>
            <a:ext cx="10515600" cy="4351338"/>
          </a:xfrm>
        </p:spPr>
        <p:txBody>
          <a:bodyPr>
            <a:noAutofit/>
          </a:bodyPr>
          <a:lstStyle/>
          <a:p>
            <a:r>
              <a:rPr lang="en-US" sz="4800" dirty="0"/>
              <a:t>1. Traditional: </a:t>
            </a:r>
            <a:r>
              <a:rPr lang="en-US" sz="4800" dirty="0" err="1"/>
              <a:t>st</a:t>
            </a:r>
            <a:r>
              <a:rPr lang="en-US" sz="4800" dirty="0"/>
              <a:t> of living is low &amp; ppl barely meet their basic needs</a:t>
            </a:r>
          </a:p>
          <a:p>
            <a:r>
              <a:rPr lang="en-US" sz="4800" dirty="0"/>
              <a:t>2. Market (free enterprise, capitalism): production of goods &amp; services is driven by profit motive, econ consumption &amp;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28517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510A1-A228-4FFB-870E-A12E2C155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12" y="291022"/>
            <a:ext cx="10515600" cy="6566977"/>
          </a:xfrm>
        </p:spPr>
        <p:txBody>
          <a:bodyPr>
            <a:normAutofit/>
          </a:bodyPr>
          <a:lstStyle/>
          <a:p>
            <a:r>
              <a:rPr lang="en-US" sz="4400" dirty="0"/>
              <a:t>3. Command</a:t>
            </a:r>
          </a:p>
          <a:p>
            <a:r>
              <a:rPr lang="en-US" sz="4400" dirty="0"/>
              <a:t>a. govt planners decide how much of what to produce</a:t>
            </a:r>
          </a:p>
          <a:p>
            <a:r>
              <a:rPr lang="en-US" sz="4400" dirty="0"/>
              <a:t>b. communism &amp; socialism: attempts to address the inequalities of industrial capitalism</a:t>
            </a:r>
          </a:p>
          <a:p>
            <a:r>
              <a:rPr lang="en-US" sz="4400" dirty="0"/>
              <a:t>4. Mixed </a:t>
            </a:r>
          </a:p>
          <a:p>
            <a:r>
              <a:rPr lang="en-US" sz="4400" dirty="0"/>
              <a:t>a. most common in world today</a:t>
            </a:r>
          </a:p>
          <a:p>
            <a:r>
              <a:rPr lang="en-US" sz="4400" dirty="0"/>
              <a:t>b. Ex. China &amp;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B4F4-FA06-4989-9076-ACAEBF60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A.  Totalitarian govts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5608D-B119-4C97-948B-907238850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1.  Soviet communism</a:t>
            </a:r>
          </a:p>
          <a:p>
            <a:r>
              <a:rPr lang="en-US" sz="5400" dirty="0"/>
              <a:t>2. Fascism: power given to corporations--expansionist, nationalist, militaristic</a:t>
            </a:r>
          </a:p>
          <a:p>
            <a:r>
              <a:rPr lang="en-US" sz="5400" dirty="0"/>
              <a:t>3. Nazism: a type of fascism with an emphasis on racial superiority</a:t>
            </a:r>
          </a:p>
        </p:txBody>
      </p:sp>
    </p:spTree>
    <p:extLst>
      <p:ext uri="{BB962C8B-B14F-4D97-AF65-F5344CB8AC3E}">
        <p14:creationId xmlns:p14="http://schemas.microsoft.com/office/powerpoint/2010/main" val="16608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0150-5321-40FA-AB5A-27373471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6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B.  Forms of govt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9A158-9359-43F3-9FAE-79A6DD4B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3" y="1229616"/>
            <a:ext cx="10515600" cy="6244949"/>
          </a:xfrm>
        </p:spPr>
        <p:txBody>
          <a:bodyPr>
            <a:normAutofit/>
          </a:bodyPr>
          <a:lstStyle/>
          <a:p>
            <a:r>
              <a:rPr lang="en-US" sz="6000" dirty="0"/>
              <a:t>1. monarchies</a:t>
            </a:r>
          </a:p>
          <a:p>
            <a:r>
              <a:rPr lang="en-US" sz="6000" dirty="0"/>
              <a:t>a. the oldest form of govt still in use today</a:t>
            </a:r>
          </a:p>
          <a:p>
            <a:r>
              <a:rPr lang="en-US" sz="6000" dirty="0"/>
              <a:t>b. efficient &amp; clear succession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50C7598-0BB3-4BB4-97B4-DAD62328E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-32798"/>
            <a:ext cx="9654638" cy="68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6B31-5F4D-4C1B-A17A-522C96E3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606425"/>
            <a:ext cx="10515600" cy="6138504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2. Dictatorships: </a:t>
            </a:r>
          </a:p>
          <a:p>
            <a:r>
              <a:rPr lang="en-US" sz="6000" dirty="0"/>
              <a:t>a. an </a:t>
            </a:r>
            <a:r>
              <a:rPr lang="en-US" sz="6000" dirty="0" err="1"/>
              <a:t>indiv</a:t>
            </a:r>
            <a:r>
              <a:rPr lang="en-US" sz="6000" dirty="0"/>
              <a:t> or </a:t>
            </a:r>
            <a:r>
              <a:rPr lang="en-US" sz="6000" dirty="0" err="1"/>
              <a:t>sm</a:t>
            </a:r>
            <a:r>
              <a:rPr lang="en-US" sz="6000" dirty="0"/>
              <a:t> group controls govt (take power, monarch inherits)</a:t>
            </a:r>
          </a:p>
          <a:p>
            <a:r>
              <a:rPr lang="en-US" sz="6000" dirty="0"/>
              <a:t>b. risk: abuse of power</a:t>
            </a:r>
          </a:p>
          <a:p>
            <a:r>
              <a:rPr lang="en-US" sz="6000" dirty="0"/>
              <a:t>3. Theocracies: religious govt; only Iran &amp; Vatican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39E0-2794-4AA9-8C4E-35DD00E3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64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4. Democracies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6C1D3-670D-4D65-A710-5BB2946D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079"/>
            <a:ext cx="10515600" cy="5922922"/>
          </a:xfrm>
        </p:spPr>
        <p:txBody>
          <a:bodyPr>
            <a:normAutofit/>
          </a:bodyPr>
          <a:lstStyle/>
          <a:p>
            <a:r>
              <a:rPr lang="en-US" sz="4400" dirty="0"/>
              <a:t>a. Representative democracies: give power to ordinary citizens when they elect their leaders</a:t>
            </a:r>
          </a:p>
          <a:p>
            <a:r>
              <a:rPr lang="en-US" sz="4400" dirty="0"/>
              <a:t>1. </a:t>
            </a:r>
            <a:r>
              <a:rPr lang="en-US" sz="4400" dirty="0" smtClean="0"/>
              <a:t>Parliamentary </a:t>
            </a:r>
            <a:r>
              <a:rPr lang="en-US" sz="4400" dirty="0" err="1"/>
              <a:t>democ</a:t>
            </a:r>
            <a:r>
              <a:rPr lang="en-US" sz="4400" dirty="0"/>
              <a:t>: </a:t>
            </a:r>
            <a:r>
              <a:rPr lang="en-US" sz="4400" dirty="0" err="1"/>
              <a:t>parliam</a:t>
            </a:r>
            <a:r>
              <a:rPr lang="en-US" sz="4400" dirty="0"/>
              <a:t> chooses prime minister (get more done, but no separation of exec &amp; </a:t>
            </a:r>
            <a:r>
              <a:rPr lang="en-US" sz="4400" dirty="0" err="1"/>
              <a:t>legis</a:t>
            </a:r>
            <a:r>
              <a:rPr lang="en-US" sz="4400" dirty="0"/>
              <a:t> power)</a:t>
            </a:r>
          </a:p>
          <a:p>
            <a:r>
              <a:rPr lang="en-US" sz="4400" dirty="0"/>
              <a:t>2. Presidential democracy: exec branch (Pres) is separate from legislature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2EA9219-3175-4B03-AB3F-68615AFC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15" y="-7362"/>
            <a:ext cx="9381995" cy="687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89DD-6B19-42EE-BB83-05673CAD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9" y="450049"/>
            <a:ext cx="10515600" cy="6668506"/>
          </a:xfrm>
        </p:spPr>
        <p:txBody>
          <a:bodyPr>
            <a:normAutofit/>
          </a:bodyPr>
          <a:lstStyle/>
          <a:p>
            <a:r>
              <a:rPr lang="en-US" sz="5400" dirty="0"/>
              <a:t>b. Direct democracy: each citizen has an = voice (ex. New England Town Hall)</a:t>
            </a:r>
          </a:p>
          <a:p>
            <a:r>
              <a:rPr lang="en-US" sz="5400" dirty="0"/>
              <a:t>c. Disadvantages</a:t>
            </a:r>
          </a:p>
          <a:p>
            <a:r>
              <a:rPr lang="en-US" sz="5400" dirty="0"/>
              <a:t>1. less efficient than monarchies, dictatorships &amp; single party states</a:t>
            </a:r>
          </a:p>
          <a:p>
            <a:r>
              <a:rPr lang="en-US" sz="5400" dirty="0"/>
              <a:t>2. time consuming: elections,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D26F-2218-4771-89E1-B12A4D7C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50" y="-1639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C.  Distribution of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07756-C9A7-4B46-915A-D8D4FCB2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50" y="932728"/>
            <a:ext cx="10515600" cy="5925272"/>
          </a:xfrm>
        </p:spPr>
        <p:txBody>
          <a:bodyPr>
            <a:noAutofit/>
          </a:bodyPr>
          <a:lstStyle/>
          <a:p>
            <a:r>
              <a:rPr lang="en-US" sz="4800" dirty="0"/>
              <a:t>1. Unitary system: power is centralized</a:t>
            </a:r>
          </a:p>
          <a:p>
            <a:r>
              <a:rPr lang="en-US" sz="4800" dirty="0"/>
              <a:t>2. Federal system</a:t>
            </a:r>
          </a:p>
          <a:p>
            <a:r>
              <a:rPr lang="en-US" sz="4800" dirty="0"/>
              <a:t>a. divides power between </a:t>
            </a:r>
            <a:r>
              <a:rPr lang="en-US" sz="4800" dirty="0" err="1"/>
              <a:t>natl</a:t>
            </a:r>
            <a:r>
              <a:rPr lang="en-US" sz="4800" dirty="0"/>
              <a:t> &amp; state govt</a:t>
            </a:r>
          </a:p>
          <a:p>
            <a:r>
              <a:rPr lang="en-US" sz="4800" dirty="0"/>
              <a:t>b. more common in lg countries w/diverse populations</a:t>
            </a:r>
          </a:p>
          <a:p>
            <a:r>
              <a:rPr lang="en-US" sz="4800" dirty="0"/>
              <a:t>c. framers of </a:t>
            </a:r>
            <a:r>
              <a:rPr lang="en-US" sz="4800" dirty="0" err="1"/>
              <a:t>Constit</a:t>
            </a:r>
            <a:r>
              <a:rPr lang="en-US" sz="4800" dirty="0"/>
              <a:t> feared a central govt that was too powerful</a:t>
            </a:r>
          </a:p>
        </p:txBody>
      </p:sp>
      <p:pic>
        <p:nvPicPr>
          <p:cNvPr id="4" name="csi_miami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363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2 Comparing Forms of Govt</vt:lpstr>
      <vt:lpstr>A.  Totalitarian govts</vt:lpstr>
      <vt:lpstr>B.  Forms of govt today</vt:lpstr>
      <vt:lpstr>PowerPoint Presentation</vt:lpstr>
      <vt:lpstr>PowerPoint Presentation</vt:lpstr>
      <vt:lpstr>4. Democracies</vt:lpstr>
      <vt:lpstr>PowerPoint Presentation</vt:lpstr>
      <vt:lpstr>PowerPoint Presentation</vt:lpstr>
      <vt:lpstr>C.  Distribution of power</vt:lpstr>
      <vt:lpstr>PowerPoint Presentation</vt:lpstr>
      <vt:lpstr>D. Economic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Comparing Forms of Govt</dc:title>
  <dc:creator>Julie Phillips</dc:creator>
  <cp:lastModifiedBy>Julie Phillips</cp:lastModifiedBy>
  <cp:revision>39</cp:revision>
  <dcterms:created xsi:type="dcterms:W3CDTF">2019-07-12T01:03:58Z</dcterms:created>
  <dcterms:modified xsi:type="dcterms:W3CDTF">2022-01-25T18:44:17Z</dcterms:modified>
</cp:coreProperties>
</file>