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1" r:id="rId9"/>
    <p:sldId id="265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6BFF-8410-48F1-8660-EB1B62F11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2F4D9-D10F-46A8-82D7-405BA4F7B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6347C-1CF9-42C6-A115-A6342CFB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687F6-B7F3-47BC-831B-FE049BBA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D25F3-08D4-4DE4-AB1B-B28782A5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766A-6F0A-4CB2-8F31-484B18CE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ABCEC-77D5-4443-969B-BA3F9913A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64ABD-C7BB-4092-A3DC-CBDA27E4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21994-4F3F-46B8-880C-62D02D61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89619-38E5-414E-B38C-055CADE0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F6525-31C9-47B8-8720-295CDE24F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9A9DC-8FE8-46F8-8A53-DA3F33EF9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916C8-42D9-4374-BA58-1F4311ED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86B1E-8EE9-4356-9119-4521A706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B829-3023-4572-A5FB-3B53DB92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EE5E-E662-4E5E-8032-78E5843A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4C5F-9019-4458-B8FA-169811026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904AE-978A-4123-9755-F1626B86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6E84-699A-4046-BDFD-309FEA2A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0E63A-A29D-45AA-B8C8-CEE97B3D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4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3A5D-8C15-47DE-ABFD-972D7E72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F5136-FFAD-48B8-8AFB-B665EF99C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37F01-CF32-4EFA-AE62-6A788930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1F76E-9E82-4A27-852F-37BF0DAC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91360-1570-420E-99D6-B6CB6FEA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9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775D-55B1-47B5-B832-71FAC702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5EA5-EEBD-4FFD-B02F-BB75EB92A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C2E42-15F5-4CB9-8878-033A3ABE4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EDE37-D638-489A-AA75-414BF4C2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FACEF-C9E5-4F90-A3C9-DA494608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AB103-056E-44B4-AEE8-A20A7F5B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1959-6CBB-4322-8103-FEEDFE99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BD838-9EED-495F-9046-B6D75B1A0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8EF0F-1EBD-42FB-88F3-F075E373C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A8865D-E7EB-4817-94B2-A17E86DE6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30E64-43F4-4137-B502-DBB1F5E03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600BF-6E2E-41CC-975B-AF8A6827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BADF1-4DC1-4FDC-B907-31CBDC84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062E59-DF52-482C-B9CE-DDAD34EC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1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1B28-1DF0-40C0-994C-71C7C464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FC7F7-7135-4F63-A058-A8C65940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00B96-8319-4994-AC84-6418A61F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280CC-47DA-46B8-9962-B1E6DE18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7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4DA70-F664-4FB4-93A0-EA15D788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7A496-C084-4309-B450-0F8F8E9F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BD08C-B9A4-4C6E-B8A4-69FFA9E9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85C5-D9AA-4AA6-943E-FE78B52A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B1494-32DA-4CB7-A18E-46D876F3D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8C07-7EE6-43F1-8715-4D4F29B68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4D925-C550-4328-8FFC-529D22A1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5F7DC-5448-42CC-A75E-2E962830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BE521-D068-43C1-87CF-E48B7FF0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5F07-3170-4B1F-B0AA-3AA7D772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792F7-0A2D-4983-817B-D7B356225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B140E-639B-4874-8BA8-067DCBDE8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46FA-4A7F-4708-B845-1516B323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0AD0F-5DE3-4F09-A0AB-9C0D5EA4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88432-4AFB-4FE7-88BC-2699BD9D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2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274F39-2CF0-49F1-B57D-994179B2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E193B-B859-46BE-95BB-615D3E14F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1EBC-88F6-40BD-A19B-A438A3418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B959-6756-4586-960B-F5D8F4A59F26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3951E-735F-44BA-ADED-B382BE6E0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9E1C4-CC54-45CA-A46B-670FA78AC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77F6-E5C7-4091-860B-5CE73016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4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33E5-875D-4671-9D36-02C5286251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Chapter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F9943-57F8-42DC-9371-1E3C3AD1C4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Market Structures &amp; Market Failures</a:t>
            </a:r>
          </a:p>
        </p:txBody>
      </p:sp>
    </p:spTree>
    <p:extLst>
      <p:ext uri="{BB962C8B-B14F-4D97-AF65-F5344CB8AC3E}">
        <p14:creationId xmlns:p14="http://schemas.microsoft.com/office/powerpoint/2010/main" val="20151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4B77-62CB-4BB7-9B1D-BA020E9E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1" y="3679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C. mkt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F431B-F49D-4805-80DA-FD1B585F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682" y="1362354"/>
            <a:ext cx="10515600" cy="4351338"/>
          </a:xfrm>
        </p:spPr>
        <p:txBody>
          <a:bodyPr>
            <a:noAutofit/>
          </a:bodyPr>
          <a:lstStyle/>
          <a:p>
            <a:r>
              <a:rPr lang="en-US" sz="4400" dirty="0"/>
              <a:t>1. occurs when goods &amp; services are not allocated in the most efficient way</a:t>
            </a:r>
          </a:p>
          <a:p>
            <a:r>
              <a:rPr lang="en-US" sz="4400" dirty="0"/>
              <a:t>2. negative externality: a side effect of production or consumption that affects ppl other than consumers (ex. airport runway noise)</a:t>
            </a:r>
          </a:p>
        </p:txBody>
      </p:sp>
    </p:spTree>
    <p:extLst>
      <p:ext uri="{BB962C8B-B14F-4D97-AF65-F5344CB8AC3E}">
        <p14:creationId xmlns:p14="http://schemas.microsoft.com/office/powerpoint/2010/main" val="167178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18CA6-E79D-4E77-B67D-F800054CB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7461"/>
            <a:ext cx="10515600" cy="5919880"/>
          </a:xfrm>
        </p:spPr>
        <p:txBody>
          <a:bodyPr>
            <a:normAutofit/>
          </a:bodyPr>
          <a:lstStyle/>
          <a:p>
            <a:r>
              <a:rPr lang="en-US" sz="5400" dirty="0"/>
              <a:t>3. positive externality: an economic side effect that generates unexpected benefits</a:t>
            </a:r>
          </a:p>
          <a:p>
            <a:r>
              <a:rPr lang="en-US" sz="5400" dirty="0"/>
              <a:t>4. govts try to minimize negative externalities &amp; encourage positive externalities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6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7508-4BF5-4F42-B57D-7425A562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D. Public goods (ex. Streetlights)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3880-5152-4933-A11C-5B01DD9B1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41"/>
            <a:ext cx="10515600" cy="529235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400" dirty="0"/>
              <a:t>1. non-excludable: everyone can use them</a:t>
            </a:r>
          </a:p>
          <a:p>
            <a:r>
              <a:rPr lang="en-US" sz="4400" dirty="0"/>
              <a:t>2. non-rival in consumption: 1 person’s use does not diminish another’s use</a:t>
            </a:r>
          </a:p>
          <a:p>
            <a:r>
              <a:rPr lang="en-US" sz="4400" dirty="0"/>
              <a:t>3. free rider problem: everyone can use it because its non excludable</a:t>
            </a:r>
          </a:p>
          <a:p>
            <a:r>
              <a:rPr lang="en-US" sz="4400" dirty="0"/>
              <a:t>4. other examples of public goods: fire, police, </a:t>
            </a:r>
            <a:r>
              <a:rPr lang="en-US" sz="4400" dirty="0" err="1"/>
              <a:t>natl</a:t>
            </a:r>
            <a:r>
              <a:rPr lang="en-US" sz="4400" dirty="0"/>
              <a:t> defense</a:t>
            </a:r>
          </a:p>
        </p:txBody>
      </p:sp>
    </p:spTree>
    <p:extLst>
      <p:ext uri="{BB962C8B-B14F-4D97-AF65-F5344CB8AC3E}">
        <p14:creationId xmlns:p14="http://schemas.microsoft.com/office/powerpoint/2010/main" val="168191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A568E-8317-4378-99D5-6C29222F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A. Determining market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9688-4FC1-43EB-8ED6-299D872CF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1. based on the level of competition between producers</a:t>
            </a:r>
          </a:p>
          <a:p>
            <a:r>
              <a:rPr lang="en-US" sz="4400" dirty="0"/>
              <a:t>2. how to determine/4 main characteristics</a:t>
            </a:r>
          </a:p>
          <a:p>
            <a:r>
              <a:rPr lang="en-US" sz="4400" dirty="0"/>
              <a:t>a. # of producers</a:t>
            </a:r>
          </a:p>
          <a:p>
            <a:r>
              <a:rPr lang="en-US" sz="4400" dirty="0"/>
              <a:t>b. similarity of products</a:t>
            </a:r>
          </a:p>
          <a:p>
            <a:r>
              <a:rPr lang="en-US" sz="4400" dirty="0"/>
              <a:t>c. ease of entry</a:t>
            </a:r>
          </a:p>
          <a:p>
            <a:r>
              <a:rPr lang="en-US" sz="4400" dirty="0"/>
              <a:t>d. control over prices</a:t>
            </a:r>
          </a:p>
        </p:txBody>
      </p:sp>
    </p:spTree>
    <p:extLst>
      <p:ext uri="{BB962C8B-B14F-4D97-AF65-F5344CB8AC3E}">
        <p14:creationId xmlns:p14="http://schemas.microsoft.com/office/powerpoint/2010/main" val="181791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82D69-B90E-4F3D-8399-3B4E6DC9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B. Types of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D23E7-8EF5-4696-8B9B-46A61D2C7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447" y="1183341"/>
            <a:ext cx="10515600" cy="442132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800" dirty="0"/>
              <a:t>1. perfect competition</a:t>
            </a:r>
          </a:p>
          <a:p>
            <a:r>
              <a:rPr lang="en-US" sz="4800" dirty="0"/>
              <a:t>a. many producers, identical products (ex. wheat, milk)</a:t>
            </a:r>
          </a:p>
          <a:p>
            <a:r>
              <a:rPr lang="en-US" sz="4800" dirty="0"/>
              <a:t>b. prices are determined by supply &amp; demand</a:t>
            </a:r>
          </a:p>
          <a:p>
            <a:r>
              <a:rPr lang="en-US" sz="4800" dirty="0"/>
              <a:t>c. the most competitive mkt structure</a:t>
            </a:r>
          </a:p>
        </p:txBody>
      </p:sp>
    </p:spTree>
    <p:extLst>
      <p:ext uri="{BB962C8B-B14F-4D97-AF65-F5344CB8AC3E}">
        <p14:creationId xmlns:p14="http://schemas.microsoft.com/office/powerpoint/2010/main" val="32049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9795D-CEBC-4D53-8A6D-C11314A6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2. monopolies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B9A26-8C8C-48B3-A3B3-1B8480482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/>
              <a:t>a. producers have the most power, total price control &amp; no competition</a:t>
            </a:r>
          </a:p>
          <a:p>
            <a:r>
              <a:rPr lang="en-US" sz="4800" dirty="0"/>
              <a:t>b. 1 producer controls the supply &amp; sets the prices</a:t>
            </a:r>
          </a:p>
          <a:p>
            <a:r>
              <a:rPr lang="en-US" sz="4800" dirty="0"/>
              <a:t>c. high barriers to entry—obstacles that can restrict access to a mkt &amp; limit 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7D44-E0A2-48CC-911A-19A5EB39F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d. legal monopolies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599C0-F41D-404F-BD33-742688513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52398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400" dirty="0"/>
              <a:t>1. public franchise: a contract issued by a govt entity that gives a sole right to provide a good or service in a certain area (ex. Water system)</a:t>
            </a:r>
          </a:p>
          <a:p>
            <a:r>
              <a:rPr lang="en-US" sz="4400" dirty="0"/>
              <a:t>2. patents &amp; copyrights: company can profit from research without competition</a:t>
            </a:r>
          </a:p>
          <a:p>
            <a:r>
              <a:rPr lang="en-US" sz="4400" dirty="0"/>
              <a:t>3. natural monopolies/economies of scale: ex. Electrical power mkt; it would cost too much for 2 companies to offer power within a community.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4780-48A8-455C-8DCF-6327B021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2" y="2493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3. oligarchies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6DEB9-B2D3-42E1-9191-5BA39AD52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495"/>
            <a:ext cx="10515600" cy="4351338"/>
          </a:xfrm>
        </p:spPr>
        <p:txBody>
          <a:bodyPr>
            <a:noAutofit/>
          </a:bodyPr>
          <a:lstStyle/>
          <a:p>
            <a:r>
              <a:rPr lang="en-US" sz="4800" dirty="0"/>
              <a:t>a. a mkt or industry that is dominated by a few firms that produce similar or identical products (ex. Soft drinks)</a:t>
            </a:r>
          </a:p>
          <a:p>
            <a:r>
              <a:rPr lang="en-US" sz="4800" dirty="0"/>
              <a:t>b. an industry is considered a monopoly if the top 4 producers together supply more than 60% of the total output</a:t>
            </a:r>
          </a:p>
        </p:txBody>
      </p:sp>
    </p:spTree>
    <p:extLst>
      <p:ext uri="{BB962C8B-B14F-4D97-AF65-F5344CB8AC3E}">
        <p14:creationId xmlns:p14="http://schemas.microsoft.com/office/powerpoint/2010/main" val="114627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C1E7A-21DF-4F7C-A2B5-FE9865533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71" y="552636"/>
            <a:ext cx="10515600" cy="6305363"/>
          </a:xfrm>
        </p:spPr>
        <p:txBody>
          <a:bodyPr>
            <a:normAutofit fontScale="85000" lnSpcReduction="10000"/>
          </a:bodyPr>
          <a:lstStyle/>
          <a:p>
            <a:r>
              <a:rPr lang="en-US" sz="7100" dirty="0"/>
              <a:t>c. price leadership: oligarchies may sometimes act like monopolies when they are using cooperative pricing (legal in US)</a:t>
            </a:r>
          </a:p>
          <a:p>
            <a:r>
              <a:rPr lang="en-US" sz="7100" dirty="0"/>
              <a:t>d. collusion: an agreement among members of an oligarchy to set prices &amp; production levels (ex OPEC)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CFD5-882C-46D7-A325-47C3D5D54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4. 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7EBD-606D-4C4A-828C-0450B712C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447" y="1108448"/>
            <a:ext cx="10515600" cy="574955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400" dirty="0"/>
              <a:t>a. most common</a:t>
            </a:r>
          </a:p>
          <a:p>
            <a:r>
              <a:rPr lang="en-US" sz="4400" dirty="0"/>
              <a:t>b. firms attempt product differentiation: when a </a:t>
            </a:r>
            <a:r>
              <a:rPr lang="en-US" sz="4400" dirty="0" err="1"/>
              <a:t>frim</a:t>
            </a:r>
            <a:r>
              <a:rPr lang="en-US" sz="4400" dirty="0"/>
              <a:t> seeks to distinguish its goods &amp; services from those of other firms</a:t>
            </a:r>
          </a:p>
          <a:p>
            <a:r>
              <a:rPr lang="en-US" sz="4400" dirty="0"/>
              <a:t>c. few barriers to entry: its easy to start a new business in a mkt that mkt becomes more competitive </a:t>
            </a:r>
          </a:p>
        </p:txBody>
      </p:sp>
    </p:spTree>
    <p:extLst>
      <p:ext uri="{BB962C8B-B14F-4D97-AF65-F5344CB8AC3E}">
        <p14:creationId xmlns:p14="http://schemas.microsoft.com/office/powerpoint/2010/main" val="40144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81C2-7AF5-4098-B265-B2EBDB14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d. non-price competition (focus on factors other than price)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BD515-FC9C-49F8-8A3E-806409EF9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1. physical characteristics (ex. Unique design)</a:t>
            </a:r>
          </a:p>
          <a:p>
            <a:r>
              <a:rPr lang="en-US" sz="4800" dirty="0"/>
              <a:t>2. service (ex. Nordstrom)</a:t>
            </a:r>
          </a:p>
          <a:p>
            <a:r>
              <a:rPr lang="en-US" sz="4800" dirty="0"/>
              <a:t>3. status &amp; image (ex. Coach handbag)</a:t>
            </a:r>
          </a:p>
          <a:p>
            <a:r>
              <a:rPr lang="en-US" sz="4800" dirty="0"/>
              <a:t>4. convenient 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535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Chapter 7</vt:lpstr>
      <vt:lpstr>A. Determining market structure</vt:lpstr>
      <vt:lpstr>B. Types of competition</vt:lpstr>
      <vt:lpstr>2. monopolies</vt:lpstr>
      <vt:lpstr>d. legal monopolies</vt:lpstr>
      <vt:lpstr>3. oligarchies</vt:lpstr>
      <vt:lpstr>PowerPoint Presentation</vt:lpstr>
      <vt:lpstr>4. monopolistic competition</vt:lpstr>
      <vt:lpstr>d. non-price competition (focus on factors other than price)</vt:lpstr>
      <vt:lpstr>C. mkt failures</vt:lpstr>
      <vt:lpstr>PowerPoint Presentation</vt:lpstr>
      <vt:lpstr>D. Public goods (ex. Streetlights)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Julie Phillips</dc:creator>
  <cp:lastModifiedBy>Julie Phillips</cp:lastModifiedBy>
  <cp:revision>9</cp:revision>
  <dcterms:created xsi:type="dcterms:W3CDTF">2019-12-29T22:50:30Z</dcterms:created>
  <dcterms:modified xsi:type="dcterms:W3CDTF">2020-04-04T18:12:30Z</dcterms:modified>
</cp:coreProperties>
</file>