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99" r:id="rId2"/>
    <p:sldId id="276" r:id="rId3"/>
    <p:sldId id="277" r:id="rId4"/>
    <p:sldId id="279" r:id="rId5"/>
    <p:sldId id="280" r:id="rId6"/>
    <p:sldId id="281" r:id="rId7"/>
    <p:sldId id="297" r:id="rId8"/>
    <p:sldId id="282" r:id="rId9"/>
    <p:sldId id="283" r:id="rId10"/>
    <p:sldId id="284" r:id="rId11"/>
    <p:sldId id="290" r:id="rId12"/>
    <p:sldId id="291" r:id="rId13"/>
    <p:sldId id="293" r:id="rId14"/>
    <p:sldId id="332" r:id="rId15"/>
    <p:sldId id="313" r:id="rId16"/>
    <p:sldId id="327" r:id="rId17"/>
    <p:sldId id="323" r:id="rId18"/>
    <p:sldId id="308" r:id="rId19"/>
    <p:sldId id="307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37CE3-F9E1-4C2B-9257-02890E6D57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AEE9-628E-4584-9FFB-0E5129F1C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E236-49B2-4DF7-A4B5-15BDE1F55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CBF1F-62F6-4CE1-8967-DB7C6DFB7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3F17-DCB1-40E4-A4C5-0F0A208B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89C5-0BC5-47C7-A385-23332E1E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39DF-7EF8-443E-9EF8-49AC8694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7AB8-CBDB-4489-A356-DF5FDC3D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B9CF-B62D-4E5D-BCB3-5C2643BAB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227B1-1065-4045-9A7C-035DA89E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3575-EE60-4F9C-A6E7-13302BF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8DD6-54E5-4EFD-9975-B163FE5C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9EB9F-22A2-413F-B0DE-97A3DD1AE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849FB-55B4-4F1F-A2BE-CFAA0F594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D4A86-D954-4DCB-8BDD-936AACF1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E1B8-DBD3-4A7D-BA0E-F59DD6C9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C744-F8B7-477D-AB71-224608D0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D491-14B4-4954-B4B8-A9DD2325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870E-B49B-4584-823F-65BA417D4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CA24-FE09-4C61-97C4-44EAED9C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C492-4C3F-49EA-8C49-B40A040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EF045-90B5-48EA-A39F-EE725142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E37D-BFB0-4986-8B07-53D1F177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B4620-710A-4FAD-B114-6221812DB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0B01-D7FB-4E6E-A748-DFB9A1D3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DDBC-0CAB-445E-A3C7-7E8A8C6F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BBF0-E0CA-4FA0-8A57-F514204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4A11-C844-4599-B365-1F7545FD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772F-E901-4982-8ADE-EF9979A5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C372B-22A8-49CE-AF65-753657C55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B9C08-7337-462D-8AF9-A40767E7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92428-EA47-4FCC-AE0E-0A787337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2829-F8B9-4FBB-8012-8085747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202C-35FD-4BA1-8C89-D193C2C2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A98F-2357-4AA3-8FFC-753F898B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FD08B-ADD3-41EA-84FC-E9041C530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5128F-3C26-43F9-B804-C6789F9AC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384AD-0B12-4DF8-94BA-E8DC03B34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68A35-2E14-4460-A513-C39EFEC2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7DD89-CC42-4367-B2DC-E64B7849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28F70-A263-4D6F-BE29-48FF2FC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4FA2-AAD4-43F1-9D74-24B8B73C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FEFC-1B13-47F9-A265-B4816675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29AB8-555F-4727-92AA-9CE52E4C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859F2-7638-46DB-AED8-441FAA0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F0A58-FFA8-43E6-9369-F147D988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D7AA0-1EDB-4CAC-8799-0B458FBD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7240-DEFE-4996-A66A-1B9FB972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3461-7530-4B96-8F2C-96B074BD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0C73-EE3C-4BA1-973E-238DD4D8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6E02A-E221-48C8-BE39-76F4D18CE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21AAF-6A2A-4E78-B898-6793B483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9E056-0D21-42B1-B24A-8C19EC23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FCDF-8713-452D-9B6D-B16BEF3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F1FC-CC02-4263-917A-7B45CE39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8F457-F6FF-465C-B6EA-9E9BF23EC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F0987-B3BD-4E10-BF83-A7610E4EB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F36F-421D-4DBA-BE59-8A56D8B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4E29-1A1C-4BCA-8088-4304A369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C690-9CDA-4BAC-9FF8-CDFCFD7E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1B55-06FC-4AD7-9755-7B80BE65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5DCB9-09C6-45C5-8C94-F65D274F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DB92-C7F6-4A27-9445-7E8897DA3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3689-8E19-4768-BE1A-254228F4F5D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E8414-BD23-47C9-8086-B62E89509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D2BE-72CA-4B0E-B92F-E218F32D8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C42B-5975-4C59-A022-120E2C77C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4485-1D65-4541-B065-63852CE07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Chapter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29291-5576-47D5-AA46-9B91CD712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Measuring the Economy</a:t>
            </a:r>
          </a:p>
        </p:txBody>
      </p:sp>
      <p:pic>
        <p:nvPicPr>
          <p:cNvPr id="4" name="hogan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01 - The West Wing - Main Them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3. Problems with </a:t>
            </a:r>
            <a:r>
              <a:rPr lang="en-US" sz="6000" dirty="0" err="1"/>
              <a:t>unemp</a:t>
            </a:r>
            <a:r>
              <a:rPr lang="en-US" sz="6000" dirty="0"/>
              <a:t> rate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a. does not count discouraged </a:t>
            </a:r>
            <a:r>
              <a:rPr lang="en-US" sz="5400" dirty="0" err="1"/>
              <a:t>wkrs</a:t>
            </a:r>
            <a:endParaRPr lang="en-US" sz="5400" dirty="0"/>
          </a:p>
          <a:p>
            <a:r>
              <a:rPr lang="en-US" sz="5400" dirty="0"/>
              <a:t>b. does not recognize part time </a:t>
            </a:r>
            <a:r>
              <a:rPr lang="en-US" sz="5400" dirty="0" err="1"/>
              <a:t>wkrs</a:t>
            </a:r>
            <a:endParaRPr lang="en-US" sz="5400" dirty="0"/>
          </a:p>
          <a:p>
            <a:r>
              <a:rPr lang="en-US" sz="5400" dirty="0"/>
              <a:t>c. does not count underground economy </a:t>
            </a:r>
          </a:p>
        </p:txBody>
      </p:sp>
    </p:spTree>
    <p:extLst>
      <p:ext uri="{BB962C8B-B14F-4D97-AF65-F5344CB8AC3E}">
        <p14:creationId xmlns:p14="http://schemas.microsoft.com/office/powerpoint/2010/main" val="5420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B717-A3B4-4E90-99F6-77D746EE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C. Inflation rate &amp; econ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7F68-C6EC-4A55-9268-7D0B5D81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902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Tracking inflation: BLS tracks changes in the cost of living using the consumer price index (a price for a “market basket” of goods &amp; services)</a:t>
            </a:r>
          </a:p>
          <a:p>
            <a:r>
              <a:rPr lang="en-US" sz="4400" dirty="0"/>
              <a:t>2. creeping inflation (normal)</a:t>
            </a:r>
          </a:p>
          <a:p>
            <a:r>
              <a:rPr lang="en-US" sz="4400" dirty="0"/>
              <a:t>3. Hyperinflation: prices rise quickly</a:t>
            </a:r>
          </a:p>
        </p:txBody>
      </p:sp>
      <p:pic>
        <p:nvPicPr>
          <p:cNvPr id="4" name="iCarly - Leave It All to 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8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243B2-CF09-4AC9-9E7F-7980058A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4. Causes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1446-4B4A-4824-BD85-770D8A61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/>
              <a:t>a. more $ in $ supply</a:t>
            </a:r>
          </a:p>
          <a:p>
            <a:r>
              <a:rPr lang="en-US" sz="5400" dirty="0"/>
              <a:t>b. demand for goods &amp; services exceeds supply (demand pull: </a:t>
            </a:r>
            <a:r>
              <a:rPr lang="en-US" sz="5400" dirty="0" err="1"/>
              <a:t>ppl</a:t>
            </a:r>
            <a:r>
              <a:rPr lang="en-US" sz="5400" dirty="0"/>
              <a:t> try to buy more goods than can be produced)</a:t>
            </a:r>
          </a:p>
          <a:p>
            <a:r>
              <a:rPr lang="en-US" sz="5400" dirty="0"/>
              <a:t>c. producers raise prices to meet high cost of production (cost push)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B30F-B9D2-47BC-8E5F-3C82F131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5. Economic costs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7B03-6096-458B-87BB-871F802A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a. loss of purchasing power (the same amt of $ buys less, hurts ppl on fixed incomes)</a:t>
            </a:r>
          </a:p>
          <a:p>
            <a:r>
              <a:rPr lang="en-US" sz="5400" dirty="0"/>
              <a:t>b. high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7595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12" y="1915465"/>
            <a:ext cx="11513975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This is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caused by too much money in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economy, a demand for goods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that exceeds supply, and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producers raising prices to meet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higher costs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693" y="4678833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dirty="0"/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123814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8890-7A82-428B-A356-50A6D1D4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0855"/>
            <a:ext cx="9144000" cy="23876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</a:t>
            </a:r>
            <a:r>
              <a:rPr lang="en-US" b="0" i="0" u="none" strike="noStrike" baseline="0" dirty="0">
                <a:latin typeface="Arial" panose="020B0604020202020204" pitchFamily="34" charset="0"/>
              </a:rPr>
              <a:t>hen prices go up dramatically</a:t>
            </a:r>
            <a:br>
              <a:rPr lang="en-US" b="0" i="0" u="none" strike="noStrike" baseline="0" dirty="0">
                <a:latin typeface="Arial" panose="020B0604020202020204" pitchFamily="34" charset="0"/>
              </a:rPr>
            </a:br>
            <a:r>
              <a:rPr lang="en-US" b="0" i="0" u="none" strike="noStrike" baseline="0" dirty="0">
                <a:latin typeface="Arial" panose="020B0604020202020204" pitchFamily="34" charset="0"/>
              </a:rPr>
              <a:t>and people lose confidence</a:t>
            </a:r>
            <a:br>
              <a:rPr lang="en-US" b="0" i="0" u="none" strike="noStrike" baseline="0" dirty="0">
                <a:latin typeface="Arial" panose="020B0604020202020204" pitchFamily="34" charset="0"/>
              </a:rPr>
            </a:br>
            <a:r>
              <a:rPr lang="en-US" b="0" i="0" u="none" strike="noStrike" baseline="0" dirty="0">
                <a:latin typeface="Arial" panose="020B0604020202020204" pitchFamily="34" charset="0"/>
              </a:rPr>
              <a:t>in currency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1F165-6A98-4738-8F3B-4046F579B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195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Hyperinflation</a:t>
            </a:r>
          </a:p>
        </p:txBody>
      </p:sp>
      <p:pic>
        <p:nvPicPr>
          <p:cNvPr id="4" name="csi_miami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3F10-A131-4922-B808-CFE534D2D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In the US, this type of inflation is considered normal.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31DD9-AAC9-4B8E-8F61-4FC904B7B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964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rial" panose="020B0604020202020204" pitchFamily="34" charset="0"/>
              </a:rPr>
              <a:t>Creeping inflation</a:t>
            </a:r>
            <a:endParaRPr lang="en-US" sz="7200" dirty="0"/>
          </a:p>
        </p:txBody>
      </p:sp>
      <p:pic>
        <p:nvPicPr>
          <p:cNvPr id="4" name="drew_carey_show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1510-89E9-4D5B-8EF3-3C10B2DB7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200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</a:rPr>
              <a:t>T</a:t>
            </a:r>
            <a:r>
              <a:rPr lang="en-US" sz="5400" b="0" i="0" u="none" strike="noStrike" baseline="0" dirty="0">
                <a:latin typeface="Arial" panose="020B0604020202020204" pitchFamily="34" charset="0"/>
              </a:rPr>
              <a:t>his type of inflation occurs when people</a:t>
            </a:r>
            <a:r>
              <a:rPr lang="en-US" sz="5400" b="0" i="0" u="none" strike="noStrike" dirty="0">
                <a:latin typeface="Arial" panose="020B0604020202020204" pitchFamily="34" charset="0"/>
              </a:rPr>
              <a:t> </a:t>
            </a:r>
            <a:r>
              <a:rPr lang="en-US" sz="5400" b="0" i="0" u="none" strike="noStrike" baseline="0" dirty="0">
                <a:latin typeface="Arial" panose="020B0604020202020204" pitchFamily="34" charset="0"/>
              </a:rPr>
              <a:t>purchase more goods and</a:t>
            </a:r>
            <a:br>
              <a:rPr lang="en-US" sz="5400" b="0" i="0" u="none" strike="noStrike" baseline="0" dirty="0">
                <a:latin typeface="Arial" panose="020B0604020202020204" pitchFamily="34" charset="0"/>
              </a:rPr>
            </a:br>
            <a:r>
              <a:rPr lang="en-US" sz="5400" b="0" i="0" u="none" strike="noStrike" baseline="0" dirty="0">
                <a:latin typeface="Arial" panose="020B0604020202020204" pitchFamily="34" charset="0"/>
              </a:rPr>
              <a:t>services than the economy can</a:t>
            </a:r>
            <a:r>
              <a:rPr lang="en-US" sz="5400" dirty="0">
                <a:latin typeface="Arial" panose="020B0604020202020204" pitchFamily="34" charset="0"/>
              </a:rPr>
              <a:t> </a:t>
            </a:r>
            <a:r>
              <a:rPr lang="en-US" sz="5400" b="0" i="0" u="none" strike="noStrike" baseline="0" dirty="0">
                <a:latin typeface="Arial" panose="020B0604020202020204" pitchFamily="34" charset="0"/>
              </a:rPr>
              <a:t>produce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0FEB5-9A2C-4706-A688-77896FBE0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1390" y="4887686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Demand pull</a:t>
            </a:r>
          </a:p>
        </p:txBody>
      </p:sp>
      <p:pic>
        <p:nvPicPr>
          <p:cNvPr id="4" name="dukes of hazzard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9164-ADC8-4A37-8CDC-4C47D6087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</a:rPr>
              <a:t>P</a:t>
            </a:r>
            <a:r>
              <a:rPr lang="en-US" sz="6600" b="0" i="0" u="none" strike="noStrike" baseline="0" dirty="0">
                <a:latin typeface="Arial" panose="020B0604020202020204" pitchFamily="34" charset="0"/>
              </a:rPr>
              <a:t>eople that live on these have the most to lose from inflation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25C1C-4D9C-403B-B39D-CC0954C46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291" y="4433311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Fixed incomes</a:t>
            </a:r>
          </a:p>
        </p:txBody>
      </p:sp>
      <p:pic>
        <p:nvPicPr>
          <p:cNvPr id="4" name="friend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00D6-E50D-4E3A-A39E-BA9D500D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393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A</a:t>
            </a:r>
            <a:r>
              <a:rPr lang="en-US" sz="4800" b="0" i="0" u="none" strike="noStrike" baseline="0" dirty="0">
                <a:latin typeface="Arial" panose="020B0604020202020204" pitchFamily="34" charset="0"/>
              </a:rPr>
              <a:t> rise in the cost of production</a:t>
            </a:r>
            <a:br>
              <a:rPr lang="en-US" sz="4800" b="0" i="0" u="none" strike="noStrike" baseline="0" dirty="0">
                <a:latin typeface="Arial" panose="020B0604020202020204" pitchFamily="34" charset="0"/>
              </a:rPr>
            </a:br>
            <a:r>
              <a:rPr lang="en-US" sz="4800" b="0" i="0" u="none" strike="noStrike" baseline="0" dirty="0">
                <a:latin typeface="Arial" panose="020B0604020202020204" pitchFamily="34" charset="0"/>
              </a:rPr>
              <a:t>causes this. When there is this,</a:t>
            </a:r>
            <a:br>
              <a:rPr lang="en-US" sz="4800" b="0" i="0" u="none" strike="noStrike" baseline="0" dirty="0">
                <a:latin typeface="Arial" panose="020B0604020202020204" pitchFamily="34" charset="0"/>
              </a:rPr>
            </a:br>
            <a:r>
              <a:rPr lang="en-US" sz="4800" b="0" i="0" u="none" strike="noStrike" baseline="0" dirty="0">
                <a:latin typeface="Arial" panose="020B0604020202020204" pitchFamily="34" charset="0"/>
              </a:rPr>
              <a:t>the same amount of money buys</a:t>
            </a:r>
            <a:br>
              <a:rPr lang="en-US" sz="4800" b="0" i="0" u="none" strike="noStrike" baseline="0" dirty="0">
                <a:latin typeface="Arial" panose="020B0604020202020204" pitchFamily="34" charset="0"/>
              </a:rPr>
            </a:br>
            <a:r>
              <a:rPr lang="en-US" sz="4800" b="0" i="0" u="none" strike="noStrike" baseline="0" dirty="0">
                <a:latin typeface="Arial" panose="020B0604020202020204" pitchFamily="34" charset="0"/>
              </a:rPr>
              <a:t>less goods and services.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47A43-32A5-416E-9C58-1A1E77C8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384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Inflation</a:t>
            </a:r>
          </a:p>
        </p:txBody>
      </p:sp>
      <p:pic>
        <p:nvPicPr>
          <p:cNvPr id="4" name="big_valley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008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A. Measuring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082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</a:t>
            </a:r>
            <a:r>
              <a:rPr lang="en-US" sz="4800" u="sng" dirty="0"/>
              <a:t>GDP</a:t>
            </a:r>
            <a:r>
              <a:rPr lang="en-US" sz="4800" dirty="0"/>
              <a:t>: mkt value of all final goods &amp; services produced w/in a country in a given time period</a:t>
            </a:r>
          </a:p>
          <a:p>
            <a:r>
              <a:rPr lang="en-US" sz="4800" dirty="0"/>
              <a:t>2. </a:t>
            </a:r>
            <a:r>
              <a:rPr lang="en-US" sz="4800" u="sng" dirty="0"/>
              <a:t>Real GD</a:t>
            </a:r>
            <a:r>
              <a:rPr lang="en-US" sz="4800" dirty="0"/>
              <a:t>P is adjusted for inflation, nominal GDP is not. It allows for us to compare the total output of an economy from </a:t>
            </a:r>
            <a:r>
              <a:rPr lang="en-US" sz="4800" dirty="0" err="1"/>
              <a:t>yr</a:t>
            </a:r>
            <a:r>
              <a:rPr lang="en-US" sz="4800" dirty="0"/>
              <a:t> to </a:t>
            </a:r>
            <a:r>
              <a:rPr lang="en-US" sz="4800" dirty="0" err="1"/>
              <a:t>yr</a:t>
            </a:r>
            <a:r>
              <a:rPr lang="en-US" sz="4800" dirty="0"/>
              <a:t> because it measures the output of an economy in constant $s</a:t>
            </a:r>
          </a:p>
          <a:p>
            <a:endParaRPr lang="en-US" sz="54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6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E7FE-2F6C-406B-9327-2FED479E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D. The Business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6826-3021-452F-A9DA-97D82F23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1. 4 phases</a:t>
            </a:r>
          </a:p>
          <a:p>
            <a:r>
              <a:rPr lang="en-US" sz="5400" dirty="0"/>
              <a:t>a. expansion (business investment increases)</a:t>
            </a:r>
          </a:p>
          <a:p>
            <a:r>
              <a:rPr lang="en-US" sz="5400" dirty="0"/>
              <a:t>b. peak</a:t>
            </a:r>
          </a:p>
          <a:p>
            <a:r>
              <a:rPr lang="en-US" sz="5400" dirty="0"/>
              <a:t>c. contraction</a:t>
            </a:r>
          </a:p>
          <a:p>
            <a:r>
              <a:rPr lang="en-US" sz="5400" dirty="0"/>
              <a:t>d. trough (Real GDP stops falling)</a:t>
            </a:r>
          </a:p>
        </p:txBody>
      </p:sp>
    </p:spTree>
    <p:extLst>
      <p:ext uri="{BB962C8B-B14F-4D97-AF65-F5344CB8AC3E}">
        <p14:creationId xmlns:p14="http://schemas.microsoft.com/office/powerpoint/2010/main" val="26126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7187-F699-4F42-B231-B6C37FBC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2. Econ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FED-42C3-48BE-8186-129ED45A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a. leading (housing starts)</a:t>
            </a:r>
          </a:p>
          <a:p>
            <a:r>
              <a:rPr lang="en-US" sz="6000" dirty="0"/>
              <a:t>b. coincident (inflation, GDP)</a:t>
            </a:r>
          </a:p>
          <a:p>
            <a:r>
              <a:rPr lang="en-US" sz="6000" dirty="0"/>
              <a:t>c. lagging (</a:t>
            </a:r>
            <a:r>
              <a:rPr lang="en-US" sz="6000" dirty="0" err="1"/>
              <a:t>unemp</a:t>
            </a:r>
            <a:r>
              <a:rPr lang="en-US" sz="6000" dirty="0"/>
              <a:t> rate)</a:t>
            </a:r>
          </a:p>
        </p:txBody>
      </p:sp>
    </p:spTree>
    <p:extLst>
      <p:ext uri="{BB962C8B-B14F-4D97-AF65-F5344CB8AC3E}">
        <p14:creationId xmlns:p14="http://schemas.microsoft.com/office/powerpoint/2010/main" val="11405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137F-0E9A-48D4-801D-512067F6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23" y="619768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3. Recession (decline in econ activity over a period of at least 6mos)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A4EE-6847-44C4-8A7C-CC5B1796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422"/>
            <a:ext cx="10515600" cy="5696052"/>
          </a:xfrm>
        </p:spPr>
        <p:txBody>
          <a:bodyPr>
            <a:normAutofit/>
          </a:bodyPr>
          <a:lstStyle/>
          <a:p>
            <a:r>
              <a:rPr lang="en-US" sz="5400" dirty="0"/>
              <a:t>a. caused by a contracting economy</a:t>
            </a:r>
          </a:p>
          <a:p>
            <a:r>
              <a:rPr lang="en-US" sz="5400" dirty="0"/>
              <a:t>b. Recovery: firms </a:t>
            </a:r>
            <a:r>
              <a:rPr lang="en-US" sz="5400" dirty="0" err="1"/>
              <a:t>incr</a:t>
            </a:r>
            <a:r>
              <a:rPr lang="en-US" sz="5400" dirty="0"/>
              <a:t> production, companies begin to hire &amp; consumers </a:t>
            </a:r>
            <a:r>
              <a:rPr lang="en-US" sz="5400" dirty="0" err="1"/>
              <a:t>incr</a:t>
            </a:r>
            <a:r>
              <a:rPr lang="en-US" sz="5400" dirty="0"/>
              <a:t> spending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F10A98C-9A98-4095-933E-554E7FD89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2265" y="-2284754"/>
            <a:ext cx="4660490" cy="12032191"/>
          </a:xfrm>
        </p:spPr>
      </p:pic>
    </p:spTree>
    <p:extLst>
      <p:ext uri="{BB962C8B-B14F-4D97-AF65-F5344CB8AC3E}">
        <p14:creationId xmlns:p14="http://schemas.microsoft.com/office/powerpoint/2010/main" val="353859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02" y="672353"/>
            <a:ext cx="10955656" cy="4351338"/>
          </a:xfrm>
        </p:spPr>
        <p:txBody>
          <a:bodyPr>
            <a:noAutofit/>
          </a:bodyPr>
          <a:lstStyle/>
          <a:p>
            <a:r>
              <a:rPr lang="en-US" sz="4800" dirty="0"/>
              <a:t>3. </a:t>
            </a:r>
            <a:r>
              <a:rPr lang="en-US" sz="4800" u="sng" dirty="0"/>
              <a:t>Per capita GDP</a:t>
            </a:r>
            <a:r>
              <a:rPr lang="en-US" sz="4800" dirty="0"/>
              <a:t>: used to compare the standards of living of 2 or more countries</a:t>
            </a:r>
          </a:p>
          <a:p>
            <a:r>
              <a:rPr lang="en-US" sz="4800" dirty="0"/>
              <a:t>4. Limitations of GDP</a:t>
            </a:r>
          </a:p>
          <a:p>
            <a:r>
              <a:rPr lang="en-US" sz="4800" dirty="0"/>
              <a:t>a. leaves out unpaid work (housework, volunteer work)</a:t>
            </a:r>
          </a:p>
          <a:p>
            <a:r>
              <a:rPr lang="en-US" sz="4800" dirty="0"/>
              <a:t>b. ignores informal &amp; illegal exchange </a:t>
            </a:r>
          </a:p>
          <a:p>
            <a:r>
              <a:rPr lang="en-US" sz="4800" dirty="0"/>
              <a:t>c. counts some negatives as positives</a:t>
            </a:r>
          </a:p>
        </p:txBody>
      </p:sp>
    </p:spTree>
    <p:extLst>
      <p:ext uri="{BB962C8B-B14F-4D97-AF65-F5344CB8AC3E}">
        <p14:creationId xmlns:p14="http://schemas.microsoft.com/office/powerpoint/2010/main" val="11068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5. GDP growth improves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a. more literacy (education)</a:t>
            </a:r>
          </a:p>
          <a:p>
            <a:r>
              <a:rPr lang="en-US" sz="5400" dirty="0"/>
              <a:t>b. greater health &amp; life expectancy, lower infant mortality rate</a:t>
            </a:r>
          </a:p>
          <a:p>
            <a:r>
              <a:rPr lang="en-US" sz="5400" dirty="0"/>
              <a:t>c. higher standard of living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B. Unemployment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1. Determined by:</a:t>
            </a:r>
          </a:p>
          <a:p>
            <a:r>
              <a:rPr lang="en-US" sz="4800" dirty="0"/>
              <a:t>a. BLS surveys 60K households</a:t>
            </a:r>
          </a:p>
          <a:p>
            <a:r>
              <a:rPr lang="en-US" sz="4800" dirty="0"/>
              <a:t>b. </a:t>
            </a:r>
            <a:r>
              <a:rPr lang="en-US" sz="4800" u="sng" dirty="0"/>
              <a:t>natural rate</a:t>
            </a:r>
            <a:r>
              <a:rPr lang="en-US" sz="4800" dirty="0"/>
              <a:t>: jobs &amp; </a:t>
            </a:r>
            <a:r>
              <a:rPr lang="en-US" sz="4800" dirty="0" err="1"/>
              <a:t>wkrs</a:t>
            </a:r>
            <a:r>
              <a:rPr lang="en-US" sz="4800" dirty="0"/>
              <a:t> that are not yet matched together</a:t>
            </a:r>
          </a:p>
          <a:p>
            <a:r>
              <a:rPr lang="en-US" sz="4800" dirty="0"/>
              <a:t>c. Employed: work at least 1hr/</a:t>
            </a:r>
            <a:r>
              <a:rPr lang="en-US" sz="4800" dirty="0" err="1"/>
              <a:t>wk</a:t>
            </a:r>
            <a:r>
              <a:rPr lang="en-US" sz="4800" dirty="0"/>
              <a:t>, are on sick or vacation leave, </a:t>
            </a:r>
            <a:r>
              <a:rPr lang="en-US" sz="4800" dirty="0" err="1"/>
              <a:t>wk</a:t>
            </a:r>
            <a:r>
              <a:rPr lang="en-US" sz="4800" dirty="0"/>
              <a:t> in family business</a:t>
            </a:r>
          </a:p>
        </p:txBody>
      </p:sp>
    </p:spTree>
    <p:extLst>
      <p:ext uri="{BB962C8B-B14F-4D97-AF65-F5344CB8AC3E}">
        <p14:creationId xmlns:p14="http://schemas.microsoft.com/office/powerpoint/2010/main" val="14273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1CA6-1791-4912-AEF6-D4A71CD5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6" y="513017"/>
            <a:ext cx="10515600" cy="6094259"/>
          </a:xfrm>
        </p:spPr>
        <p:txBody>
          <a:bodyPr>
            <a:normAutofit/>
          </a:bodyPr>
          <a:lstStyle/>
          <a:p>
            <a:r>
              <a:rPr lang="en-US" sz="6000" dirty="0"/>
              <a:t>d. unemployed: looked for work in the past 4 </a:t>
            </a:r>
            <a:r>
              <a:rPr lang="en-US" sz="6000" dirty="0" err="1"/>
              <a:t>wks</a:t>
            </a:r>
            <a:r>
              <a:rPr lang="en-US" sz="6000" dirty="0"/>
              <a:t>, laid off</a:t>
            </a:r>
          </a:p>
          <a:p>
            <a:r>
              <a:rPr lang="en-US" sz="6000" dirty="0"/>
              <a:t>e. not in labor force: students, retired, disabled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FF770-FE18-4B5B-95E7-9CC973D8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2218" y="156163"/>
            <a:ext cx="8727564" cy="6545673"/>
          </a:xfrm>
        </p:spPr>
      </p:pic>
    </p:spTree>
    <p:extLst>
      <p:ext uri="{BB962C8B-B14F-4D97-AF65-F5344CB8AC3E}">
        <p14:creationId xmlns:p14="http://schemas.microsoft.com/office/powerpoint/2010/main" val="410877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2. Types of </a:t>
            </a:r>
            <a:r>
              <a:rPr lang="en-US" sz="5400" dirty="0" err="1"/>
              <a:t>unempl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a. frictional: quits job to look for another</a:t>
            </a:r>
          </a:p>
          <a:p>
            <a:r>
              <a:rPr lang="en-US" sz="4800" dirty="0"/>
              <a:t>b. structural: job </a:t>
            </a:r>
            <a:r>
              <a:rPr lang="en-US" sz="4800"/>
              <a:t>does not exist </a:t>
            </a:r>
            <a:r>
              <a:rPr lang="en-US" sz="4800" dirty="0"/>
              <a:t>because mkt changed (ex. Tech)</a:t>
            </a:r>
          </a:p>
          <a:p>
            <a:r>
              <a:rPr lang="en-US" sz="4800" dirty="0"/>
              <a:t>c. seasonal: due to weather, tourism. </a:t>
            </a:r>
            <a:r>
              <a:rPr lang="en-US" sz="4800" dirty="0" err="1"/>
              <a:t>Agric</a:t>
            </a:r>
            <a:r>
              <a:rPr lang="en-US" sz="4800" dirty="0"/>
              <a:t>, construction</a:t>
            </a:r>
          </a:p>
          <a:p>
            <a:r>
              <a:rPr lang="en-US" sz="4800" dirty="0"/>
              <a:t>d. cyclical: econ slows, </a:t>
            </a:r>
            <a:r>
              <a:rPr lang="en-US" sz="4800" dirty="0" err="1"/>
              <a:t>ppl</a:t>
            </a:r>
            <a:r>
              <a:rPr lang="en-US" sz="4800" dirty="0"/>
              <a:t> lose jobs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674</Words>
  <Application>Microsoft Office PowerPoint</Application>
  <PresentationFormat>Widescreen</PresentationFormat>
  <Paragraphs>66</Paragraphs>
  <Slides>22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Chapter 13</vt:lpstr>
      <vt:lpstr>A. Measuring the economy</vt:lpstr>
      <vt:lpstr>PowerPoint Presentation</vt:lpstr>
      <vt:lpstr>PowerPoint Presentation</vt:lpstr>
      <vt:lpstr>5. GDP growth improves quality of life</vt:lpstr>
      <vt:lpstr>B. Unemployment rate</vt:lpstr>
      <vt:lpstr>PowerPoint Presentation</vt:lpstr>
      <vt:lpstr>PowerPoint Presentation</vt:lpstr>
      <vt:lpstr>2. Types of unempl</vt:lpstr>
      <vt:lpstr>3. Problems with unemp rate </vt:lpstr>
      <vt:lpstr>C. Inflation rate &amp; econ health</vt:lpstr>
      <vt:lpstr>4. Causes of inflation</vt:lpstr>
      <vt:lpstr>5. Economic costs of inflation</vt:lpstr>
      <vt:lpstr>This is caused by too much money in economy, a demand for goods that exceeds supply, and producers raising prices to meet higher costs</vt:lpstr>
      <vt:lpstr>When prices go up dramatically and people lose confidence in currency</vt:lpstr>
      <vt:lpstr>In the US, this type of inflation is considered normal. </vt:lpstr>
      <vt:lpstr>This type of inflation occurs when people purchase more goods and services than the economy can produce</vt:lpstr>
      <vt:lpstr>People that live on these have the most to lose from inflation</vt:lpstr>
      <vt:lpstr>A rise in the cost of production causes this. When there is this, the same amount of money buys less goods and services. </vt:lpstr>
      <vt:lpstr>D. The Business cycle</vt:lpstr>
      <vt:lpstr>2. Econ indicators</vt:lpstr>
      <vt:lpstr>3. Recession (decline in econ activity over a period of at least 6mos)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Protecting Property Rights</dc:title>
  <dc:creator>Julie Phillips</dc:creator>
  <cp:lastModifiedBy>Julie Phillips</cp:lastModifiedBy>
  <cp:revision>89</cp:revision>
  <cp:lastPrinted>2020-11-22T01:07:04Z</cp:lastPrinted>
  <dcterms:created xsi:type="dcterms:W3CDTF">2019-04-11T04:23:12Z</dcterms:created>
  <dcterms:modified xsi:type="dcterms:W3CDTF">2022-06-24T21:09:28Z</dcterms:modified>
</cp:coreProperties>
</file>