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90" r:id="rId2"/>
    <p:sldId id="265" r:id="rId3"/>
    <p:sldId id="266" r:id="rId4"/>
    <p:sldId id="267" r:id="rId5"/>
    <p:sldId id="273" r:id="rId6"/>
    <p:sldId id="268" r:id="rId7"/>
    <p:sldId id="269" r:id="rId8"/>
    <p:sldId id="270" r:id="rId9"/>
    <p:sldId id="315" r:id="rId10"/>
    <p:sldId id="318" r:id="rId11"/>
    <p:sldId id="316" r:id="rId12"/>
    <p:sldId id="317" r:id="rId13"/>
    <p:sldId id="271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37CE3-F9E1-4C2B-9257-02890E6D57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5AEE9-628E-4584-9FFB-0E5129F1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1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E236-49B2-4DF7-A4B5-15BDE1F55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CBF1F-62F6-4CE1-8967-DB7C6DFB7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A3F17-DCB1-40E4-A4C5-0F0A208B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89C5-0BC5-47C7-A385-23332E1E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39DF-7EF8-443E-9EF8-49AC8694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8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7AB8-CBDB-4489-A356-DF5FDC3D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EB9CF-B62D-4E5D-BCB3-5C2643BAB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227B1-1065-4045-9A7C-035DA89E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83575-EE60-4F9C-A6E7-13302BF5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F8DD6-54E5-4EFD-9975-B163FE5C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9EB9F-22A2-413F-B0DE-97A3DD1AE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849FB-55B4-4F1F-A2BE-CFAA0F594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D4A86-D954-4DCB-8BDD-936AACF1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E1B8-DBD3-4A7D-BA0E-F59DD6C9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2C744-F8B7-477D-AB71-224608D0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D491-14B4-4954-B4B8-A9DD2325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7870E-B49B-4584-823F-65BA417D4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0CA24-FE09-4C61-97C4-44EAED9C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C492-4C3F-49EA-8C49-B40A0400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EF045-90B5-48EA-A39F-EE725142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E37D-BFB0-4986-8B07-53D1F177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B4620-710A-4FAD-B114-6221812DB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40B01-D7FB-4E6E-A748-DFB9A1D3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DDBC-0CAB-445E-A3C7-7E8A8C6F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3BBF0-E0CA-4FA0-8A57-F514204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4A11-C844-4599-B365-1F7545FD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772F-E901-4982-8ADE-EF9979A53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C372B-22A8-49CE-AF65-753657C55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B9C08-7337-462D-8AF9-A40767E7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92428-EA47-4FCC-AE0E-0A787337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2829-F8B9-4FBB-8012-80857476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202C-35FD-4BA1-8C89-D193C2C2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A98F-2357-4AA3-8FFC-753F898B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FD08B-ADD3-41EA-84FC-E9041C530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5128F-3C26-43F9-B804-C6789F9AC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384AD-0B12-4DF8-94BA-E8DC03B34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68A35-2E14-4460-A513-C39EFEC2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7DD89-CC42-4367-B2DC-E64B7849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28F70-A263-4D6F-BE29-48FF2FC2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4FA2-AAD4-43F1-9D74-24B8B73C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6FEFC-1B13-47F9-A265-B4816675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29AB8-555F-4727-92AA-9CE52E4C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859F2-7638-46DB-AED8-441FAA0F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F0A58-FFA8-43E6-9369-F147D988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D7AA0-1EDB-4CAC-8799-0B458FBD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7240-DEFE-4996-A66A-1B9FB972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3461-7530-4B96-8F2C-96B074BD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0C73-EE3C-4BA1-973E-238DD4D8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6E02A-E221-48C8-BE39-76F4D18CE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21AAF-6A2A-4E78-B898-6793B483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9E056-0D21-42B1-B24A-8C19EC23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FFCDF-8713-452D-9B6D-B16BEF35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2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F1FC-CC02-4263-917A-7B45CE39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18F457-F6FF-465C-B6EA-9E9BF23EC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F0987-B3BD-4E10-BF83-A7610E4EB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F36F-421D-4DBA-BE59-8A56D8BC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84E29-1A1C-4BCA-8088-4304A369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CC690-9CDA-4BAC-9FF8-CDFCFD7E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01B55-06FC-4AD7-9755-7B80BE65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5DCB9-09C6-45C5-8C94-F65D274F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4DB92-C7F6-4A27-9445-7E8897DA3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E8414-BD23-47C9-8086-B62E89509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D2BE-72CA-4B0E-B92F-E218F32D8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9935-F842-431F-811B-50F068830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6BC47-76A5-4FAC-A1A3-242F7A61A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Taxes and Taxation</a:t>
            </a:r>
          </a:p>
        </p:txBody>
      </p:sp>
      <p:pic>
        <p:nvPicPr>
          <p:cNvPr id="4" name="10 - Hang In There Bab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91671F19-E4CA-4355-9B6D-C2498F400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" y="0"/>
            <a:ext cx="10822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63401"/>
            <a:ext cx="7126944" cy="67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2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92118"/>
            <a:ext cx="8803028" cy="66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096B-780A-4901-A26D-F9708AF4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D. </a:t>
            </a:r>
            <a:r>
              <a:rPr lang="en-US" sz="6000" dirty="0" err="1"/>
              <a:t>Govt</a:t>
            </a:r>
            <a:r>
              <a:rPr lang="en-US" sz="6000" dirty="0"/>
              <a:t>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3C15C-3647-4DF2-9A20-BCF2FE86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1. Federal</a:t>
            </a:r>
          </a:p>
          <a:p>
            <a:r>
              <a:rPr lang="en-US" sz="5400" dirty="0"/>
              <a:t>a. mandatory (required by law; </a:t>
            </a:r>
            <a:r>
              <a:rPr lang="en-US" sz="5400" b="1" dirty="0"/>
              <a:t>entitlements &amp; interest on the national debt</a:t>
            </a:r>
            <a:r>
              <a:rPr lang="en-US" sz="5400" dirty="0"/>
              <a:t>)</a:t>
            </a:r>
          </a:p>
          <a:p>
            <a:r>
              <a:rPr lang="en-US" sz="5400" dirty="0"/>
              <a:t>b. discretionary</a:t>
            </a:r>
          </a:p>
        </p:txBody>
      </p:sp>
    </p:spTree>
    <p:extLst>
      <p:ext uri="{BB962C8B-B14F-4D97-AF65-F5344CB8AC3E}">
        <p14:creationId xmlns:p14="http://schemas.microsoft.com/office/powerpoint/2010/main" val="38129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2. State &amp; local revenue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a. property, sales &amp; lotteries</a:t>
            </a:r>
          </a:p>
          <a:p>
            <a:r>
              <a:rPr lang="en-US" sz="5400" dirty="0"/>
              <a:t>b. tax referendum: citizens play a larger role in tax policies through referendums</a:t>
            </a:r>
          </a:p>
          <a:p>
            <a:r>
              <a:rPr lang="en-US" sz="5400" dirty="0"/>
              <a:t>c. local tax $-</a:t>
            </a:r>
            <a:r>
              <a:rPr lang="en-US" sz="5400" dirty="0">
                <a:sym typeface="Wingdings" panose="05000000000000000000" pitchFamily="2" charset="2"/>
              </a:rPr>
              <a:t>education, law enforcement, fire protection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6DA1-5E3F-448C-B8AA-E762F3D1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A. Levying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DEE2-9D72-4321-A152-746A13104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715"/>
            <a:ext cx="10515600" cy="6433471"/>
          </a:xfrm>
        </p:spPr>
        <p:txBody>
          <a:bodyPr>
            <a:normAutofit/>
          </a:bodyPr>
          <a:lstStyle/>
          <a:p>
            <a:r>
              <a:rPr lang="en-US" sz="5400" dirty="0"/>
              <a:t>1. Taxes: mandatory payment to the govt; the price we pay for civilization (rarely popular)</a:t>
            </a:r>
          </a:p>
          <a:p>
            <a:r>
              <a:rPr lang="en-US" sz="5400" dirty="0"/>
              <a:t>2. Economist Adam Smith said taxes should be equitable, convenient &amp; efficient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546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FF3DD-3FA2-4933-8678-B39EFBF3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71" y="557263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3. Who pays taxes &amp; why</a:t>
            </a:r>
          </a:p>
          <a:p>
            <a:r>
              <a:rPr lang="en-US" sz="4400" dirty="0"/>
              <a:t>a. ability to pay: taxed according to income/wealth</a:t>
            </a:r>
          </a:p>
          <a:p>
            <a:r>
              <a:rPr lang="en-US" sz="4400" dirty="0"/>
              <a:t>b. benefits received principle: gas tax, bridge tolls</a:t>
            </a:r>
          </a:p>
          <a:p>
            <a:r>
              <a:rPr lang="en-US" sz="4400" dirty="0"/>
              <a:t>4. Deadweight loss: cost to consumers &amp; producers due to loss of sales is greater than the revenue (ex employee turns down a job because the tax burden is not worth it)</a:t>
            </a:r>
          </a:p>
        </p:txBody>
      </p:sp>
    </p:spTree>
    <p:extLst>
      <p:ext uri="{BB962C8B-B14F-4D97-AF65-F5344CB8AC3E}">
        <p14:creationId xmlns:p14="http://schemas.microsoft.com/office/powerpoint/2010/main" val="34953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3199-034C-43B4-A76E-99B98FE6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Types of taxes</a:t>
            </a:r>
            <a:br>
              <a:rPr lang="en-US" dirty="0"/>
            </a:br>
            <a:r>
              <a:rPr lang="en-US" dirty="0"/>
              <a:t>(tax base X tax rate = amount of tax due)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C9BA-A135-43C6-96B0-343BA25FB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474827"/>
          </a:xfrm>
        </p:spPr>
        <p:txBody>
          <a:bodyPr>
            <a:normAutofit/>
          </a:bodyPr>
          <a:lstStyle/>
          <a:p>
            <a:r>
              <a:rPr lang="en-US" sz="4000" dirty="0"/>
              <a:t>1. proportional taxes: everyone pays an equal share of tax burden (ex. 10%---greater sacrifice for poor </a:t>
            </a:r>
            <a:r>
              <a:rPr lang="en-US" sz="4000" dirty="0" err="1"/>
              <a:t>ppl</a:t>
            </a:r>
            <a:r>
              <a:rPr lang="en-US" sz="4000"/>
              <a:t>)</a:t>
            </a:r>
            <a:endParaRPr lang="en-US" sz="4000" dirty="0"/>
          </a:p>
          <a:p>
            <a:r>
              <a:rPr lang="en-US" sz="4000" dirty="0"/>
              <a:t>2. progressive tax: takes a larger share of income as income increases</a:t>
            </a:r>
          </a:p>
          <a:p>
            <a:r>
              <a:rPr lang="en-US" sz="4000" dirty="0"/>
              <a:t>3. regressive tax: (ex. Sales tax, % tax on goods) Poor ppl spend a larger portion of their income on taxable goods &amp; services than rich ppl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7317-2D1D-428F-90F4-47809980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5753"/>
            <a:ext cx="10515600" cy="6035265"/>
          </a:xfrm>
        </p:spPr>
        <p:txBody>
          <a:bodyPr>
            <a:normAutofit/>
          </a:bodyPr>
          <a:lstStyle/>
          <a:p>
            <a:r>
              <a:rPr lang="en-US" sz="4800" dirty="0"/>
              <a:t>4. </a:t>
            </a:r>
            <a:r>
              <a:rPr lang="en-US" sz="4800" dirty="0" err="1"/>
              <a:t>individ</a:t>
            </a:r>
            <a:r>
              <a:rPr lang="en-US" sz="4800" dirty="0"/>
              <a:t> income tax: </a:t>
            </a:r>
            <a:r>
              <a:rPr lang="en-US" sz="4800" dirty="0" err="1"/>
              <a:t>lgest</a:t>
            </a:r>
            <a:r>
              <a:rPr lang="en-US" sz="4800" dirty="0"/>
              <a:t> share of the tax revenue comes from income</a:t>
            </a:r>
          </a:p>
          <a:p>
            <a:r>
              <a:rPr lang="en-US" sz="4800" dirty="0"/>
              <a:t>a. not in constitution (16</a:t>
            </a:r>
            <a:r>
              <a:rPr lang="en-US" sz="4800" baseline="30000" dirty="0"/>
              <a:t>th</a:t>
            </a:r>
            <a:r>
              <a:rPr lang="en-US" sz="4800" dirty="0"/>
              <a:t> amend)</a:t>
            </a:r>
          </a:p>
          <a:p>
            <a:r>
              <a:rPr lang="en-US" sz="4800" dirty="0"/>
              <a:t>b. IRS collects “withholding” taxes from </a:t>
            </a:r>
            <a:r>
              <a:rPr lang="en-US" sz="4800" dirty="0" err="1"/>
              <a:t>wkrs</a:t>
            </a:r>
            <a:endParaRPr lang="en-US" sz="4800" dirty="0"/>
          </a:p>
          <a:p>
            <a:r>
              <a:rPr lang="en-US" sz="4800" dirty="0"/>
              <a:t>c. audit: when the IRS questions a taxpayers return</a:t>
            </a:r>
          </a:p>
          <a:p>
            <a:endParaRPr lang="en-US" dirty="0"/>
          </a:p>
        </p:txBody>
      </p:sp>
      <p:pic>
        <p:nvPicPr>
          <p:cNvPr id="2" name="happ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2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2" y="1064256"/>
            <a:ext cx="11935566" cy="4931810"/>
          </a:xfrm>
        </p:spPr>
      </p:pic>
    </p:spTree>
    <p:extLst>
      <p:ext uri="{BB962C8B-B14F-4D97-AF65-F5344CB8AC3E}">
        <p14:creationId xmlns:p14="http://schemas.microsoft.com/office/powerpoint/2010/main" val="88325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2E6F-0539-4B04-8C2F-3E939C459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502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5. Payroll taxes: Soc Security, Medicare, unemployment, disability</a:t>
            </a:r>
          </a:p>
          <a:p>
            <a:r>
              <a:rPr lang="en-US" sz="4800" dirty="0"/>
              <a:t>6. Property taxes: based on a % of property value (changes if prop value changes); $ mostly spent on schools</a:t>
            </a:r>
          </a:p>
          <a:p>
            <a:r>
              <a:rPr lang="en-US" sz="4800" dirty="0"/>
              <a:t>7. Excise &amp; luxury taxes: taxes on goods govt wants to regulate</a:t>
            </a:r>
          </a:p>
        </p:txBody>
      </p:sp>
    </p:spTree>
    <p:extLst>
      <p:ext uri="{BB962C8B-B14F-4D97-AF65-F5344CB8AC3E}">
        <p14:creationId xmlns:p14="http://schemas.microsoft.com/office/powerpoint/2010/main" val="12112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D0B5-5F92-4107-87A2-78627CC3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8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C. How govt spends your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B1B7C-96F8-4602-B2AF-16B4C98B9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845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1. Federal Revenue Sources: </a:t>
            </a:r>
            <a:r>
              <a:rPr lang="en-US" sz="4400" dirty="0" err="1"/>
              <a:t>Indiv</a:t>
            </a:r>
            <a:r>
              <a:rPr lang="en-US" sz="4400" dirty="0"/>
              <a:t> income, payroll, corporate</a:t>
            </a:r>
            <a:r>
              <a:rPr lang="en-US" sz="4400"/>
              <a:t>, excise</a:t>
            </a:r>
            <a:endParaRPr lang="en-US" sz="4400" dirty="0"/>
          </a:p>
          <a:p>
            <a:r>
              <a:rPr lang="en-US" sz="4400" dirty="0"/>
              <a:t>2. Federal deficit: shortfall between govt expenditures in a given </a:t>
            </a:r>
            <a:r>
              <a:rPr lang="en-US" sz="4400" dirty="0" err="1"/>
              <a:t>yr</a:t>
            </a:r>
            <a:endParaRPr lang="en-US" sz="4400" dirty="0"/>
          </a:p>
          <a:p>
            <a:r>
              <a:rPr lang="en-US" sz="4400" dirty="0"/>
              <a:t>a.  Govt borrows $ (treasury &amp; savings bonds) </a:t>
            </a:r>
          </a:p>
          <a:p>
            <a:r>
              <a:rPr lang="en-US" sz="4400" dirty="0"/>
              <a:t>b. When govt spends too much it borrows $ by selling bonds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292641"/>
            <a:ext cx="9566821" cy="62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420</Words>
  <Application>Microsoft Office PowerPoint</Application>
  <PresentationFormat>Widescreen</PresentationFormat>
  <Paragraphs>33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Chapter 12</vt:lpstr>
      <vt:lpstr>A. Levying Taxes</vt:lpstr>
      <vt:lpstr>PowerPoint Presentation</vt:lpstr>
      <vt:lpstr>B. Types of taxes (tax base X tax rate = amount of tax due)</vt:lpstr>
      <vt:lpstr>PowerPoint Presentation</vt:lpstr>
      <vt:lpstr>PowerPoint Presentation</vt:lpstr>
      <vt:lpstr>PowerPoint Presentation</vt:lpstr>
      <vt:lpstr>C. How govt spends your money</vt:lpstr>
      <vt:lpstr>PowerPoint Presentation</vt:lpstr>
      <vt:lpstr>PowerPoint Presentation</vt:lpstr>
      <vt:lpstr>PowerPoint Presentation</vt:lpstr>
      <vt:lpstr>PowerPoint Presentation</vt:lpstr>
      <vt:lpstr>D. Govt Spending</vt:lpstr>
      <vt:lpstr>2. State &amp; local revenue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11.2 Protecting Property Rights</dc:title>
  <dc:creator>Julie Phillips</dc:creator>
  <cp:lastModifiedBy>Julie Phillips</cp:lastModifiedBy>
  <cp:revision>76</cp:revision>
  <cp:lastPrinted>2020-11-14T22:30:57Z</cp:lastPrinted>
  <dcterms:created xsi:type="dcterms:W3CDTF">2019-04-11T04:23:12Z</dcterms:created>
  <dcterms:modified xsi:type="dcterms:W3CDTF">2022-06-24T21:06:31Z</dcterms:modified>
</cp:coreProperties>
</file>