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78" r:id="rId2"/>
    <p:sldId id="267" r:id="rId3"/>
    <p:sldId id="269" r:id="rId4"/>
    <p:sldId id="270" r:id="rId5"/>
    <p:sldId id="268" r:id="rId6"/>
    <p:sldId id="271" r:id="rId7"/>
    <p:sldId id="272" r:id="rId8"/>
    <p:sldId id="273" r:id="rId9"/>
    <p:sldId id="275" r:id="rId10"/>
    <p:sldId id="276" r:id="rId11"/>
    <p:sldId id="277" r:id="rId1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9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32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33F5201-6D48-4EAB-A6BD-9ECA9C034A02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DB50B37-0D5D-4B64-B401-8FC3EA714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022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3DC15-68C9-4816-8F9E-F432C02A8B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13C28C-FD3E-4FC5-A7D8-7056CD689C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CBBB8-8774-441D-B44C-091A786E7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1EC4D-C32D-4E16-BD30-B90E3D6F25A8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3623B1-F105-4057-B5BB-32F6AC5D8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57E7F-39CB-4B01-A068-17374A1D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1A70A-1B72-42A0-BE93-FF6DA7CDF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641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A3AAC-6714-42A2-83A8-24FEE3638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F47926-6B4D-4F5B-A065-689390B11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0390B9-48C6-4680-9C4B-A58F478E9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1EC4D-C32D-4E16-BD30-B90E3D6F25A8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292AD-8AC8-4185-AF56-CF376E857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B25B71-72DE-43E1-B26A-6CCE89AD8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1A70A-1B72-42A0-BE93-FF6DA7CDF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18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B670B6-875E-4B94-886A-E189B912F2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7C4FF3-AACB-4DE1-8E79-76685CE804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CBC315-A22B-4203-8736-EEFE9C552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1EC4D-C32D-4E16-BD30-B90E3D6F25A8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F0DE5F-5D51-4DAD-B92F-05208173A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F02735-E8DC-49E1-9846-42892C3F1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1A70A-1B72-42A0-BE93-FF6DA7CDF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381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36E27-84E1-4E48-981A-24D8B7BD5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89FA0-2A82-44BB-858B-AC72B4DC22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0BB4DB-8ABF-41BE-9A5C-EE0954E65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1EC4D-C32D-4E16-BD30-B90E3D6F25A8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BC5774-5BFB-436C-8307-A3769AC43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F0278-2ABE-45BF-93EA-99C579388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1A70A-1B72-42A0-BE93-FF6DA7CDF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626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18A20-09EA-4F06-B7ED-34FB2C82A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A9A9B8-E925-4134-B982-D55E8363B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4F4C11-517F-4F6D-AC1B-2F46B295D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1EC4D-C32D-4E16-BD30-B90E3D6F25A8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277BD-B576-4060-A762-79BC6192C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54415-2E90-430B-8C78-4EBFFA093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1A70A-1B72-42A0-BE93-FF6DA7CDF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28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8529D-D52D-40EC-A94A-A6CF717EB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924C6-9288-4340-9239-59FC2AEF5A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098AF6-ADC8-492F-B121-CA4DAD9483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D8F897-4A6B-451B-A5DB-BA07E3B6E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1EC4D-C32D-4E16-BD30-B90E3D6F25A8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48F4E8-939B-4FE4-B756-B39DC8CBD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8E53B-A937-4F3F-A7BF-198BC6A55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1A70A-1B72-42A0-BE93-FF6DA7CDF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52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02AF9-4AB5-4A1D-BFE9-9DB799493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520E0E-B467-471A-927B-78F3E20FF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A0717A-1629-46A7-8FC9-43CA5502BB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50DBBE-5D6F-4C13-9293-3D64B253CE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AB76BD-F436-4D2B-887F-636257D055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36F195-094D-4631-8388-9703680FC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1EC4D-C32D-4E16-BD30-B90E3D6F25A8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23C4ED-E56E-4CBF-B124-5335F17D5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591C5C-DA63-4FC0-8D5E-3D8932E59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1A70A-1B72-42A0-BE93-FF6DA7CDF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842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EF1A0-262B-4DC7-8AE5-EA0B8A702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15F429-F809-4D29-AA05-AC5CD852C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1EC4D-C32D-4E16-BD30-B90E3D6F25A8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626634-68AA-4CDA-9705-DA59F28F8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1835B4-29C9-46EA-AC9F-609C75367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1A70A-1B72-42A0-BE93-FF6DA7CDF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491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668203-3F83-41EB-A986-25CDA3E24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1EC4D-C32D-4E16-BD30-B90E3D6F25A8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699CFA-D8FD-4B99-A9E8-966EABEAE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99BE69-61E0-4992-A66C-E635336BE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1A70A-1B72-42A0-BE93-FF6DA7CDF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298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4A157-83D7-46F4-BEE8-246DB018A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5376C-0F6D-4F1E-BF0F-22DC5A027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345106-83A5-49FB-A247-09F5D41E56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3EFB49-1A4E-4E56-85DC-BC187ED6F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1EC4D-C32D-4E16-BD30-B90E3D6F25A8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C14B1A-BAE2-41DA-B787-5BCF90634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D077A2-C187-4014-B10E-BCFF4F663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1A70A-1B72-42A0-BE93-FF6DA7CDF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184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C0BF6-1139-4ECE-8665-79B353A15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CA7A9F-3EE0-4E42-A220-B39E3FF011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D4F148-EF7D-4305-AA08-6A766F38C8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FD698F-B2A8-48E7-A1EC-B3B2BE889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1EC4D-C32D-4E16-BD30-B90E3D6F25A8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763C46-19BF-46C8-B981-496728A43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487323-F8B8-4EE5-95EC-711AFA859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1A70A-1B72-42A0-BE93-FF6DA7CDF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292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stretch>
            <a:fillRect t="-79000" b="-7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C4A88A-20D5-45AF-AA0C-368381BE5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5F5342-04C6-4744-8F6E-6E50D02172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57C95F-B7E5-4898-B727-497ABC2DF6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1EC4D-C32D-4E16-BD30-B90E3D6F25A8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C6E294-BBC4-4A1D-93D1-C00EF88D63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84931F-2DDF-4B49-A5FB-49CB2D98CB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1A70A-1B72-42A0-BE93-FF6DA7CDF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460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3.mp3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p3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18000"/>
            <a:lum/>
          </a:blip>
          <a:srcRect/>
          <a:stretch>
            <a:fillRect t="-79000" b="-7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6D19F-7FC0-4660-B911-8BBE20A28F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/>
              <a:t>Chapter 10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FDD770-9EAD-4311-8EA6-A8B59DE9CA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6000" dirty="0"/>
              <a:t>Human Capital and the Labor Market</a:t>
            </a:r>
          </a:p>
        </p:txBody>
      </p:sp>
      <p:pic>
        <p:nvPicPr>
          <p:cNvPr id="4" name="01 - Outlander Main Title Theme (Skye Boat Song) [feat. Raya Yarbrough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57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8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78EBA-6A0C-4E61-876B-9539AC9E6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Autofit/>
          </a:bodyPr>
          <a:lstStyle/>
          <a:p>
            <a:r>
              <a:rPr lang="en-US" sz="4800" dirty="0"/>
              <a:t>C. How to Increase your Human Capital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4D983-B534-484C-AA46-5E18954D0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6645621"/>
          </a:xfrm>
        </p:spPr>
        <p:txBody>
          <a:bodyPr>
            <a:noAutofit/>
          </a:bodyPr>
          <a:lstStyle/>
          <a:p>
            <a:r>
              <a:rPr lang="en-US" sz="4000" dirty="0"/>
              <a:t>1. Figure out what you like &amp; are good at</a:t>
            </a:r>
          </a:p>
          <a:p>
            <a:r>
              <a:rPr lang="en-US" sz="4000" dirty="0"/>
              <a:t>2. Get qualified (more </a:t>
            </a:r>
            <a:r>
              <a:rPr lang="en-US" sz="4000" dirty="0" err="1"/>
              <a:t>educ</a:t>
            </a:r>
            <a:r>
              <a:rPr lang="en-US" sz="4000" dirty="0" err="1">
                <a:sym typeface="Wingdings" panose="05000000000000000000" pitchFamily="2" charset="2"/>
              </a:rPr>
              <a:t>higher</a:t>
            </a:r>
            <a:r>
              <a:rPr lang="en-US" sz="4000" dirty="0">
                <a:sym typeface="Wingdings" panose="05000000000000000000" pitchFamily="2" charset="2"/>
              </a:rPr>
              <a:t> wages)</a:t>
            </a:r>
          </a:p>
          <a:p>
            <a:r>
              <a:rPr lang="en-US" sz="4000" dirty="0">
                <a:sym typeface="Wingdings" panose="05000000000000000000" pitchFamily="2" charset="2"/>
              </a:rPr>
              <a:t>3. Get work exp: take entry level positions (low pay, but valuable work exp)</a:t>
            </a:r>
          </a:p>
          <a:p>
            <a:r>
              <a:rPr lang="en-US" sz="4000" dirty="0">
                <a:sym typeface="Wingdings" panose="05000000000000000000" pitchFamily="2" charset="2"/>
              </a:rPr>
              <a:t>4. </a:t>
            </a:r>
            <a:r>
              <a:rPr lang="en-US" sz="4000" dirty="0" err="1">
                <a:sym typeface="Wingdings" panose="05000000000000000000" pitchFamily="2" charset="2"/>
              </a:rPr>
              <a:t>Incr</a:t>
            </a:r>
            <a:r>
              <a:rPr lang="en-US" sz="4000" dirty="0">
                <a:sym typeface="Wingdings" panose="05000000000000000000" pitchFamily="2" charset="2"/>
              </a:rPr>
              <a:t> productivity: commission, bonuses</a:t>
            </a:r>
          </a:p>
          <a:p>
            <a:r>
              <a:rPr lang="en-US" sz="4000" dirty="0">
                <a:sym typeface="Wingdings" panose="05000000000000000000" pitchFamily="2" charset="2"/>
              </a:rPr>
              <a:t>5. Build a profess network: join profess orgs, volunteering, </a:t>
            </a:r>
            <a:r>
              <a:rPr lang="en-US" sz="4000" dirty="0" err="1">
                <a:sym typeface="Wingdings" panose="05000000000000000000" pitchFamily="2" charset="2"/>
              </a:rPr>
              <a:t>etc.more</a:t>
            </a:r>
            <a:r>
              <a:rPr lang="en-US" sz="4000" dirty="0">
                <a:sym typeface="Wingdings" panose="05000000000000000000" pitchFamily="2" charset="2"/>
              </a:rPr>
              <a:t> friends &amp; colleagues</a:t>
            </a:r>
            <a:endParaRPr lang="en-US" sz="4000" dirty="0"/>
          </a:p>
        </p:txBody>
      </p:sp>
      <p:pic>
        <p:nvPicPr>
          <p:cNvPr id="4" name="andgrif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69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503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44E9-21B2-4041-AAF3-37864C0D3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D. Unions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CC429-454C-49F4-A83B-7CCC81781C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sz="5400" dirty="0"/>
              <a:t>1. promote better pay &amp; working conditions</a:t>
            </a:r>
          </a:p>
          <a:p>
            <a:pPr lvl="1"/>
            <a:r>
              <a:rPr lang="en-US" sz="5400" dirty="0"/>
              <a:t>2.inform workers of </a:t>
            </a:r>
            <a:r>
              <a:rPr lang="en-US" sz="5400" dirty="0" smtClean="0"/>
              <a:t>rights</a:t>
            </a:r>
            <a:endParaRPr lang="en-US" sz="5400" dirty="0"/>
          </a:p>
          <a:p>
            <a:pPr lvl="1"/>
            <a:r>
              <a:rPr lang="en-US" sz="5400" dirty="0"/>
              <a:t>3.help workers imp skills</a:t>
            </a:r>
          </a:p>
          <a:p>
            <a:pPr lvl="1"/>
            <a:r>
              <a:rPr lang="en-US" sz="5400" dirty="0"/>
              <a:t>4. Bread &amp; butter unions: focus on econ issues that affect daily lives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34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23B58-8F6F-4E10-8068-C5A61C799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A. Labor Market Trends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6D0C20-8CC5-494D-A825-82D15E838D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5400" dirty="0"/>
              <a:t>1. Changes in the workforce</a:t>
            </a:r>
          </a:p>
          <a:p>
            <a:pPr lvl="1"/>
            <a:r>
              <a:rPr lang="en-US" sz="5400" dirty="0"/>
              <a:t>More women; 1960: 33%, 2010: 47%</a:t>
            </a:r>
          </a:p>
          <a:p>
            <a:pPr lvl="1"/>
            <a:r>
              <a:rPr lang="en-US" sz="5400" dirty="0"/>
              <a:t>More minority groups</a:t>
            </a:r>
          </a:p>
          <a:p>
            <a:pPr lvl="1"/>
            <a:r>
              <a:rPr lang="en-US" sz="5400" dirty="0"/>
              <a:t>More older ppl</a:t>
            </a:r>
          </a:p>
          <a:p>
            <a:pPr lvl="1"/>
            <a:r>
              <a:rPr lang="en-US" sz="5400" dirty="0"/>
              <a:t>Fewer younger ppl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016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9BD4F-F536-48AC-856A-3A10E4F1D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2. Changes in the workplace (since 1950)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494F5-74EB-4537-8291-F8F791238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0"/>
            <a:ext cx="10515600" cy="8009940"/>
          </a:xfrm>
        </p:spPr>
        <p:txBody>
          <a:bodyPr>
            <a:normAutofit/>
          </a:bodyPr>
          <a:lstStyle/>
          <a:p>
            <a:r>
              <a:rPr lang="en-US" sz="4400" dirty="0"/>
              <a:t>a. Shift: manufacturing--&gt;service jobs (innovation)</a:t>
            </a:r>
          </a:p>
          <a:p>
            <a:r>
              <a:rPr lang="en-US" sz="4400" dirty="0"/>
              <a:t>b. </a:t>
            </a:r>
            <a:r>
              <a:rPr lang="en-US" sz="4400"/>
              <a:t>Income </a:t>
            </a:r>
            <a:r>
              <a:rPr lang="en-US" sz="4400" smtClean="0"/>
              <a:t>produced </a:t>
            </a:r>
            <a:r>
              <a:rPr lang="en-US" sz="4400" dirty="0"/>
              <a:t>with fewer workers</a:t>
            </a:r>
          </a:p>
          <a:p>
            <a:pPr lvl="1"/>
            <a:r>
              <a:rPr lang="en-US" sz="4400" dirty="0"/>
              <a:t>Workers are 4X more productive because they have better </a:t>
            </a:r>
            <a:r>
              <a:rPr lang="en-US" sz="4400" dirty="0" err="1"/>
              <a:t>educ</a:t>
            </a:r>
            <a:r>
              <a:rPr lang="en-US" sz="4400" dirty="0"/>
              <a:t> &amp; training</a:t>
            </a:r>
          </a:p>
          <a:p>
            <a:pPr lvl="1"/>
            <a:r>
              <a:rPr lang="en-US" sz="4400" dirty="0"/>
              <a:t>Better tech (ppl work w/robots &amp; computers)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38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A6951-D66B-4F50-9A6F-015D973C4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443" y="181576"/>
            <a:ext cx="10515600" cy="7076328"/>
          </a:xfrm>
        </p:spPr>
        <p:txBody>
          <a:bodyPr>
            <a:normAutofit/>
          </a:bodyPr>
          <a:lstStyle/>
          <a:p>
            <a:r>
              <a:rPr lang="en-US" sz="4400" dirty="0"/>
              <a:t>3. More outsourcing (using outside contractors)</a:t>
            </a:r>
          </a:p>
          <a:p>
            <a:r>
              <a:rPr lang="en-US" sz="4400" dirty="0"/>
              <a:t>4. Globalization: ppl &amp; products are more interconnected (can cause job loss)</a:t>
            </a:r>
          </a:p>
          <a:p>
            <a:r>
              <a:rPr lang="en-US" sz="4400" dirty="0"/>
              <a:t>5. Offshoring</a:t>
            </a:r>
          </a:p>
          <a:p>
            <a:pPr lvl="1"/>
            <a:r>
              <a:rPr lang="en-US" sz="4400" dirty="0"/>
              <a:t>companies are moving operations to facilities outside of US </a:t>
            </a:r>
          </a:p>
          <a:p>
            <a:pPr lvl="1"/>
            <a:r>
              <a:rPr lang="en-US" sz="4400" dirty="0">
                <a:sym typeface="Wingdings" panose="05000000000000000000" pitchFamily="2" charset="2"/>
              </a:rPr>
              <a:t>foreign competition depresses wages because companies are offshoring to other countries with lower wages</a:t>
            </a:r>
            <a:endParaRPr lang="en-US" sz="4400" dirty="0"/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6578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6ECE1-0DDC-468A-A41E-58373C65D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/>
              <a:t>Labor Force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E07085-450F-4CC4-9645-8ED1450990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dirty="0"/>
              <a:t>Includes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300B5B-CB8A-40AB-A28F-97437DB3DA3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People over 16 who have jobs or are actively looking for work</a:t>
            </a:r>
          </a:p>
          <a:p>
            <a:endParaRPr lang="en-US" sz="48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B2BDFE-43BC-423F-A519-A23CB12ADF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dirty="0"/>
              <a:t>Excludes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3D7D2F-5280-4FEB-8D06-23E4C8A92FC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People who are not paid, active duty military and prison inmates</a:t>
            </a:r>
          </a:p>
        </p:txBody>
      </p:sp>
    </p:spTree>
    <p:extLst>
      <p:ext uri="{BB962C8B-B14F-4D97-AF65-F5344CB8AC3E}">
        <p14:creationId xmlns:p14="http://schemas.microsoft.com/office/powerpoint/2010/main" val="2122551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E80420C-6875-4D52-BBAE-D854ED3E1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/>
              <a:t>B. Determining Earnings: </a:t>
            </a:r>
            <a:r>
              <a:rPr lang="en-US" sz="6000" b="1" dirty="0"/>
              <a:t>supply &amp; demand </a:t>
            </a:r>
            <a:endParaRPr lang="en-US" sz="4800" b="1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4FF456C-0671-416D-9DC2-2BC533950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6990"/>
            <a:ext cx="10515600" cy="4351338"/>
          </a:xfrm>
        </p:spPr>
        <p:txBody>
          <a:bodyPr>
            <a:normAutofit/>
          </a:bodyPr>
          <a:lstStyle/>
          <a:p>
            <a:r>
              <a:rPr lang="en-US" sz="5400" dirty="0"/>
              <a:t>1. Skill levels</a:t>
            </a:r>
          </a:p>
          <a:p>
            <a:r>
              <a:rPr lang="en-US" sz="5400" dirty="0"/>
              <a:t>Unskilled (farmworker)</a:t>
            </a:r>
          </a:p>
          <a:p>
            <a:r>
              <a:rPr lang="en-US" sz="5400" dirty="0"/>
              <a:t>Semiskilled (cashier)</a:t>
            </a:r>
          </a:p>
          <a:p>
            <a:r>
              <a:rPr lang="en-US" sz="5400" dirty="0"/>
              <a:t>Skilled (police officer)</a:t>
            </a:r>
          </a:p>
          <a:p>
            <a:r>
              <a:rPr lang="en-US" sz="5400" dirty="0"/>
              <a:t>Professional (doctors)</a:t>
            </a:r>
          </a:p>
          <a:p>
            <a:endParaRPr lang="en-US" sz="5400" dirty="0"/>
          </a:p>
        </p:txBody>
      </p:sp>
      <p:pic>
        <p:nvPicPr>
          <p:cNvPr id="3" name="partridge_family_NifterDot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2" name="01 - The West Wing - Main Theme">
            <a:hlinkClick r:id="" action="ppaction://media"/>
            <a:extLst>
              <a:ext uri="{FF2B5EF4-FFF2-40B4-BE49-F238E27FC236}">
                <a16:creationId xmlns:a16="http://schemas.microsoft.com/office/drawing/2014/main" id="{97C1960E-FAB3-47BB-B83A-A96909ACB63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54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109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658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047FEB-15FF-41CF-B530-4702AA9A9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468" y="299675"/>
            <a:ext cx="10515600" cy="8188341"/>
          </a:xfrm>
        </p:spPr>
        <p:txBody>
          <a:bodyPr>
            <a:normAutofit/>
          </a:bodyPr>
          <a:lstStyle/>
          <a:p>
            <a:r>
              <a:rPr lang="en-US" sz="6000" dirty="0"/>
              <a:t>2. Other factors</a:t>
            </a:r>
          </a:p>
          <a:p>
            <a:r>
              <a:rPr lang="en-US" sz="6000" dirty="0"/>
              <a:t>a. Min wage</a:t>
            </a:r>
          </a:p>
          <a:p>
            <a:r>
              <a:rPr lang="en-US" sz="6000" dirty="0"/>
              <a:t>b. Working conditions</a:t>
            </a:r>
          </a:p>
          <a:p>
            <a:r>
              <a:rPr lang="en-US" sz="6000" dirty="0"/>
              <a:t>c. Location/cost of living</a:t>
            </a:r>
          </a:p>
          <a:p>
            <a:r>
              <a:rPr lang="en-US" sz="6000" dirty="0"/>
              <a:t>d. Rising cost of benefits (</a:t>
            </a:r>
            <a:r>
              <a:rPr lang="en-US" sz="6000" dirty="0">
                <a:sym typeface="Wingdings" panose="05000000000000000000" pitchFamily="2" charset="2"/>
              </a:rPr>
              <a:t></a:t>
            </a:r>
            <a:r>
              <a:rPr lang="en-US" sz="6000" dirty="0"/>
              <a:t>lower wages)</a:t>
            </a:r>
          </a:p>
          <a:p>
            <a:r>
              <a:rPr lang="en-US" sz="6000" dirty="0"/>
              <a:t>e. Foreign competition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87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5B24F-7BBA-49CA-ABF5-CB5BF3169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 The Wage Gap</a:t>
            </a:r>
            <a:br>
              <a:rPr lang="en-US" dirty="0"/>
            </a:br>
            <a:r>
              <a:rPr lang="en-US" sz="4000" dirty="0"/>
              <a:t>Women often lose experience and opportunity by leaving the workforce to take care of family</a:t>
            </a:r>
            <a:br>
              <a:rPr lang="en-US" sz="4000" dirty="0"/>
            </a:br>
            <a:endParaRPr lang="en-US" sz="4000" dirty="0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3E995A18-939C-430D-9E21-00EA31F9AA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815" y="1608964"/>
            <a:ext cx="7902714" cy="5249036"/>
          </a:xfrm>
        </p:spPr>
      </p:pic>
    </p:spTree>
    <p:extLst>
      <p:ext uri="{BB962C8B-B14F-4D97-AF65-F5344CB8AC3E}">
        <p14:creationId xmlns:p14="http://schemas.microsoft.com/office/powerpoint/2010/main" val="54766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D91EC-6BCE-4F18-946C-1EEB31697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0636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 4. </a:t>
            </a:r>
            <a:r>
              <a:rPr lang="en-US" b="1" dirty="0"/>
              <a:t>Affirmative Action</a:t>
            </a:r>
            <a:r>
              <a:rPr lang="en-US" dirty="0"/>
              <a:t/>
            </a:r>
            <a:br>
              <a:rPr lang="en-US" dirty="0"/>
            </a:br>
            <a:r>
              <a:rPr lang="en-US" sz="4000" dirty="0"/>
              <a:t>The goal of affirm action is to increase the presence of historically underrepresented groups</a:t>
            </a:r>
            <a:br>
              <a:rPr lang="en-US" sz="4000" dirty="0"/>
            </a:br>
            <a:endParaRPr lang="en-US" sz="4000" dirty="0"/>
          </a:p>
        </p:txBody>
      </p:sp>
      <p:pic>
        <p:nvPicPr>
          <p:cNvPr id="4" name="Content Placeholder 15">
            <a:extLst>
              <a:ext uri="{FF2B5EF4-FFF2-40B4-BE49-F238E27FC236}">
                <a16:creationId xmlns:a16="http://schemas.microsoft.com/office/drawing/2014/main" id="{0C64523A-728C-4199-B9D0-49E890B921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61" y="1831924"/>
            <a:ext cx="11141876" cy="4815619"/>
          </a:xfrm>
        </p:spPr>
      </p:pic>
    </p:spTree>
    <p:extLst>
      <p:ext uri="{BB962C8B-B14F-4D97-AF65-F5344CB8AC3E}">
        <p14:creationId xmlns:p14="http://schemas.microsoft.com/office/powerpoint/2010/main" val="248380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1143</TotalTime>
  <Words>383</Words>
  <Application>Microsoft Office PowerPoint</Application>
  <PresentationFormat>Widescreen</PresentationFormat>
  <Paragraphs>48</Paragraphs>
  <Slides>11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 Theme</vt:lpstr>
      <vt:lpstr>Chapter 10</vt:lpstr>
      <vt:lpstr>A. Labor Market Trends</vt:lpstr>
      <vt:lpstr>2. Changes in the workplace (since 1950) </vt:lpstr>
      <vt:lpstr>PowerPoint Presentation</vt:lpstr>
      <vt:lpstr>Labor Force</vt:lpstr>
      <vt:lpstr>B. Determining Earnings: supply &amp; demand </vt:lpstr>
      <vt:lpstr>PowerPoint Presentation</vt:lpstr>
      <vt:lpstr>3. The Wage Gap Women often lose experience and opportunity by leaving the workforce to take care of family </vt:lpstr>
      <vt:lpstr> 4. Affirmative Action The goal of affirm action is to increase the presence of historically underrepresented groups </vt:lpstr>
      <vt:lpstr>C. How to Increase your Human Capital</vt:lpstr>
      <vt:lpstr>D. Unions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10</dc:title>
  <dc:creator>Julie Phillips</dc:creator>
  <cp:lastModifiedBy>Julie Phillips</cp:lastModifiedBy>
  <cp:revision>37</cp:revision>
  <cp:lastPrinted>2021-10-28T15:26:05Z</cp:lastPrinted>
  <dcterms:created xsi:type="dcterms:W3CDTF">2020-10-05T00:32:51Z</dcterms:created>
  <dcterms:modified xsi:type="dcterms:W3CDTF">2021-10-28T15:26:19Z</dcterms:modified>
</cp:coreProperties>
</file>