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78" r:id="rId4"/>
    <p:sldId id="258" r:id="rId5"/>
    <p:sldId id="292" r:id="rId6"/>
    <p:sldId id="262" r:id="rId7"/>
    <p:sldId id="293" r:id="rId8"/>
    <p:sldId id="263" r:id="rId9"/>
    <p:sldId id="265" r:id="rId10"/>
    <p:sldId id="264" r:id="rId11"/>
    <p:sldId id="266" r:id="rId12"/>
    <p:sldId id="260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6006BA-994A-434A-8FED-CB40AB5DC16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CABAE1-40A7-4DF1-8989-375C09ED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4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5B73-7F6A-42CA-8FE6-980515D2C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CC7B8-940A-43B0-B257-5D6798372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BDB00-D13E-4E49-8D9C-3413AFF6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5784-6683-43FB-872E-C1FA0C1E81F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DA963-C725-44D0-80AF-5F676225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33433-BA06-4989-870D-23D0C145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1F4E-4298-43BE-ADB9-23A3A021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9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4983-C088-406E-AD5D-8E034C2B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F32A3A-6EED-41D2-9145-3E6BED941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56E24-2B0D-47A0-AD9F-06EEF7BD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5784-6683-43FB-872E-C1FA0C1E81F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F5A58-82BC-4F13-9AE4-AA86890B8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9F1F8-AEF6-4D40-8ADE-0A2672F0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1F4E-4298-43BE-ADB9-23A3A021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705CC5-243F-4682-9C60-15637F963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1851F-2EC1-4B57-A5EF-B1CA7DDB7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877DA-600A-4474-90AF-1A2CE224A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5784-6683-43FB-872E-C1FA0C1E81F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B9CB8-24E2-4D75-AB6F-E7035DEBE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0DB7D-1385-45CB-B7B3-4FAB3D6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1F4E-4298-43BE-ADB9-23A3A021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6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A1A3A-0BD0-4275-B18F-FAE4CD8B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75960-7929-4244-A7BD-BCAD956B3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76C2-91CE-488E-B685-6D240807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5784-6683-43FB-872E-C1FA0C1E81F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88597-1EA1-40BF-8BCB-ED01700E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77149-FB23-498A-84F6-DD9947D9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1F4E-4298-43BE-ADB9-23A3A021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7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3746-8432-4834-9F23-0C9FBE1D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2038E-D3D3-405F-9294-A810C0201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13746-D39E-4CC0-B68E-1698D5E4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5784-6683-43FB-872E-C1FA0C1E81F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B7EE6-0ABF-42DB-B301-25172591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52050-CE66-46B2-B0E6-A4F6D5FE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1F4E-4298-43BE-ADB9-23A3A021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4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8C20-3281-42F0-8037-B3620148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793-51DD-4E7D-B191-6FC0D178B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F80C6-ABC3-4A15-A46A-6F29F485A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37624-0FBD-42A4-85D0-320EF23E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5784-6683-43FB-872E-C1FA0C1E81F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74A9B-EED8-4018-BE62-05BB9178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E1572-FE5D-4A97-BD48-8CDF5103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1F4E-4298-43BE-ADB9-23A3A021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0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963C-D416-451A-918B-46609C55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02A17-DC7D-43F7-80C6-CAE70C503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2F5D3-101D-45DB-ABBB-B1AEEEA9A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A9267-760A-4A7E-B489-961EEBD11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DB511-ECBD-4D62-AE49-992735289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E21A9-8B06-47C6-9BD8-9A2146DD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5784-6683-43FB-872E-C1FA0C1E81F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1098BD-A9B3-4B2A-BB28-1197BAE4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B34A4-A752-40E1-ACE3-33617354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1F4E-4298-43BE-ADB9-23A3A021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3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0D62-65CD-4B40-AE6F-70D89B0B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CC50B-EE82-4186-A278-6A37089C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5784-6683-43FB-872E-C1FA0C1E81F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6C8DB-7D4B-4C07-BF92-F85978BA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E2992-6EB8-4E8D-8BAF-15EC1FF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1F4E-4298-43BE-ADB9-23A3A021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EC1978-FE87-4481-9147-8FBA8FA4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5784-6683-43FB-872E-C1FA0C1E81F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13C81D-379A-44CA-8FA1-0ECB402C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7FDC0-C9DB-4450-B3EB-0514E7F0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1F4E-4298-43BE-ADB9-23A3A021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6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384A-6D66-4F2E-812A-99768722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9BB2A-7722-4035-A3E3-C8335B8A3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09B41-755C-4186-8772-66F8D23E0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6E03E-3A30-475C-85C4-D7760971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5784-6683-43FB-872E-C1FA0C1E81F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3541A-DD67-443B-A0F1-6584FAA7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ABC77-43BD-4AD1-B6D4-81ED9311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1F4E-4298-43BE-ADB9-23A3A021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6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053B-73DA-4509-BD6F-8582C7C5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5AAC93-387D-40DF-9E99-8FD99A8D2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EC1E5-A171-49B6-AF30-7F3F35700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26A47-A0D9-4559-8DE0-34DA1785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5784-6683-43FB-872E-C1FA0C1E81F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7F2E9-B4DF-4114-99D7-00ECAB01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4F181-F59A-499B-9100-F2CA8E2A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1F4E-4298-43BE-ADB9-23A3A021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5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78000" b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D869F5-428D-4421-9F4F-C43433FA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D91D6-CA34-4DE6-8DB0-F3A47D36D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6797A-843E-4D12-BC5E-F63D82508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95784-6683-43FB-872E-C1FA0C1E81F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DAA14-FF78-444E-9FAB-E3FB00A10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AB5E1-308E-425E-9ABE-7707F9526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61F4E-4298-43BE-ADB9-23A3A021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5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AD159F-775E-47DC-A9E6-17AEA7A0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224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/>
              <a:t>Chapter 9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AFB028F-A48D-4551-885F-041C98447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513" y="2939430"/>
            <a:ext cx="9144000" cy="1655762"/>
          </a:xfrm>
        </p:spPr>
        <p:txBody>
          <a:bodyPr>
            <a:noAutofit/>
          </a:bodyPr>
          <a:lstStyle/>
          <a:p>
            <a:r>
              <a:rPr lang="en-US" sz="8000" dirty="0"/>
              <a:t>Entrepreneurs and Business Organizations</a:t>
            </a:r>
          </a:p>
        </p:txBody>
      </p:sp>
      <p:pic>
        <p:nvPicPr>
          <p:cNvPr id="2" name="Seinfe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4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1BFD-052A-45B9-9309-B4E23B8D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557A3-2327-4956-AE61-E00DE2C75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801" y="365125"/>
            <a:ext cx="5157787" cy="823912"/>
          </a:xfrm>
        </p:spPr>
        <p:txBody>
          <a:bodyPr>
            <a:noAutofit/>
          </a:bodyPr>
          <a:lstStyle/>
          <a:p>
            <a:r>
              <a:rPr lang="en-US" sz="5400" dirty="0"/>
              <a:t>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CB2A0-80B3-44E0-A89C-68C08D600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1311729"/>
            <a:ext cx="5157787" cy="3684588"/>
          </a:xfrm>
        </p:spPr>
        <p:txBody>
          <a:bodyPr>
            <a:noAutofit/>
          </a:bodyPr>
          <a:lstStyle/>
          <a:p>
            <a:r>
              <a:rPr lang="en-US" sz="4800" dirty="0"/>
              <a:t>Limited liability</a:t>
            </a:r>
          </a:p>
          <a:p>
            <a:r>
              <a:rPr lang="en-US" sz="4800" dirty="0"/>
              <a:t>Growth potential (IPOs)</a:t>
            </a:r>
          </a:p>
          <a:p>
            <a:r>
              <a:rPr lang="en-US" sz="4800" dirty="0"/>
              <a:t>Profess management</a:t>
            </a:r>
          </a:p>
          <a:p>
            <a:r>
              <a:rPr lang="en-US" sz="4800" dirty="0"/>
              <a:t>Long life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79715-39B9-4B2B-94FA-434692E23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4398" y="283586"/>
            <a:ext cx="5183188" cy="823912"/>
          </a:xfrm>
        </p:spPr>
        <p:txBody>
          <a:bodyPr>
            <a:noAutofit/>
          </a:bodyPr>
          <a:lstStyle/>
          <a:p>
            <a:r>
              <a:rPr lang="en-US" sz="5400" dirty="0"/>
              <a:t>Disadvantages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1C4C0-874D-4039-99FA-A175644D8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072154"/>
            <a:ext cx="5183188" cy="3684588"/>
          </a:xfrm>
        </p:spPr>
        <p:txBody>
          <a:bodyPr>
            <a:noAutofit/>
          </a:bodyPr>
          <a:lstStyle/>
          <a:p>
            <a:r>
              <a:rPr lang="en-US" sz="4800" dirty="0"/>
              <a:t>Complexity of start up</a:t>
            </a:r>
          </a:p>
          <a:p>
            <a:r>
              <a:rPr lang="en-US" sz="4800" dirty="0"/>
              <a:t>Loss of control (partnerships have more control)</a:t>
            </a:r>
          </a:p>
          <a:p>
            <a:r>
              <a:rPr lang="en-US" sz="4800" dirty="0"/>
              <a:t>More </a:t>
            </a:r>
            <a:r>
              <a:rPr lang="en-US" sz="4800" dirty="0" err="1"/>
              <a:t>govt</a:t>
            </a:r>
            <a:r>
              <a:rPr lang="en-US" sz="4800" dirty="0"/>
              <a:t> regulation</a:t>
            </a:r>
          </a:p>
          <a:p>
            <a:r>
              <a:rPr lang="en-US" sz="4800" dirty="0" err="1"/>
              <a:t>Dbl</a:t>
            </a:r>
            <a:r>
              <a:rPr lang="en-US" sz="4800" dirty="0"/>
              <a:t> taxation</a:t>
            </a:r>
          </a:p>
        </p:txBody>
      </p:sp>
    </p:spTree>
    <p:extLst>
      <p:ext uri="{BB962C8B-B14F-4D97-AF65-F5344CB8AC3E}">
        <p14:creationId xmlns:p14="http://schemas.microsoft.com/office/powerpoint/2010/main" val="415550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9B39-C735-4EC9-BACB-6CFDF6D08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E.  Other Business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54BA-7B36-4B2E-A2DA-D0EFCBC2D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98"/>
            <a:ext cx="10515600" cy="4351338"/>
          </a:xfrm>
        </p:spPr>
        <p:txBody>
          <a:bodyPr>
            <a:noAutofit/>
          </a:bodyPr>
          <a:lstStyle/>
          <a:p>
            <a:r>
              <a:rPr lang="en-US" sz="4800" dirty="0"/>
              <a:t>1. Franchises: owners have some control but also benefit from the support and recognition of the parent company</a:t>
            </a:r>
          </a:p>
          <a:p>
            <a:r>
              <a:rPr lang="en-US" sz="4800" dirty="0"/>
              <a:t>2. Cooperatives: offers members low cost goods &amp; services</a:t>
            </a:r>
          </a:p>
          <a:p>
            <a:r>
              <a:rPr lang="en-US" sz="4800" dirty="0"/>
              <a:t>3. Non-profit organizations: foundations, trade, business &amp; professional organizations</a:t>
            </a:r>
          </a:p>
        </p:txBody>
      </p:sp>
      <p:pic>
        <p:nvPicPr>
          <p:cNvPr id="5" name="much_rejoic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fstones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29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A540-7607-4627-8564-22ED01C7D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>
                <a:solidFill>
                  <a:srgbClr val="26262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67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hese and land trusts are non-profit</a:t>
            </a:r>
            <a:r>
              <a:rPr lang="en-US" sz="6700" spc="-4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67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organizations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01136-C40D-4E03-8362-78B53D000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Foundations or business and professional organizations</a:t>
            </a:r>
            <a:endParaRPr lang="en-US" sz="6600" dirty="0"/>
          </a:p>
        </p:txBody>
      </p:sp>
      <p:pic>
        <p:nvPicPr>
          <p:cNvPr id="4" name="01 - Main Title (from _Game of Thrones_)">
            <a:hlinkClick r:id="" action="ppaction://media"/>
            <a:extLst>
              <a:ext uri="{FF2B5EF4-FFF2-40B4-BE49-F238E27FC236}">
                <a16:creationId xmlns:a16="http://schemas.microsoft.com/office/drawing/2014/main" id="{CB103F9B-619A-497F-B058-7A4AE288BF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9CF1-BDA6-4D68-B481-6B28EAFE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A. Starting a new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F6D24-AC6E-4BD0-A2AB-53AB4E1A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00613"/>
          </a:xfrm>
        </p:spPr>
        <p:txBody>
          <a:bodyPr>
            <a:noAutofit/>
          </a:bodyPr>
          <a:lstStyle/>
          <a:p>
            <a:r>
              <a:rPr lang="en-US" sz="5400" dirty="0"/>
              <a:t>1. Characteristics of Success </a:t>
            </a:r>
          </a:p>
          <a:p>
            <a:pPr lvl="1"/>
            <a:r>
              <a:rPr lang="en-US" sz="5400" dirty="0"/>
              <a:t>a. Ambition: set goals, see big picture</a:t>
            </a:r>
          </a:p>
          <a:p>
            <a:pPr lvl="1"/>
            <a:r>
              <a:rPr lang="en-US" sz="5400" dirty="0"/>
              <a:t>b. Self-confidence: a willingness to take risks</a:t>
            </a:r>
          </a:p>
        </p:txBody>
      </p:sp>
    </p:spTree>
    <p:extLst>
      <p:ext uri="{BB962C8B-B14F-4D97-AF65-F5344CB8AC3E}">
        <p14:creationId xmlns:p14="http://schemas.microsoft.com/office/powerpoint/2010/main" val="9394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591" y="374513"/>
            <a:ext cx="10515600" cy="6483488"/>
          </a:xfrm>
        </p:spPr>
        <p:txBody>
          <a:bodyPr>
            <a:normAutofit/>
          </a:bodyPr>
          <a:lstStyle/>
          <a:p>
            <a:pPr lvl="1"/>
            <a:r>
              <a:rPr lang="en-US" sz="6600" dirty="0"/>
              <a:t>c. Energy/self discipline</a:t>
            </a:r>
          </a:p>
          <a:p>
            <a:pPr lvl="1"/>
            <a:r>
              <a:rPr lang="en-US" sz="6600" dirty="0"/>
              <a:t>d. Perseverance</a:t>
            </a:r>
          </a:p>
          <a:p>
            <a:pPr lvl="1"/>
            <a:r>
              <a:rPr lang="en-US" sz="6600" dirty="0"/>
              <a:t>e. Problem solving abilities </a:t>
            </a:r>
          </a:p>
          <a:p>
            <a:pPr lvl="1"/>
            <a:r>
              <a:rPr lang="en-US" sz="6600" dirty="0"/>
              <a:t>f. Organizational skills</a:t>
            </a:r>
          </a:p>
          <a:p>
            <a:pPr lvl="1"/>
            <a:r>
              <a:rPr lang="en-US" sz="6600" dirty="0"/>
              <a:t>g. Ability to motivate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5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1F79-1E7B-43E1-A92A-58D4BDD8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146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2. Risks &amp; Rewards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3052C-6277-4355-A8B9-AC4A92F3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26" y="990739"/>
            <a:ext cx="10515600" cy="6602758"/>
          </a:xfrm>
        </p:spPr>
        <p:txBody>
          <a:bodyPr>
            <a:normAutofit/>
          </a:bodyPr>
          <a:lstStyle/>
          <a:p>
            <a:r>
              <a:rPr lang="en-US" sz="5400" dirty="0"/>
              <a:t>a. 54% of new businesses fail within 1st 5 </a:t>
            </a:r>
            <a:r>
              <a:rPr lang="en-US" sz="5400" dirty="0" err="1"/>
              <a:t>yrs</a:t>
            </a:r>
            <a:endParaRPr lang="en-US" sz="5400" dirty="0"/>
          </a:p>
          <a:p>
            <a:r>
              <a:rPr lang="en-US" sz="5400" dirty="0"/>
              <a:t>b. Challenges:</a:t>
            </a:r>
          </a:p>
          <a:p>
            <a:pPr marL="914400" lvl="2" indent="0">
              <a:buNone/>
            </a:pPr>
            <a:r>
              <a:rPr lang="en-US" sz="5400" dirty="0"/>
              <a:t>Raising $/financial insecurity</a:t>
            </a:r>
          </a:p>
          <a:p>
            <a:pPr marL="0" indent="0">
              <a:buNone/>
            </a:pPr>
            <a:r>
              <a:rPr lang="en-US" sz="5400" dirty="0"/>
              <a:t>	Hiring employees</a:t>
            </a:r>
          </a:p>
          <a:p>
            <a:pPr marL="0" indent="0">
              <a:buNone/>
            </a:pPr>
            <a:r>
              <a:rPr lang="en-US" sz="5400" dirty="0"/>
              <a:t>	Long hours</a:t>
            </a:r>
          </a:p>
          <a:p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8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2D4BC1-29AA-416D-A68F-2A4AB2F5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B. Sole Proprietorships</a:t>
            </a:r>
            <a:br>
              <a:rPr lang="en-US" dirty="0"/>
            </a:br>
            <a:r>
              <a:rPr lang="en-US" dirty="0"/>
              <a:t>(usually small businesses)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FCD5D-7167-4C48-B384-40E8A75F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840" y="1273969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Advantages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78D2C-69E3-4B83-A8AC-118E7EE10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152832"/>
            <a:ext cx="5157787" cy="5127199"/>
          </a:xfrm>
        </p:spPr>
        <p:txBody>
          <a:bodyPr>
            <a:normAutofit fontScale="85000" lnSpcReduction="20000"/>
          </a:bodyPr>
          <a:lstStyle/>
          <a:p>
            <a:r>
              <a:rPr lang="en-US" sz="4300" b="1" dirty="0"/>
              <a:t>Ease of start-up </a:t>
            </a:r>
            <a:r>
              <a:rPr lang="en-US" sz="4300" dirty="0"/>
              <a:t>(requirements)</a:t>
            </a:r>
          </a:p>
          <a:p>
            <a:pPr marL="0" indent="0">
              <a:buNone/>
            </a:pPr>
            <a:r>
              <a:rPr lang="en-US" sz="4300" dirty="0"/>
              <a:t> 	Proper licensing</a:t>
            </a:r>
          </a:p>
          <a:p>
            <a:pPr marL="0" indent="0">
              <a:buNone/>
            </a:pPr>
            <a:r>
              <a:rPr lang="en-US" sz="4300" dirty="0"/>
              <a:t>	Zoning permits</a:t>
            </a:r>
          </a:p>
          <a:p>
            <a:pPr marL="0" indent="0">
              <a:buNone/>
            </a:pPr>
            <a:r>
              <a:rPr lang="en-US" sz="4300" dirty="0"/>
              <a:t>	Register business name</a:t>
            </a:r>
          </a:p>
          <a:p>
            <a:r>
              <a:rPr lang="en-US" sz="4300" b="1" dirty="0"/>
              <a:t>Few restrictions</a:t>
            </a:r>
          </a:p>
          <a:p>
            <a:r>
              <a:rPr lang="en-US" sz="4300" b="1" dirty="0"/>
              <a:t>Full decision making power &amp; profits</a:t>
            </a:r>
          </a:p>
          <a:p>
            <a:r>
              <a:rPr lang="en-US" sz="4300" b="1" dirty="0"/>
              <a:t>Ease of closing</a:t>
            </a:r>
          </a:p>
          <a:p>
            <a:pPr marL="457200" lvl="1" indent="0">
              <a:buNone/>
            </a:pPr>
            <a:endParaRPr lang="en-US" sz="4300" dirty="0"/>
          </a:p>
          <a:p>
            <a:pPr lvl="1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5AF350-74FA-4BDC-AA25-900729C5F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5252" y="1273969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Disadvantages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F73A5D-2327-48F2-8026-8D1AB22A9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52832"/>
            <a:ext cx="5183188" cy="4810125"/>
          </a:xfrm>
        </p:spPr>
        <p:txBody>
          <a:bodyPr>
            <a:normAutofit fontScale="92500"/>
          </a:bodyPr>
          <a:lstStyle/>
          <a:p>
            <a:r>
              <a:rPr lang="en-US" sz="4200" b="1" dirty="0"/>
              <a:t>Unlimited liability</a:t>
            </a:r>
            <a:r>
              <a:rPr lang="en-US" sz="4200" dirty="0"/>
              <a:t>: your debt obligation is unlimited </a:t>
            </a:r>
          </a:p>
          <a:p>
            <a:r>
              <a:rPr lang="en-US" sz="4200" b="1" dirty="0"/>
              <a:t>Limited growth potential</a:t>
            </a:r>
            <a:r>
              <a:rPr lang="en-US" sz="4200" dirty="0"/>
              <a:t>: must depend on money from reinvesting their profits</a:t>
            </a:r>
          </a:p>
          <a:p>
            <a:r>
              <a:rPr lang="en-US" sz="4200" b="1" dirty="0"/>
              <a:t>Limited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07851-14FA-4BC5-95A2-FE0C71FAE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79871"/>
            <a:ext cx="10515600" cy="4351338"/>
          </a:xfrm>
        </p:spPr>
        <p:txBody>
          <a:bodyPr>
            <a:noAutofit/>
          </a:bodyPr>
          <a:lstStyle/>
          <a:p>
            <a:r>
              <a:rPr lang="en-US" sz="5400" dirty="0"/>
              <a:t>B. Sole Proprietorship: few regulations, keep profits, make all decisions, reinvest to expand</a:t>
            </a:r>
          </a:p>
          <a:p>
            <a:r>
              <a:rPr lang="en-US" sz="5400" dirty="0"/>
              <a:t>C. Types of Business Partnerships</a:t>
            </a:r>
          </a:p>
          <a:p>
            <a:r>
              <a:rPr lang="en-US" sz="5400" dirty="0"/>
              <a:t>1. General: partners have </a:t>
            </a:r>
            <a:r>
              <a:rPr lang="en-US" sz="5400" dirty="0" err="1"/>
              <a:t>unlim</a:t>
            </a:r>
            <a:r>
              <a:rPr lang="en-US" sz="5400" dirty="0"/>
              <a:t> liability (legal obligation to pay debts), take an active role</a:t>
            </a:r>
          </a:p>
        </p:txBody>
      </p:sp>
    </p:spTree>
    <p:extLst>
      <p:ext uri="{BB962C8B-B14F-4D97-AF65-F5344CB8AC3E}">
        <p14:creationId xmlns:p14="http://schemas.microsoft.com/office/powerpoint/2010/main" val="5607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01674"/>
            <a:ext cx="10515600" cy="6156325"/>
          </a:xfrm>
        </p:spPr>
        <p:txBody>
          <a:bodyPr>
            <a:normAutofit fontScale="77500" lnSpcReduction="20000"/>
          </a:bodyPr>
          <a:lstStyle/>
          <a:p>
            <a:r>
              <a:rPr lang="en-US" sz="8000" dirty="0"/>
              <a:t>2. Limited: has at least 1 general partner, and other “limited” or silent partners who contribute capital but are not involved in daily operations</a:t>
            </a:r>
          </a:p>
          <a:p>
            <a:r>
              <a:rPr lang="en-US" sz="8000" dirty="0"/>
              <a:t>3. Limited liability: operate like general partners but have limited liability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7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DABE8B-6B97-4E03-8390-3B3D84E11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111" y="256381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Advantages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4BAD2-718A-46D3-9B8A-DCD97E807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10" y="1102625"/>
            <a:ext cx="5157787" cy="3684588"/>
          </a:xfrm>
        </p:spPr>
        <p:txBody>
          <a:bodyPr>
            <a:noAutofit/>
          </a:bodyPr>
          <a:lstStyle/>
          <a:p>
            <a:r>
              <a:rPr lang="en-US" sz="4000" dirty="0"/>
              <a:t>Ease of startup</a:t>
            </a:r>
          </a:p>
          <a:p>
            <a:r>
              <a:rPr lang="en-US" sz="4000" dirty="0"/>
              <a:t>Few restrictions</a:t>
            </a:r>
          </a:p>
          <a:p>
            <a:r>
              <a:rPr lang="en-US" sz="4000" dirty="0"/>
              <a:t>Shared decision making</a:t>
            </a:r>
          </a:p>
          <a:p>
            <a:r>
              <a:rPr lang="en-US" sz="4000" dirty="0"/>
              <a:t>Specialization</a:t>
            </a:r>
          </a:p>
          <a:p>
            <a:r>
              <a:rPr lang="en-US" sz="4000" dirty="0"/>
              <a:t>Individual taxation</a:t>
            </a:r>
          </a:p>
          <a:p>
            <a:r>
              <a:rPr lang="en-US" sz="4000" dirty="0"/>
              <a:t>More growth potential (can get credit more easily)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F8800C-1EC3-4ED3-8BD5-5C960F666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7575" y="256381"/>
            <a:ext cx="5183188" cy="823912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Disadvantages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DC6AC5-8927-41E4-B729-BC12D7C18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7575" y="1102625"/>
            <a:ext cx="5183188" cy="3684588"/>
          </a:xfrm>
        </p:spPr>
        <p:txBody>
          <a:bodyPr>
            <a:normAutofit/>
          </a:bodyPr>
          <a:lstStyle/>
          <a:p>
            <a:r>
              <a:rPr lang="en-US" sz="4000" dirty="0"/>
              <a:t>Unlimited liability</a:t>
            </a:r>
          </a:p>
          <a:p>
            <a:r>
              <a:rPr lang="en-US" sz="4000" dirty="0"/>
              <a:t>Conflict</a:t>
            </a:r>
          </a:p>
          <a:p>
            <a:r>
              <a:rPr lang="en-US" sz="4000" dirty="0"/>
              <a:t>Continuity issues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326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D04A-376F-4622-A028-EE8A7703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D. Corporations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3B507-8C65-4911-80F2-81E2F99D8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1. Rely on $ from venture capitalists who invest in </a:t>
            </a:r>
            <a:r>
              <a:rPr lang="en-US" sz="5400" dirty="0" err="1"/>
              <a:t>exch</a:t>
            </a:r>
            <a:r>
              <a:rPr lang="en-US" sz="5400" dirty="0"/>
              <a:t> for a share of the company</a:t>
            </a:r>
          </a:p>
          <a:p>
            <a:r>
              <a:rPr lang="en-US" sz="5400" dirty="0"/>
              <a:t>2. A board of directors is chosen and held accountable to shareholders</a:t>
            </a:r>
          </a:p>
        </p:txBody>
      </p:sp>
      <p:pic>
        <p:nvPicPr>
          <p:cNvPr id="4" name="happd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2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394</Words>
  <Application>Microsoft Office PowerPoint</Application>
  <PresentationFormat>Widescreen</PresentationFormat>
  <Paragraphs>66</Paragraphs>
  <Slides>12</Slides>
  <Notes>0</Notes>
  <HiddenSlides>3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Chapter 9</vt:lpstr>
      <vt:lpstr>A. Starting a new business</vt:lpstr>
      <vt:lpstr>PowerPoint Presentation</vt:lpstr>
      <vt:lpstr>2. Risks &amp; Rewards</vt:lpstr>
      <vt:lpstr>B. Sole Proprietorships (usually small businesses) </vt:lpstr>
      <vt:lpstr>PowerPoint Presentation</vt:lpstr>
      <vt:lpstr>PowerPoint Presentation</vt:lpstr>
      <vt:lpstr>PowerPoint Presentation</vt:lpstr>
      <vt:lpstr>D. Corporations</vt:lpstr>
      <vt:lpstr> </vt:lpstr>
      <vt:lpstr>E.  Other Business Organizations</vt:lpstr>
      <vt:lpstr>These and land trusts are non-profit organizations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9.2 Characteristics of Successful Entrepreneurs</dc:title>
  <dc:creator>Julie Phillips</dc:creator>
  <cp:lastModifiedBy>Julie Phillips</cp:lastModifiedBy>
  <cp:revision>70</cp:revision>
  <cp:lastPrinted>2021-10-28T15:24:20Z</cp:lastPrinted>
  <dcterms:created xsi:type="dcterms:W3CDTF">2019-03-25T21:13:12Z</dcterms:created>
  <dcterms:modified xsi:type="dcterms:W3CDTF">2021-10-28T15:24:36Z</dcterms:modified>
</cp:coreProperties>
</file>