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7" r:id="rId4"/>
    <p:sldId id="257" r:id="rId5"/>
    <p:sldId id="264" r:id="rId6"/>
    <p:sldId id="258" r:id="rId7"/>
    <p:sldId id="259" r:id="rId8"/>
    <p:sldId id="265" r:id="rId9"/>
    <p:sldId id="280" r:id="rId10"/>
    <p:sldId id="260" r:id="rId11"/>
    <p:sldId id="266" r:id="rId12"/>
    <p:sldId id="281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F60F-12CF-433D-8323-0B90B5FB1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A1049-52EB-4690-9626-591D772AB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DFE19-E49F-4365-A074-6BE79FF0F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5076B-1EBB-4A8B-8951-097BD09A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D5A9F-C9A7-4F65-91F0-E1D9C6E0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5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3707-C94B-4FF0-B19E-3480279BD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7FA26-6552-442B-9AC1-41D08493C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DC30C-9A6D-496F-B703-70E1798E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06CD0-21F1-48B5-BBCA-41382CC1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2870C-8AB5-494E-935A-09EBC084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1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F6A64-DF29-4204-BEF0-ED6A204CDC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A72A1C-4301-43DF-9097-30994B28F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1C1-5061-4939-BAD9-01201EDE9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F76BC-B06E-4CE5-A527-FC28F002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11516-641F-4FF1-A56A-ACC9D5615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0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3EF6A-3D0D-4B63-8D28-C46EB495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5B5F9-D2E6-45CF-AD79-8063B6F23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2860D-0CCA-4EA5-A5E0-A28BF4185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22D2F-45D6-47C0-84F0-779E055A6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2A737-16E3-4C25-8E1D-D6425A08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8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C8AB9-36D6-4FE7-91E2-793354A07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F8FB-1432-42EB-ACC7-54D03066F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9993F-5C38-40E7-A875-76A78FD9E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EB805-37A1-4BE3-83FC-CD895B6B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A99BC-7BE5-43CB-90DF-02CFCD62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7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92002-DAB9-48B6-B9CE-FD4A969C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DE1E9-DEF8-4285-8EAF-FE4777280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9E4AD-A645-4C43-97D2-7AE2202FC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089C3-0E8F-48F0-8374-419D025D5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EE64C-7B33-469A-93BB-42DADABA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37617-C510-4CD0-B8D4-2E7C4D918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96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D0B7-B9DB-4E8C-B070-B58D2492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4F86B-6B93-4189-9971-3AFC8BE42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933C4-357D-4C3F-89EC-F7D1F7F47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643DEF-D1C6-4EF8-9C7F-AFD1EEDE7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72340-CE55-4230-94A6-5342CB2D1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C2190F-457D-448D-8650-B34396BE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991B1-B9B2-4685-B1CA-32260E4B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A5938B-2694-4D73-9AED-DDC572BC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6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CD22B-638F-4A9A-BF8E-571BB749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F87618-48E0-4B10-8D9E-1452822F1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E68A7-33AE-4E1A-A0A1-7AA3C55F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42DB9-A45D-45FC-B158-281463449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87D1CD-7986-4CB8-98AB-069CEEB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EAB97D-BB6F-47AB-AEB1-5098AC3AE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448E6-87B6-485D-B6AA-7FF11EFA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55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F109-537A-4012-BD11-2F5B6BA90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BC96A-F02B-457B-A7C9-666888BAA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C3372-011B-46A4-9D10-C9BB0C86D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516DB-1EB3-49A8-B2D5-4CDEFECF0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993F3-C898-48BD-8ECB-49373D40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1133E-744B-4663-B851-B18932F50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7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A4A5-CBB9-4301-A40B-5F1DE590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01D91C-F94A-46DF-8826-455740ABE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1D93A-621F-4982-A2D7-90FC9BF5C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2EE0A-722A-4AAF-B433-92BC8900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863ED-77BE-4B5A-9C44-352B59AA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FC100-29D2-4507-8C30-4FF6211C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7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6A0C9-7BBE-4C39-B395-EE0023E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CC5C1-A5F2-4B22-BAD7-F3732412D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C6A46-9825-415C-82EA-19FBE62269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31935-0320-46BA-AD46-99FE5890188C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23F79-444F-4B15-9ED7-0A57376E2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CD571-7331-48F0-B9D9-303DF0A59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64F7D-AA7F-43A4-A452-3532FC83A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7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94E3-2D7F-4F8E-AA98-6BA534E75D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Chapter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349B9-3791-4A84-B48E-1B342BA7F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Money, Banking, Saving and Investing</a:t>
            </a:r>
          </a:p>
        </p:txBody>
      </p:sp>
      <p:pic>
        <p:nvPicPr>
          <p:cNvPr id="4" name="ses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2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73106-B29B-482D-A3CE-4084E20B8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D. Investing your savings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38E65-2557-4BE5-84A2-5FE367476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118100"/>
          </a:xfrm>
        </p:spPr>
        <p:txBody>
          <a:bodyPr>
            <a:normAutofit/>
          </a:bodyPr>
          <a:lstStyle/>
          <a:p>
            <a:r>
              <a:rPr lang="en-US" sz="4400" dirty="0"/>
              <a:t>1. an investment that has a high potential to make $ also has a high risk for loss </a:t>
            </a:r>
          </a:p>
          <a:p>
            <a:r>
              <a:rPr lang="en-US" sz="4400" dirty="0"/>
              <a:t>2. Securities (stocks &amp; bonds); generally 8% profit</a:t>
            </a:r>
          </a:p>
          <a:p>
            <a:r>
              <a:rPr lang="en-US" sz="4400" dirty="0"/>
              <a:t>3. </a:t>
            </a:r>
            <a:r>
              <a:rPr lang="en-US" sz="4400" u="sng" dirty="0"/>
              <a:t>compounding interest</a:t>
            </a:r>
            <a:r>
              <a:rPr lang="en-US" sz="4400" dirty="0"/>
              <a:t>: the ability of an investment to generate earnings that can be reinvested to earn still more earnings</a:t>
            </a:r>
          </a:p>
          <a:p>
            <a:pPr marL="3200400" lvl="7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213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E90F5-61AE-4C90-814B-3B089D73B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758824"/>
            <a:ext cx="10515600" cy="5965825"/>
          </a:xfrm>
        </p:spPr>
        <p:txBody>
          <a:bodyPr>
            <a:normAutofit/>
          </a:bodyPr>
          <a:lstStyle/>
          <a:p>
            <a:r>
              <a:rPr lang="en-US" sz="5400" dirty="0"/>
              <a:t>4. Rule of 72:   </a:t>
            </a:r>
            <a:r>
              <a:rPr lang="en-US" sz="5400" u="sng" dirty="0"/>
              <a:t>72 		</a:t>
            </a:r>
            <a:r>
              <a:rPr lang="en-US" sz="5400" dirty="0"/>
              <a:t>= </a:t>
            </a:r>
            <a:r>
              <a:rPr lang="en-US" sz="4000" dirty="0"/>
              <a:t>18yrs                       </a:t>
            </a:r>
            <a:r>
              <a:rPr lang="en-US" sz="3600" dirty="0"/>
              <a:t>					</a:t>
            </a:r>
            <a:r>
              <a:rPr lang="en-US" sz="5400" dirty="0"/>
              <a:t>4% </a:t>
            </a:r>
            <a:r>
              <a:rPr lang="en-US" sz="3600" dirty="0"/>
              <a:t>Interest rate</a:t>
            </a:r>
          </a:p>
          <a:p>
            <a:r>
              <a:rPr lang="en-US" sz="5400" dirty="0"/>
              <a:t>5. </a:t>
            </a:r>
            <a:r>
              <a:rPr lang="en-US" sz="5400" u="sng" dirty="0"/>
              <a:t>govt bonds</a:t>
            </a:r>
            <a:r>
              <a:rPr lang="en-US" sz="5400" dirty="0"/>
              <a:t>: low risk investment, low return</a:t>
            </a:r>
          </a:p>
          <a:p>
            <a:r>
              <a:rPr lang="en-US" sz="5400" dirty="0"/>
              <a:t>6. </a:t>
            </a:r>
            <a:r>
              <a:rPr lang="en-US" sz="5400" u="sng" dirty="0"/>
              <a:t>junk bonds</a:t>
            </a:r>
            <a:r>
              <a:rPr lang="en-US" sz="5400" dirty="0"/>
              <a:t>: high risk investment (company might fail), high return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775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7" y="257907"/>
            <a:ext cx="11090031" cy="63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79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ED53-BB2E-4D00-961A-BFB6105C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E. Mutual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E507A-D74B-4608-8B3C-F3FA78DCC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280160"/>
            <a:ext cx="10515600" cy="557784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sz="5200" dirty="0"/>
              <a:t>1. a collection of securities chosen by a group of professional fund managers</a:t>
            </a:r>
          </a:p>
          <a:p>
            <a:r>
              <a:rPr lang="en-US" sz="5200" dirty="0"/>
              <a:t>2. </a:t>
            </a:r>
            <a:r>
              <a:rPr lang="en-US" sz="5200" u="sng" dirty="0"/>
              <a:t>benefit:</a:t>
            </a:r>
            <a:r>
              <a:rPr lang="en-US" sz="5200" dirty="0"/>
              <a:t> diversification which reduces risk, less risky than buying individual stock</a:t>
            </a:r>
          </a:p>
          <a:p>
            <a:r>
              <a:rPr lang="en-US" sz="5200" dirty="0"/>
              <a:t>3. </a:t>
            </a:r>
            <a:r>
              <a:rPr lang="en-US" sz="5200" u="sng" dirty="0"/>
              <a:t>market index</a:t>
            </a:r>
            <a:r>
              <a:rPr lang="en-US" sz="5200" dirty="0"/>
              <a:t>: measures changes in the value of a group of stocks, bonds, etc. (ex Dow Jones Industrial, S &amp; P 500)</a:t>
            </a:r>
          </a:p>
          <a:p>
            <a:r>
              <a:rPr lang="en-US" sz="5200" dirty="0"/>
              <a:t>4. </a:t>
            </a:r>
            <a:r>
              <a:rPr lang="en-US" sz="5200" u="sng" dirty="0"/>
              <a:t>asset allocation</a:t>
            </a:r>
            <a:r>
              <a:rPr lang="en-US" sz="5200" dirty="0"/>
              <a:t>: can choose high risk or low risk</a:t>
            </a:r>
          </a:p>
        </p:txBody>
      </p:sp>
    </p:spTree>
    <p:extLst>
      <p:ext uri="{BB962C8B-B14F-4D97-AF65-F5344CB8AC3E}">
        <p14:creationId xmlns:p14="http://schemas.microsoft.com/office/powerpoint/2010/main" val="339860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1D4D-A7E5-4045-AB53-969193EC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-1492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/>
              <a:t>A. Stocks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A6982-BC9F-4FF0-93AD-BF54E01AF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716" y="1176338"/>
            <a:ext cx="10515600" cy="4351338"/>
          </a:xfrm>
        </p:spPr>
        <p:txBody>
          <a:bodyPr>
            <a:noAutofit/>
          </a:bodyPr>
          <a:lstStyle/>
          <a:p>
            <a:r>
              <a:rPr lang="en-US" sz="6000" dirty="0"/>
              <a:t>1. shareholders: ppl who buy stocks</a:t>
            </a:r>
          </a:p>
          <a:p>
            <a:r>
              <a:rPr lang="en-US" sz="6000" dirty="0"/>
              <a:t>2. dividend: a portion of profits pd to shareholders</a:t>
            </a:r>
          </a:p>
          <a:p>
            <a:r>
              <a:rPr lang="en-US" sz="6000" dirty="0"/>
              <a:t>3. real rate of return: annual % of return adjusted for inflation</a:t>
            </a:r>
          </a:p>
        </p:txBody>
      </p:sp>
    </p:spTree>
    <p:extLst>
      <p:ext uri="{BB962C8B-B14F-4D97-AF65-F5344CB8AC3E}">
        <p14:creationId xmlns:p14="http://schemas.microsoft.com/office/powerpoint/2010/main" val="230551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F0B41-1D62-4A5A-A835-E08AC8D89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5" y="339724"/>
            <a:ext cx="10515600" cy="6518275"/>
          </a:xfrm>
        </p:spPr>
        <p:txBody>
          <a:bodyPr>
            <a:normAutofit/>
          </a:bodyPr>
          <a:lstStyle/>
          <a:p>
            <a:r>
              <a:rPr lang="en-US" sz="5400" dirty="0"/>
              <a:t>4. bull mkt: stock mkt up</a:t>
            </a:r>
          </a:p>
          <a:p>
            <a:r>
              <a:rPr lang="en-US" sz="5400" dirty="0"/>
              <a:t>5. bear mkt: stock mkt down</a:t>
            </a:r>
          </a:p>
          <a:p>
            <a:r>
              <a:rPr lang="en-US" sz="5400" dirty="0"/>
              <a:t>6. stock </a:t>
            </a:r>
            <a:r>
              <a:rPr lang="en-US" sz="5400" dirty="0" err="1"/>
              <a:t>mkts</a:t>
            </a:r>
            <a:r>
              <a:rPr lang="en-US" sz="5400" dirty="0"/>
              <a:t>: New York Stock Exchange (NYSE), NASDAQ</a:t>
            </a:r>
          </a:p>
          <a:p>
            <a:r>
              <a:rPr lang="en-US" sz="5400" dirty="0"/>
              <a:t>7. prospectus: financial info provided by a firm issuing stock in their company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F6ED-FFE6-4A39-ABE4-46F9304D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B. Banking system: main function: bring together borrowers &amp; savers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2F76A-4699-4176-B3ED-CAF1D626B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6175"/>
          </a:xfrm>
        </p:spPr>
        <p:txBody>
          <a:bodyPr>
            <a:normAutofit lnSpcReduction="10000"/>
          </a:bodyPr>
          <a:lstStyle/>
          <a:p>
            <a:r>
              <a:rPr lang="en-US" sz="4400" dirty="0"/>
              <a:t>1. deposits</a:t>
            </a:r>
          </a:p>
          <a:p>
            <a:r>
              <a:rPr lang="en-US" sz="4400" dirty="0"/>
              <a:t>a. checkable (write a check, like using cash), no interest</a:t>
            </a:r>
          </a:p>
          <a:p>
            <a:r>
              <a:rPr lang="en-US" sz="4400" dirty="0"/>
              <a:t>b. savings: less available to spend, more interest paid</a:t>
            </a:r>
          </a:p>
          <a:p>
            <a:r>
              <a:rPr lang="en-US" sz="4400" dirty="0"/>
              <a:t>c. time (Certificate </a:t>
            </a:r>
            <a:r>
              <a:rPr lang="en-US" sz="4400"/>
              <a:t>of deposit or CD): </a:t>
            </a:r>
            <a:r>
              <a:rPr lang="en-US" sz="4400" dirty="0"/>
              <a:t>earns the most interest, can’t take it out without penalty </a:t>
            </a:r>
          </a:p>
          <a:p>
            <a:endParaRPr lang="en-US" dirty="0"/>
          </a:p>
        </p:txBody>
      </p:sp>
      <p:pic>
        <p:nvPicPr>
          <p:cNvPr id="4" name="happday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1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B774-5E02-4415-A469-61E90F01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2. loans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787A3-828B-41D9-8CDF-9872E1FE3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400" dirty="0"/>
              <a:t>a. commercial loan: usually to buy property or new equipment for business</a:t>
            </a:r>
          </a:p>
          <a:p>
            <a:r>
              <a:rPr lang="en-US" sz="5400" dirty="0"/>
              <a:t>b. consumer: usually for cars or expensive items</a:t>
            </a:r>
          </a:p>
          <a:p>
            <a:r>
              <a:rPr lang="en-US" sz="5400" dirty="0"/>
              <a:t>c. mortgage: to buy real estate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9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CABEF-FCE0-41A8-BE87-DD505E9F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3.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0D42F-19EE-4A49-A724-3E2EF931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sz="5400" dirty="0"/>
              <a:t>a. plays an important role in controlling $ supply</a:t>
            </a:r>
          </a:p>
          <a:p>
            <a:r>
              <a:rPr lang="en-US" sz="5400" dirty="0"/>
              <a:t>b. primary customers: private banks</a:t>
            </a:r>
          </a:p>
          <a:p>
            <a:r>
              <a:rPr lang="en-US" sz="5400" dirty="0"/>
              <a:t>c. fractional reserve banking: banks keep a portion of deposits in reserve &amp; make loans with the rest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3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F4D54-B11B-4BBB-811D-EDFB96BC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826" y="209549"/>
            <a:ext cx="11217933" cy="1325563"/>
          </a:xfrm>
        </p:spPr>
        <p:txBody>
          <a:bodyPr>
            <a:noAutofit/>
          </a:bodyPr>
          <a:lstStyle/>
          <a:p>
            <a:r>
              <a:rPr lang="en-US" sz="7200" dirty="0"/>
              <a:t>C. Benefits of saving $ (average 6% in 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F443D-9E53-4D02-B9FA-6EFCF268D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99" y="2329681"/>
            <a:ext cx="5438775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7200" dirty="0"/>
              <a:t>1. can help you reach important goals</a:t>
            </a:r>
          </a:p>
          <a:p>
            <a:r>
              <a:rPr lang="en-US" sz="7200" dirty="0"/>
              <a:t>2. can help you weather hard times</a:t>
            </a:r>
          </a:p>
          <a:p>
            <a:endParaRPr lang="en-US" sz="7200" dirty="0"/>
          </a:p>
        </p:txBody>
      </p:sp>
      <p:pic>
        <p:nvPicPr>
          <p:cNvPr id="4" name="01 - Today is Gonna be a Great Day (Theme Song to Phineas and Ferb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friends_NifterDot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8" y="1852920"/>
            <a:ext cx="6110411" cy="4087761"/>
          </a:xfrm>
          <a:prstGeom prst="rect">
            <a:avLst/>
          </a:prstGeom>
        </p:spPr>
      </p:pic>
      <p:pic>
        <p:nvPicPr>
          <p:cNvPr id="7" name="01 - The West Wing - Main Them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09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3925D-010D-4107-993A-F1EE4FF7E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4500"/>
            <a:ext cx="10515600" cy="6413500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/>
              <a:t>3. can help you fund retirement (most ppl need all 3 below)</a:t>
            </a:r>
          </a:p>
          <a:p>
            <a:r>
              <a:rPr lang="en-US" sz="5400" dirty="0"/>
              <a:t>a. Social security</a:t>
            </a:r>
          </a:p>
          <a:p>
            <a:r>
              <a:rPr lang="en-US" sz="5400" dirty="0"/>
              <a:t>b. personal savings</a:t>
            </a:r>
          </a:p>
          <a:p>
            <a:r>
              <a:rPr lang="en-US" sz="5400" dirty="0"/>
              <a:t>c. company funded plans</a:t>
            </a:r>
          </a:p>
          <a:p>
            <a:r>
              <a:rPr lang="en-US" sz="5400" dirty="0"/>
              <a:t>d. helps the economy grow (personal savings provides funds for business investment)</a:t>
            </a:r>
          </a:p>
          <a:p>
            <a:r>
              <a:rPr lang="en-US" sz="5400" dirty="0"/>
              <a:t>e. best way to save: put “savings” into your monthly budget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5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666" y="270233"/>
            <a:ext cx="10191134" cy="6587767"/>
          </a:xfrm>
        </p:spPr>
      </p:pic>
    </p:spTree>
    <p:extLst>
      <p:ext uri="{BB962C8B-B14F-4D97-AF65-F5344CB8AC3E}">
        <p14:creationId xmlns:p14="http://schemas.microsoft.com/office/powerpoint/2010/main" val="3887332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2437</TotalTime>
  <Words>495</Words>
  <Application>Microsoft Office PowerPoint</Application>
  <PresentationFormat>Widescreen</PresentationFormat>
  <Paragraphs>45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Chapter 8</vt:lpstr>
      <vt:lpstr>A. Stocks</vt:lpstr>
      <vt:lpstr>PowerPoint Presentation</vt:lpstr>
      <vt:lpstr>B. Banking system: main function: bring together borrowers &amp; savers</vt:lpstr>
      <vt:lpstr>2. loans</vt:lpstr>
      <vt:lpstr>3. Federal Reserve</vt:lpstr>
      <vt:lpstr>C. Benefits of saving $ (average 6% in US)</vt:lpstr>
      <vt:lpstr>PowerPoint Presentation</vt:lpstr>
      <vt:lpstr>PowerPoint Presentation</vt:lpstr>
      <vt:lpstr>D. Investing your savings</vt:lpstr>
      <vt:lpstr>PowerPoint Presentation</vt:lpstr>
      <vt:lpstr>PowerPoint Presentation</vt:lpstr>
      <vt:lpstr>E. Mutual funds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</dc:title>
  <dc:creator>Julie Phillips</dc:creator>
  <cp:lastModifiedBy>Julie Phillips</cp:lastModifiedBy>
  <cp:revision>29</cp:revision>
  <dcterms:created xsi:type="dcterms:W3CDTF">2019-12-29T23:29:14Z</dcterms:created>
  <dcterms:modified xsi:type="dcterms:W3CDTF">2022-06-24T20:58:51Z</dcterms:modified>
</cp:coreProperties>
</file>