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0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D277-E877-4789-9529-90851A386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51928-7382-410F-869D-21BB2A23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A0C8-71A3-4F30-B3A1-32B732FA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3FA0-64B0-4EC2-9394-9FEA6F59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7C99C-1539-4D64-93D3-632D3B46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0793-3492-4DA9-AC02-1DC616BC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FD427-8812-4AEE-AB85-2639E80A0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395F2-70F6-4D53-AB7A-06998288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64FF-3566-4123-B039-5894853E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EDEFC-88CC-40D0-A6AB-DFB19740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B8334-154B-470D-82DA-CCEB81A58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E84EE-1BC0-435E-87D9-0AA0CF40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77FC-A1C6-4E5E-8352-753BA4EB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CDA2D-1F24-44C8-9A0B-8087197A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1D31-408E-4524-9714-71ED19B9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72C4-AE04-43F0-AC04-C76A87AE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ECDD-6963-4F59-8D12-293352B3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8F22-F209-4EEA-910B-A08C7532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B40E-0EAD-4A88-9E8B-BD790AE6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D108-8B7B-49B9-8CB0-9C85D684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3746-FEA8-4464-8199-A6553222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521FE-F273-4B67-9C96-E328215E4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F71A5-6591-46EE-B614-FFC41FEC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C5BD-210D-4E11-B39C-E1E9496B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DBE2-717B-40DC-8BD3-D9146164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CD04-9891-463B-826B-35D418EB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C89C-A52B-4CA4-B658-198BECC51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5F152-BB3C-42D5-9C30-62C7EF671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E26E0-47F8-4BAB-902A-81C15A0E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2926-56FB-40CF-87AC-AF3114ED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CF16-C9E7-44F8-A9DD-9A308569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259D-5E7C-41CF-9AE8-6A1FE127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397E0-276C-479B-91EE-4519E9B6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DD37E-C8AD-47EE-BEE3-D4D50B1FF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05907-AC78-450E-B028-57D57F7B8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FE88A-8B41-4D36-B4F3-EAB1E28FF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BF20A-4AD8-4706-AEA7-4C8B72B4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3D2F4-B1CF-4E70-B63E-E7D3E8A4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4CBCB-501B-4CE6-B56A-0AF0AA16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B46D-B4A8-4D72-80E9-B2576566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52894-4498-45BB-A296-7EF8AEDC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97CE4-3AA2-4487-B698-C8F95B88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08C72-BB5C-4997-AD6F-BF7F3196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8CBF3-5707-4261-A524-1DE46B4E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36CDF-AF88-46A1-9EF1-DA9BE9DF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8CAEA-C8F4-4196-859D-AD84F83C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63A1-D28C-4C5C-933D-8E13E8C3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68DC-942C-4347-A146-08B2B4F3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E5FA1-63C9-4083-B607-4DDDCFA73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6AC6A-AEDC-4E62-935E-DD3E6EA2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9D19B-42B9-46A0-B31A-9F4850BB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F292-0ADB-4339-A97E-50FE8F44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66DD-B8C7-4B61-8750-059B4D81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B2861-9A51-4576-A7C7-D97A4206E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7EEC7-EB88-4C93-90CB-C23871C45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2A635-9A6B-451C-BA55-D26E7793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97E5A-C04B-4D6A-8B3C-C6A7098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EB5EC-8C8A-42BF-9CC7-F79D0A9D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8A29C-5A94-4AE2-88DD-1464887F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1950D-8E2D-4C31-AC18-3DC88F3DA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C1E82-E7BB-4C27-895A-3F4039314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25A8-4CBB-4CB7-BA25-C5E2E449EB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D3DA-857C-4DFD-B386-DFFB0F9C0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D1811-5BC8-44B2-90AB-094E8A17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B8BC-51C0-4674-8698-B3941355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79B5-3CDB-45B1-BDFF-F42641279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3DCEB-13C3-4A71-8933-AD3447B1A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Markets, Equilibrium &amp; Prices</a:t>
            </a:r>
          </a:p>
        </p:txBody>
      </p:sp>
      <p:pic>
        <p:nvPicPr>
          <p:cNvPr id="4" name="hawaii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54D5-2A19-46A1-B669-69BA75DB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A. Market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12D4-E8CA-48EB-82C3-C7AF8900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1487793"/>
            <a:ext cx="10515600" cy="4351338"/>
          </a:xfrm>
        </p:spPr>
        <p:txBody>
          <a:bodyPr>
            <a:noAutofit/>
          </a:bodyPr>
          <a:lstStyle/>
          <a:p>
            <a:r>
              <a:rPr lang="en-US" sz="7200" dirty="0"/>
              <a:t>1. The amount of a product sold matches the amount ppl want to buy (watermelon example)</a:t>
            </a:r>
          </a:p>
          <a:p>
            <a:endParaRPr lang="en-US" sz="72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75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77" y="0"/>
            <a:ext cx="5324677" cy="7259760"/>
          </a:xfrm>
        </p:spPr>
        <p:txBody>
          <a:bodyPr>
            <a:normAutofit/>
          </a:bodyPr>
          <a:lstStyle/>
          <a:p>
            <a:r>
              <a:rPr lang="en-US" sz="6000" dirty="0"/>
              <a:t>2. Equilibrium price: when buyers purchase exactly how much sellers are willing to sell</a:t>
            </a:r>
          </a:p>
          <a:p>
            <a:endParaRPr lang="en-US" sz="6000" dirty="0"/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17C1C05-ED32-49EC-8F69-A853197A7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77" y="254732"/>
            <a:ext cx="6333923" cy="64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3493-7633-4683-BBE2-CD9381D5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90" y="281739"/>
            <a:ext cx="5921098" cy="6473549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B. Role of prices: prices allocate scarce resources efficiently</a:t>
            </a:r>
          </a:p>
          <a:p>
            <a:r>
              <a:rPr lang="en-US" sz="5400" dirty="0"/>
              <a:t>C. Govt intervention (price controls)</a:t>
            </a:r>
          </a:p>
          <a:p>
            <a:r>
              <a:rPr lang="en-US" sz="5400" dirty="0"/>
              <a:t>1. economists say they are inefficient</a:t>
            </a:r>
          </a:p>
          <a:p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72" y="281739"/>
            <a:ext cx="5639896" cy="59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6" y="128954"/>
            <a:ext cx="6696384" cy="64242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660" y="998171"/>
            <a:ext cx="4869135" cy="1325563"/>
          </a:xfrm>
        </p:spPr>
        <p:txBody>
          <a:bodyPr>
            <a:noAutofit/>
          </a:bodyPr>
          <a:lstStyle/>
          <a:p>
            <a:r>
              <a:rPr lang="en-US" sz="4800" dirty="0"/>
              <a:t>2. Price floor: </a:t>
            </a:r>
            <a:r>
              <a:rPr lang="en-US" sz="4800" dirty="0" err="1"/>
              <a:t>govt</a:t>
            </a:r>
            <a:r>
              <a:rPr lang="en-US" sz="4800" dirty="0"/>
              <a:t> sets minimum price consumers can pay for a good or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077310"/>
            <a:ext cx="5797062" cy="4351338"/>
          </a:xfrm>
        </p:spPr>
        <p:txBody>
          <a:bodyPr/>
          <a:lstStyle/>
          <a:p>
            <a:r>
              <a:rPr lang="en-US" sz="4400" dirty="0"/>
              <a:t>a. example: minimum wage (the lowest amount that can be legally paid to </a:t>
            </a:r>
            <a:r>
              <a:rPr lang="en-US" sz="4400" dirty="0" err="1"/>
              <a:t>wkrs</a:t>
            </a:r>
            <a:r>
              <a:rPr lang="en-US" sz="4400" dirty="0"/>
              <a:t> for an hour of work)</a:t>
            </a:r>
          </a:p>
          <a:p>
            <a:r>
              <a:rPr lang="en-US" sz="4400" dirty="0"/>
              <a:t>b. causes a surplus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F2D7-8E44-4FFE-893D-AB132DE4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37" y="1586360"/>
            <a:ext cx="5527431" cy="1325563"/>
          </a:xfrm>
        </p:spPr>
        <p:txBody>
          <a:bodyPr>
            <a:noAutofit/>
          </a:bodyPr>
          <a:lstStyle/>
          <a:p>
            <a:r>
              <a:rPr lang="en-US" sz="5400" dirty="0"/>
              <a:t>3. Price ceiling: govt sets a maximum price consumers can pay for a good 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DE00-EED4-4747-A789-6B066622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22067"/>
            <a:ext cx="5984706" cy="4351338"/>
          </a:xfrm>
        </p:spPr>
        <p:txBody>
          <a:bodyPr>
            <a:normAutofit/>
          </a:bodyPr>
          <a:lstStyle/>
          <a:p>
            <a:r>
              <a:rPr lang="en-US" sz="4800" dirty="0"/>
              <a:t>a. example: rent control </a:t>
            </a:r>
          </a:p>
          <a:p>
            <a:r>
              <a:rPr lang="en-US" sz="4800" dirty="0"/>
              <a:t>b. causes a shortage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6" y="367275"/>
            <a:ext cx="6073953" cy="6107723"/>
          </a:xfrm>
          <a:prstGeom prst="rect">
            <a:avLst/>
          </a:prstGeom>
        </p:spPr>
      </p:pic>
      <p:pic>
        <p:nvPicPr>
          <p:cNvPr id="5" name="01 - Stranger Thing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46124-EC72-40A5-A596-B0FBDEE1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-29307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C. Rationing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1351-A7DD-45D9-8D38-859C89AC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" y="662781"/>
            <a:ext cx="6054969" cy="4351338"/>
          </a:xfrm>
        </p:spPr>
        <p:txBody>
          <a:bodyPr>
            <a:noAutofit/>
          </a:bodyPr>
          <a:lstStyle/>
          <a:p>
            <a:r>
              <a:rPr lang="en-US" sz="4800" dirty="0"/>
              <a:t>1. govts impose rationing when essential are in short supply (flour, oil, gas</a:t>
            </a:r>
            <a:r>
              <a:rPr lang="en-US" sz="4800" dirty="0" smtClean="0"/>
              <a:t>) (</a:t>
            </a:r>
            <a:r>
              <a:rPr lang="en-US" sz="4800" smtClean="0"/>
              <a:t>ex. WWII</a:t>
            </a:r>
            <a:r>
              <a:rPr lang="en-US" sz="4800" dirty="0" smtClean="0"/>
              <a:t>)</a:t>
            </a:r>
            <a:endParaRPr lang="en-US" sz="4800" dirty="0"/>
          </a:p>
          <a:p>
            <a:r>
              <a:rPr lang="en-US" sz="4800" dirty="0"/>
              <a:t>2. purpose: to make sure everyone has access to scarce goods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7" y="152401"/>
            <a:ext cx="527436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3375-9D06-4EA5-8809-FC92EBBD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D. Difficult to end price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8472-4D04-4CAF-AEF5-8548BC14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583361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1. there is public pressure to intervene when prices rise or fall quickly</a:t>
            </a:r>
          </a:p>
          <a:p>
            <a:r>
              <a:rPr lang="en-US" sz="5400" dirty="0"/>
              <a:t>2. ppl believe price controls lead to equity</a:t>
            </a:r>
          </a:p>
          <a:p>
            <a:r>
              <a:rPr lang="en-US" sz="5400" dirty="0"/>
              <a:t>3. politicians do not want to end price controls if voters support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229</Words>
  <Application>Microsoft Office PowerPoint</Application>
  <PresentationFormat>Widescreen</PresentationFormat>
  <Paragraphs>21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Chapter 6</vt:lpstr>
      <vt:lpstr>A. Market equilibrium</vt:lpstr>
      <vt:lpstr>PowerPoint Presentation</vt:lpstr>
      <vt:lpstr>PowerPoint Presentation</vt:lpstr>
      <vt:lpstr>2. Price floor: govt sets minimum price consumers can pay for a good or service</vt:lpstr>
      <vt:lpstr>3. Price ceiling: govt sets a maximum price consumers can pay for a good or service</vt:lpstr>
      <vt:lpstr>C. Rationing</vt:lpstr>
      <vt:lpstr>D. Difficult to end price controls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Julie Phillips</dc:creator>
  <cp:lastModifiedBy>Julie Phillips</cp:lastModifiedBy>
  <cp:revision>22</cp:revision>
  <dcterms:created xsi:type="dcterms:W3CDTF">2019-12-29T21:04:28Z</dcterms:created>
  <dcterms:modified xsi:type="dcterms:W3CDTF">2021-09-08T16:43:08Z</dcterms:modified>
</cp:coreProperties>
</file>