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7" r:id="rId4"/>
    <p:sldId id="258" r:id="rId5"/>
    <p:sldId id="262" r:id="rId6"/>
    <p:sldId id="261" r:id="rId7"/>
    <p:sldId id="268" r:id="rId8"/>
    <p:sldId id="270" r:id="rId9"/>
    <p:sldId id="269" r:id="rId10"/>
    <p:sldId id="259" r:id="rId11"/>
    <p:sldId id="263" r:id="rId12"/>
    <p:sldId id="272" r:id="rId13"/>
    <p:sldId id="260" r:id="rId14"/>
    <p:sldId id="271" r:id="rId15"/>
    <p:sldId id="273" r:id="rId16"/>
    <p:sldId id="274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1AF3F-578E-4897-8417-89AD7D258F3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CC4B-A78A-49A2-BB9F-D1F278A5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4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EFE34E-8C8F-43F7-9D55-798C70A4102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1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33DC-C35F-46F1-B9BF-9E74009C7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4113A-C8DC-48A9-A960-C6F349E6E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D1FCD-2544-4357-8B63-BFDAD2DE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4918-5FB2-4650-8DC1-563CD5CDA54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1D2AE-DBB8-4FC1-A082-CEE97BE9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CE8C6-71B1-40D2-A410-C4F156B0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87EC-DDAA-4F73-A2F3-C93CA11E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0139-E7D6-4681-AD99-395C45F0B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31AC5-ACFE-4DCB-8F7E-073528836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3872E-6996-4F74-8DA6-1D9A5773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4918-5FB2-4650-8DC1-563CD5CDA54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D5391-08AC-467C-93CF-F13B5961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19E6-9035-48A6-A9E5-9C59E425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87EC-DDAA-4F73-A2F3-C93CA11E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8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8328EF-65F8-4B39-B78B-476074B0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8142E-493A-4FA1-AC26-B36E8F48F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33698-9424-4EEB-81D6-D1F8C726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4918-5FB2-4650-8DC1-563CD5CDA54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FE65F-F190-4D59-91D2-BAACE07B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D9519-2B6F-43DB-BA4D-4D164344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87EC-DDAA-4F73-A2F3-C93CA11E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4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ED1B-791B-4335-8779-214F4968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D717F-1454-40D9-AD57-3648922E6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72253-BC0D-4C54-B9A9-66B4DCCC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4918-5FB2-4650-8DC1-563CD5CDA54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94DFC-33F0-4356-8668-49CC3944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354C2-9AEA-49B4-B97D-B2B1DDC9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87EC-DDAA-4F73-A2F3-C93CA11E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4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A1AE-3E3F-45C2-B219-D2D23BE3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58811-A157-4AF6-891F-A92F66C76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3E731-E49E-4655-A9A2-7AAC4068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4918-5FB2-4650-8DC1-563CD5CDA54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A0216-DDC2-4A76-9376-379E89AB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D1BD4-B905-4956-9976-45DC8772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87EC-DDAA-4F73-A2F3-C93CA11E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8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80F9-19FE-4D4E-820B-ED43108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14374-8615-4061-80DD-4A38C6207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2208C-5ECF-4B8E-B0C0-977441427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E15B9-D7BB-488B-8EFB-E2D293E3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4918-5FB2-4650-8DC1-563CD5CDA54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0BDC1-A483-446A-8173-D9CA5FE6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6E18D-00BA-45BB-AF06-D25E58F7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87EC-DDAA-4F73-A2F3-C93CA11E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4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313B-E070-4AF6-8E8C-5895894B2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2B0C5-8F54-4452-BB27-2AF054AF2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FBA5D-2D8F-4ABD-834F-124BF9F43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785B0-7DD0-47F9-AD49-31C8B16AB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5884C-6499-43E9-AF2C-328D02579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BE83AB-68B8-42A0-8967-5D1B07E7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4918-5FB2-4650-8DC1-563CD5CDA54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4C293-DD08-4D5B-96A9-138EDF43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8F74E5-EAD0-401F-9AD6-8A03BE90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87EC-DDAA-4F73-A2F3-C93CA11E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8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7661-D664-4A02-84DA-2AEDB3419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5CBBC-0A79-47A8-969D-2EA7C273C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4918-5FB2-4650-8DC1-563CD5CDA54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A3698-0E7A-45F4-88BE-B7E959FE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00ACC-F3F0-41A7-94C4-5E037F20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87EC-DDAA-4F73-A2F3-C93CA11E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7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813556-0A22-42FA-8124-CE1D4FB3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4918-5FB2-4650-8DC1-563CD5CDA54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865B70-8940-465B-80F0-8D8D42A6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D2CDF-A8CF-44D1-81FB-3A8432BB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87EC-DDAA-4F73-A2F3-C93CA11E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A1EF-C489-40EF-AD0E-AB16A7AF1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960C3-4705-45D5-B05B-6ABEFB604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58291-E9F1-4FD7-A8DF-16B93A4FE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3A8A5-424F-475F-B332-47731726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4918-5FB2-4650-8DC1-563CD5CDA54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9D228-7138-481A-8B11-37CD58FD1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02A94-B231-40A2-8EC4-7DEF4DBF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87EC-DDAA-4F73-A2F3-C93CA11E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5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A819-D2FA-459E-A38C-A43AF945F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98FB37-2EE4-4EAF-9C83-99E505E15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F653B-6999-48B1-8B57-CDF3CC18E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7ED6D-75B5-4E42-9A05-A7212DB6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4918-5FB2-4650-8DC1-563CD5CDA54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86167-E5CA-43F0-8D9E-233730A9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78605-DA91-4E0A-A541-2FA00AA5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87EC-DDAA-4F73-A2F3-C93CA11E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4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39992-C182-445F-8F6C-D95B978E2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0520E-0688-4D61-BB0A-345657AA3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48170-C947-4203-B072-ADF828400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94918-5FB2-4650-8DC1-563CD5CDA54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77003-75CD-418E-9A56-E8B524F8D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65738-16F4-4D05-868F-F2AF6E1B6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87EC-DDAA-4F73-A2F3-C93CA11E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7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E54FA-EB7F-4C81-8249-83BC357B98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Chapter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600D2-109C-4549-9EF7-91BC3C3074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Economic Decision Making</a:t>
            </a:r>
          </a:p>
        </p:txBody>
      </p:sp>
      <p:pic>
        <p:nvPicPr>
          <p:cNvPr id="4" name="monkees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0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7124-DCE2-46F5-A222-98794906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06" y="-18097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D. Deciding what to give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EBC37-1113-4217-ACD3-800595BF3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717" y="1008856"/>
            <a:ext cx="6526877" cy="4351338"/>
          </a:xfrm>
        </p:spPr>
        <p:txBody>
          <a:bodyPr>
            <a:noAutofit/>
          </a:bodyPr>
          <a:lstStyle/>
          <a:p>
            <a:r>
              <a:rPr lang="en-US" sz="4000" dirty="0"/>
              <a:t>1. Opportunity cost: the value of the best thing we give up when we choose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23" y="1729132"/>
            <a:ext cx="3740728" cy="5128868"/>
          </a:xfrm>
          <a:prstGeom prst="rect">
            <a:avLst/>
          </a:prstGeom>
        </p:spPr>
      </p:pic>
      <p:pic>
        <p:nvPicPr>
          <p:cNvPr id="5" name="dukes of hazzard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en-US" altLang="en-US" b="1" dirty="0">
              <a:latin typeface="Comic Sans MS" pitchFamily="66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1176000" cy="4876800"/>
          </a:xfrm>
        </p:spPr>
        <p:txBody>
          <a:bodyPr/>
          <a:lstStyle/>
          <a:p>
            <a:pPr marL="609600" indent="-609600" eaLnBrk="1" hangingPunct="1"/>
            <a:endParaRPr lang="en-US" altLang="en-US" sz="4000" dirty="0"/>
          </a:p>
        </p:txBody>
      </p:sp>
      <p:pic>
        <p:nvPicPr>
          <p:cNvPr id="34825" name="Picture 9" descr="opportunity c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366" y="233363"/>
            <a:ext cx="11776634" cy="625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95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4825" y="94912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2. marginal utility: the increase in satisfaction you get from one additional unit of a good or service</a:t>
            </a:r>
          </a:p>
          <a:p>
            <a:r>
              <a:rPr lang="en-US" sz="3600" dirty="0"/>
              <a:t>3. law of diminishing marginal utility: if the quantity of the good increases, the marginal utility decreases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74" y="2270581"/>
            <a:ext cx="7084496" cy="4720430"/>
          </a:xfrm>
          <a:prstGeom prst="rect">
            <a:avLst/>
          </a:prstGeom>
        </p:spPr>
      </p:pic>
      <p:pic>
        <p:nvPicPr>
          <p:cNvPr id="2" name="happd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6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97393-D7A4-411F-B086-27120C56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2083"/>
            <a:ext cx="10515600" cy="1325563"/>
          </a:xfrm>
        </p:spPr>
        <p:txBody>
          <a:bodyPr/>
          <a:lstStyle/>
          <a:p>
            <a:r>
              <a:rPr lang="en-US" dirty="0"/>
              <a:t>E. Production Possibilities Curve or Frontier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113B-9126-4271-8BCC-E80BB01C8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7715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/>
              <a:t>1. an economic model in the form of a line graph that shows how an economy might use its resources to produce 2 goods &amp; services</a:t>
            </a:r>
          </a:p>
          <a:p>
            <a:r>
              <a:rPr lang="en-US" sz="3200" dirty="0"/>
              <a:t>2. the line or frontier shows the most efficient production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4" y="2793077"/>
            <a:ext cx="5424805" cy="3915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62" y="2730962"/>
            <a:ext cx="5084838" cy="403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8571" y="229581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3. outside the curve: unattainable production</a:t>
            </a:r>
          </a:p>
          <a:p>
            <a:r>
              <a:rPr lang="en-US" sz="3600" dirty="0"/>
              <a:t>4. inside the curve: inefficient production</a:t>
            </a:r>
          </a:p>
          <a:p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03" y="1701800"/>
            <a:ext cx="66929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826" y="279458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/>
              <a:t>5. economy grows</a:t>
            </a:r>
            <a:r>
              <a:rPr lang="en-US" sz="4400" dirty="0">
                <a:sym typeface="Wingdings" panose="05000000000000000000" pitchFamily="2" charset="2"/>
              </a:rPr>
              <a:t> curve shift right</a:t>
            </a:r>
          </a:p>
          <a:p>
            <a:r>
              <a:rPr lang="en-US" sz="4400" dirty="0">
                <a:sym typeface="Wingdings" panose="05000000000000000000" pitchFamily="2" charset="2"/>
              </a:rPr>
              <a:t>6. economy contracts curve shifts left</a:t>
            </a:r>
          </a:p>
          <a:p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26" y="1786197"/>
            <a:ext cx="60706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93" y="1100520"/>
            <a:ext cx="7204574" cy="5616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680" y="0"/>
            <a:ext cx="12058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Wingdings" panose="05000000000000000000" pitchFamily="2" charset="2"/>
              </a:rPr>
              <a:t>7. guns vs. butter example: we can produce more for military or more for consumers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27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406400" y="1295400"/>
            <a:ext cx="1107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dirty="0"/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dirty="0"/>
              <a:t>		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altLang="en-US" sz="2800" dirty="0"/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dirty="0"/>
          </a:p>
          <a:p>
            <a:pPr marL="990600" lvl="1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		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altLang="en-US" sz="2800" dirty="0"/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dirty="0"/>
          </a:p>
        </p:txBody>
      </p:sp>
      <p:pic>
        <p:nvPicPr>
          <p:cNvPr id="47111" name="Picture 7" descr="production possibilities 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01775"/>
            <a:ext cx="792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2133600" y="5715000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775200" y="4038601"/>
            <a:ext cx="284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/>
              <a:t>underutilization      or inefficient use of resources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454400" y="1371600"/>
            <a:ext cx="741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max output due to efficient use of resources 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8089901" y="2903539"/>
            <a:ext cx="339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/>
              <a:t>unattainable output given available resources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8534400" y="4876801"/>
            <a:ext cx="325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/>
              <a:t>max output due    to efficient use of resources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6400800" y="2060576"/>
            <a:ext cx="467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/>
              <a:t>max output due to efficient   use of resources</a:t>
            </a:r>
          </a:p>
        </p:txBody>
      </p:sp>
    </p:spTree>
    <p:extLst>
      <p:ext uri="{BB962C8B-B14F-4D97-AF65-F5344CB8AC3E}">
        <p14:creationId xmlns:p14="http://schemas.microsoft.com/office/powerpoint/2010/main" val="261591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47114" grpId="0"/>
      <p:bldP spid="47115" grpId="0"/>
      <p:bldP spid="47116" grpId="0"/>
      <p:bldP spid="471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657D-8B66-4A5E-9206-097ACEA4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326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A. Scarcity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A3C45-6387-4C98-8582-8F31656DB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8098"/>
            <a:ext cx="10515600" cy="4351338"/>
          </a:xfrm>
        </p:spPr>
        <p:txBody>
          <a:bodyPr>
            <a:noAutofit/>
          </a:bodyPr>
          <a:lstStyle/>
          <a:p>
            <a:r>
              <a:rPr lang="en-US" sz="4400" dirty="0"/>
              <a:t>1. wants are unlimited, resources are limited</a:t>
            </a:r>
          </a:p>
          <a:p>
            <a:r>
              <a:rPr lang="en-US" sz="4400" dirty="0"/>
              <a:t>2. scarcity occurs when there are limited resources to meet unlimited wants (permanent)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31" y="2780885"/>
            <a:ext cx="3501535" cy="40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8252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/>
              <a:t>3. shortage: when a good or service is unavailable; </a:t>
            </a:r>
            <a:r>
              <a:rPr lang="en-US" sz="4800" b="1" dirty="0"/>
              <a:t>temporary </a:t>
            </a:r>
            <a:r>
              <a:rPr lang="en-US" sz="4800" dirty="0"/>
              <a:t>increase in demand causes a shortage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2" y="2676698"/>
            <a:ext cx="5027457" cy="3093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80" y="2067079"/>
            <a:ext cx="6414970" cy="46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F5C1C-3AAF-4E91-8520-4B9B4A854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7459"/>
            <a:ext cx="10515600" cy="6583269"/>
          </a:xfrm>
        </p:spPr>
        <p:txBody>
          <a:bodyPr>
            <a:normAutofit/>
          </a:bodyPr>
          <a:lstStyle/>
          <a:p>
            <a:r>
              <a:rPr lang="en-US" sz="4000" dirty="0"/>
              <a:t>B. Factors of production</a:t>
            </a:r>
          </a:p>
          <a:p>
            <a:r>
              <a:rPr lang="en-US" sz="4000" dirty="0"/>
              <a:t>1. Land: natural resources used to produce goods &amp; services</a:t>
            </a:r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04" y="2456336"/>
            <a:ext cx="7190856" cy="44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labor: (human capital) A country with more human capital is a richer nation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21" y="1396538"/>
            <a:ext cx="7802087" cy="5461461"/>
          </a:xfrm>
        </p:spPr>
      </p:pic>
    </p:spTree>
    <p:extLst>
      <p:ext uri="{BB962C8B-B14F-4D97-AF65-F5344CB8AC3E}">
        <p14:creationId xmlns:p14="http://schemas.microsoft.com/office/powerpoint/2010/main" val="31214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capital: tools, machines, buildings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76" y="1477478"/>
            <a:ext cx="6928022" cy="5189329"/>
          </a:xfrm>
        </p:spPr>
      </p:pic>
    </p:spTree>
    <p:extLst>
      <p:ext uri="{BB962C8B-B14F-4D97-AF65-F5344CB8AC3E}">
        <p14:creationId xmlns:p14="http://schemas.microsoft.com/office/powerpoint/2010/main" val="29572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entrepreneurship: an entrepreneur is an innovator, strategist &amp; risk taker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06" y="1690688"/>
            <a:ext cx="6784898" cy="5088674"/>
          </a:xfrm>
        </p:spPr>
      </p:pic>
    </p:spTree>
    <p:extLst>
      <p:ext uri="{BB962C8B-B14F-4D97-AF65-F5344CB8AC3E}">
        <p14:creationId xmlns:p14="http://schemas.microsoft.com/office/powerpoint/2010/main" val="42873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58" y="0"/>
            <a:ext cx="7876912" cy="670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C. raising productivity: give less input for the same output or same input for more output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18" y="1379914"/>
            <a:ext cx="8102635" cy="5478086"/>
          </a:xfrm>
        </p:spPr>
      </p:pic>
    </p:spTree>
    <p:extLst>
      <p:ext uri="{BB962C8B-B14F-4D97-AF65-F5344CB8AC3E}">
        <p14:creationId xmlns:p14="http://schemas.microsoft.com/office/powerpoint/2010/main" val="39257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330</Words>
  <Application>Microsoft Office PowerPoint</Application>
  <PresentationFormat>Widescreen</PresentationFormat>
  <Paragraphs>36</Paragraphs>
  <Slides>17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Wingdings</vt:lpstr>
      <vt:lpstr>Office Theme</vt:lpstr>
      <vt:lpstr>Chapter 2</vt:lpstr>
      <vt:lpstr>A. Scarcity</vt:lpstr>
      <vt:lpstr>3. shortage: when a good or service is unavailable; temporary increase in demand causes a shortage</vt:lpstr>
      <vt:lpstr>PowerPoint Presentation</vt:lpstr>
      <vt:lpstr>2. labor: (human capital) A country with more human capital is a richer nation </vt:lpstr>
      <vt:lpstr>3. capital: tools, machines, buildings</vt:lpstr>
      <vt:lpstr>4. entrepreneurship: an entrepreneur is an innovator, strategist &amp; risk taker</vt:lpstr>
      <vt:lpstr>PowerPoint Presentation</vt:lpstr>
      <vt:lpstr>C. raising productivity: give less input for the same output or same input for more output </vt:lpstr>
      <vt:lpstr>D. Deciding what to give up</vt:lpstr>
      <vt:lpstr>PowerPoint Presentation</vt:lpstr>
      <vt:lpstr>PowerPoint Presentation</vt:lpstr>
      <vt:lpstr>E. Production Possibilities Curve or Frontier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Julie Phillips</dc:creator>
  <cp:lastModifiedBy>Julie Phillips</cp:lastModifiedBy>
  <cp:revision>39</cp:revision>
  <dcterms:created xsi:type="dcterms:W3CDTF">2019-12-27T23:07:15Z</dcterms:created>
  <dcterms:modified xsi:type="dcterms:W3CDTF">2021-08-17T16:24:09Z</dcterms:modified>
</cp:coreProperties>
</file>