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1" r:id="rId4"/>
    <p:sldId id="259" r:id="rId5"/>
    <p:sldId id="277" r:id="rId6"/>
    <p:sldId id="278" r:id="rId7"/>
    <p:sldId id="279" r:id="rId8"/>
    <p:sldId id="260" r:id="rId9"/>
    <p:sldId id="275" r:id="rId10"/>
    <p:sldId id="27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116CB2-08F8-4343-B3CF-7F93A94D34A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8BF9D4-EABC-4A54-B519-68B6FA534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2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6DE33F-0830-4429-A3D3-65412FF8DD8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8B4E0F-89A0-4066-A3A1-7E8021BC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04EC-742D-469E-8744-7993D97CC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EFC21-C454-4878-9240-01FAF6005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C6B5-1AF2-405C-AA4E-507D6286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0CC3E-4278-4007-89CC-90E03A74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0F681-F166-4A63-AA7F-A4135829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5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3AE2-D064-4187-9665-5F69B5D0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EB118-6640-40CC-95CD-D2F67890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E1E72-2C4D-4CA3-A8BF-22DEF288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07CB3-46A7-4FEB-9B5F-70A0A564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1368-D68D-4873-9116-C4550E21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67C96-3E28-4A08-A4D7-ABA2251AD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E85D2-1C6A-47D6-AE2C-508D5A74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EDF6-1C33-4EDC-8444-E7E014FD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A9083-4E32-4A27-AD6C-9AE75271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3EE3-10EA-4104-87D0-4536EA3B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C662-5716-478A-B05A-C6D8A1A3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AA02-B5A0-4FEC-AB13-176DC067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00E1-11AB-435C-BF6B-460FAC0C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AB1D-3756-4E20-8CED-E8D16DC9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9DC5D-9197-465C-833E-26C9FE17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8A02-8B02-4749-A0DD-782FA2AC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3C9A-2E24-499D-977D-B1EDE6EE4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2B54-0BF2-49CF-B986-9ABDCDC9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953-4359-4ECE-A175-4594CD3F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BCE80-07AA-4D0F-B828-369FC55E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B063-4F79-4B80-8326-44779974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4DCAE-88EF-4797-968D-00728C798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89AB7-B7F2-4DFE-8045-D4E0F1DBE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EC3E0-82C7-456D-810B-0FABFD8D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6D799-C17A-420E-9497-50C7A10E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305B3-9F94-42D5-8D8B-93190AA7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D016-B37C-4E26-8CBE-3F191E63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4C9DD-A3E4-4DCD-86E8-767B0F173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D59D-354A-4D75-B1C3-2493667C9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D0D0A-8C6B-4337-84D8-B4FFC1DF5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BB9CA-753B-4260-B295-A80A61507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8FBC7-8487-4A9D-8ADE-CEC42276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B8884-CF59-41DC-93A7-4DAF55EB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03E1F-149C-4AFB-B0F3-2115CB36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2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29B2-064A-4CDD-BB12-5BB56CF8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D8696-A712-40B7-80CC-9D57D341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58B42-88DC-4ECC-8468-C28BC87A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65EEB-DD69-43DC-8D91-E9CD161E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E3571-9407-4307-862C-FEBE0DB2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8ECFA-D3A3-4FFE-8F87-CD1EB622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ED007-8C74-49A0-8FE0-C9D03512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41AF-9CA4-4651-B48F-2A2DA123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E86D-D7BD-4DC7-96CB-28034612B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294A-9D8B-4515-9F3F-19F6E0A38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58E58-3D83-42DC-A7BC-995C7567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D01E0-847B-440F-8887-CE76FC82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1EAB8-A8F0-4F4A-90B3-34A7BD7F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81D5-CC0A-479F-9BEE-C9C0D64F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A1F26-A179-4549-BF65-EF6DB6A4E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ED4DF-6C8F-4DAD-8177-36CF7C764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BCCDE-B11D-4ADD-A081-8D43FC2E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10C3-AC88-4159-BBC9-CFC2B822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2DDEB-4DE4-41E6-90BB-264D9EFE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D3CEAA-7068-497F-8DD3-EB38DABB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EB6D5-E7FC-457F-AAB9-948F4419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53AED-A72B-4115-A4D5-0A3E31AB8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DD55-0D5F-49DF-A26E-9E28687E674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1682-4267-4D71-869B-F4B99B6CA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13BF1-C405-4FEB-9DE5-8E7F0E58F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F9FF-345B-4F77-BEFE-781347AC4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EF75-F121-4686-82CF-23C92179B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3D505-046E-47E7-AE05-FDD257EBF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An Economic Way of Thinking</a:t>
            </a:r>
          </a:p>
        </p:txBody>
      </p:sp>
      <p:pic>
        <p:nvPicPr>
          <p:cNvPr id="4" name="partridge_family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07" y="306541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3. economic models (explain past events, predict future events)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06" y="1769806"/>
            <a:ext cx="9657202" cy="49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FB65F9-9DE2-4D7B-BD9E-BA198527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A. Economy: the system that manages limited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6570-A7C1-4CFE-87C9-1EA54C27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1. macroeconomics: workings of economy has a whole (</a:t>
            </a:r>
            <a:r>
              <a:rPr lang="en-US" sz="4800" dirty="0" err="1"/>
              <a:t>stk</a:t>
            </a:r>
            <a:r>
              <a:rPr lang="en-US" sz="4800" dirty="0"/>
              <a:t> mkt, </a:t>
            </a:r>
            <a:r>
              <a:rPr lang="en-US" sz="4800" dirty="0" err="1"/>
              <a:t>empl</a:t>
            </a:r>
            <a:r>
              <a:rPr lang="en-US" sz="4800" dirty="0"/>
              <a:t> rate, </a:t>
            </a:r>
            <a:r>
              <a:rPr lang="en-US" sz="4800" dirty="0" err="1"/>
              <a:t>etc</a:t>
            </a:r>
            <a:r>
              <a:rPr lang="en-US" sz="4800" dirty="0"/>
              <a:t>)</a:t>
            </a:r>
          </a:p>
          <a:p>
            <a:r>
              <a:rPr lang="en-US" sz="4800" dirty="0"/>
              <a:t>2. microeconomics: individual household decisions</a:t>
            </a:r>
          </a:p>
          <a:p>
            <a:r>
              <a:rPr lang="en-US" sz="4800" dirty="0"/>
              <a:t>3. economic enigmas: puzzles or riddles explained by econ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F275-FAA6-431D-BA96-E49A6E29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B. Adam Smith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E287-C897-4F7B-9DCD-2A64C567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1. Competition results in more choices for consumers</a:t>
            </a:r>
          </a:p>
          <a:p>
            <a:r>
              <a:rPr lang="en-US" sz="4800" dirty="0"/>
              <a:t>2. the regulating force in a free market system is competition</a:t>
            </a:r>
          </a:p>
          <a:p>
            <a:r>
              <a:rPr lang="en-US" sz="4800" dirty="0"/>
              <a:t>3. invisible hand: the power of markets to provide goods &amp; services at prices ppl are willing to pay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32E0-D493-42FC-8FA7-3A6F4836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C. 7 Principles of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8C00C-B82F-4CE7-A775-E80441DA8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49"/>
            <a:ext cx="10515600" cy="5622926"/>
          </a:xfrm>
        </p:spPr>
        <p:txBody>
          <a:bodyPr>
            <a:normAutofit/>
          </a:bodyPr>
          <a:lstStyle/>
          <a:p>
            <a:r>
              <a:rPr lang="en-US" sz="4300" dirty="0"/>
              <a:t>1. scarcity forces trade off</a:t>
            </a:r>
          </a:p>
          <a:p>
            <a:endParaRPr lang="en-US" sz="4300" dirty="0"/>
          </a:p>
          <a:p>
            <a:endParaRPr lang="en-US" sz="4300" dirty="0"/>
          </a:p>
          <a:p>
            <a:endParaRPr lang="en-US" sz="4300" dirty="0"/>
          </a:p>
          <a:p>
            <a:endParaRPr lang="en-US" sz="4300" dirty="0"/>
          </a:p>
          <a:p>
            <a:r>
              <a:rPr lang="en-US" sz="4300" dirty="0"/>
              <a:t>2. cost vs. benefit analysis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774723"/>
            <a:ext cx="2260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48" y="4140200"/>
            <a:ext cx="2057400" cy="2717800"/>
          </a:xfrm>
          <a:prstGeom prst="rect">
            <a:avLst/>
          </a:prstGeom>
        </p:spPr>
      </p:pic>
      <p:pic>
        <p:nvPicPr>
          <p:cNvPr id="6" name="kot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6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61" y="232799"/>
            <a:ext cx="10515600" cy="7185640"/>
          </a:xfrm>
        </p:spPr>
        <p:txBody>
          <a:bodyPr>
            <a:normAutofit/>
          </a:bodyPr>
          <a:lstStyle/>
          <a:p>
            <a:r>
              <a:rPr lang="en-US" sz="4400" dirty="0"/>
              <a:t>3. thinking at the margin (marginal benefit: what you gain by adding or subtracting one more unit)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4. incentives matter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09" y="1655096"/>
            <a:ext cx="23114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61" y="4127500"/>
            <a:ext cx="2324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5" y="350787"/>
            <a:ext cx="10515600" cy="8439252"/>
          </a:xfrm>
        </p:spPr>
        <p:txBody>
          <a:bodyPr/>
          <a:lstStyle/>
          <a:p>
            <a:r>
              <a:rPr lang="en-US" sz="4400" dirty="0"/>
              <a:t>5. trade makes </a:t>
            </a:r>
            <a:r>
              <a:rPr lang="en-US" sz="4400" dirty="0" err="1"/>
              <a:t>ppl</a:t>
            </a:r>
            <a:r>
              <a:rPr lang="en-US" sz="4400" dirty="0"/>
              <a:t> better off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6. </a:t>
            </a:r>
            <a:r>
              <a:rPr lang="en-US" sz="4400" dirty="0" err="1"/>
              <a:t>mkts</a:t>
            </a:r>
            <a:r>
              <a:rPr lang="en-US" sz="4400" dirty="0"/>
              <a:t> coordinate trade (Mkt: a place where buyers meet sellers; can be a </a:t>
            </a:r>
            <a:r>
              <a:rPr lang="en-US" sz="4400" dirty="0" err="1"/>
              <a:t>sm</a:t>
            </a:r>
            <a:r>
              <a:rPr lang="en-US" sz="4400" dirty="0"/>
              <a:t> store, online, etc.)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47" y="671052"/>
            <a:ext cx="23495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91" y="4102100"/>
            <a:ext cx="21971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58" y="306541"/>
            <a:ext cx="10515600" cy="4351338"/>
          </a:xfrm>
        </p:spPr>
        <p:txBody>
          <a:bodyPr>
            <a:normAutofit/>
          </a:bodyPr>
          <a:lstStyle/>
          <a:p>
            <a:r>
              <a:rPr lang="en-US" sz="6600" dirty="0"/>
              <a:t>7. future consequences count</a:t>
            </a:r>
          </a:p>
          <a:p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3" y="1674827"/>
            <a:ext cx="4158635" cy="48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1A2C-8D29-41C6-AE74-CDA79E66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7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D. Studying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9885-C2A7-4732-A093-2EA1034E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715"/>
            <a:ext cx="10515600" cy="4351338"/>
          </a:xfrm>
        </p:spPr>
        <p:txBody>
          <a:bodyPr>
            <a:noAutofit/>
          </a:bodyPr>
          <a:lstStyle/>
          <a:p>
            <a:r>
              <a:rPr lang="en-US" sz="6600" dirty="0"/>
              <a:t>1. scientific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1" y="2096957"/>
            <a:ext cx="6727125" cy="4657803"/>
          </a:xfrm>
          <a:prstGeom prst="rect">
            <a:avLst/>
          </a:prstGeom>
        </p:spPr>
      </p:pic>
      <p:pic>
        <p:nvPicPr>
          <p:cNvPr id="5" name="happd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3" y="203302"/>
            <a:ext cx="10515600" cy="4351338"/>
          </a:xfrm>
        </p:spPr>
        <p:txBody>
          <a:bodyPr/>
          <a:lstStyle/>
          <a:p>
            <a:r>
              <a:rPr lang="en-US" sz="6600" dirty="0"/>
              <a:t>2. graphs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26" y="1227305"/>
            <a:ext cx="9066994" cy="54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206</Words>
  <Application>Microsoft Office PowerPoint</Application>
  <PresentationFormat>Widescreen</PresentationFormat>
  <Paragraphs>33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Chapter 1</vt:lpstr>
      <vt:lpstr>A. Economy: the system that manages limited resources</vt:lpstr>
      <vt:lpstr>B. Adam Smith</vt:lpstr>
      <vt:lpstr>C. 7 Principles of economics</vt:lpstr>
      <vt:lpstr>PowerPoint Presentation</vt:lpstr>
      <vt:lpstr>PowerPoint Presentation</vt:lpstr>
      <vt:lpstr>PowerPoint Presentation</vt:lpstr>
      <vt:lpstr>D. Studying economics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Julie Phillips</dc:creator>
  <cp:lastModifiedBy>Julie Phillips</cp:lastModifiedBy>
  <cp:revision>27</cp:revision>
  <cp:lastPrinted>2021-08-17T16:22:14Z</cp:lastPrinted>
  <dcterms:created xsi:type="dcterms:W3CDTF">2019-12-27T21:46:47Z</dcterms:created>
  <dcterms:modified xsi:type="dcterms:W3CDTF">2021-08-17T16:22:26Z</dcterms:modified>
</cp:coreProperties>
</file>