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8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23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5DE24F-28D0-41FD-AC84-D06B50062749}" type="datetimeFigureOut">
              <a:rPr lang="en-US" smtClean="0"/>
              <a:t>11/23/2013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5F1090-890A-4E56-A9F7-48B775B3DFF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D3D4E3-0B6C-4AE1-94E2-192EC250407E}" type="slidenum">
              <a:rPr lang="en-US"/>
              <a:pPr/>
              <a:t>1</a:t>
            </a:fld>
            <a:endParaRPr lang="en-US"/>
          </a:p>
        </p:txBody>
      </p:sp>
      <p:sp>
        <p:nvSpPr>
          <p:cNvPr id="696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CA69E-7F8C-4CD4-91DD-5981BFBDED5A}" type="datetimeFigureOut">
              <a:rPr lang="en-US" smtClean="0"/>
              <a:t>11/23/2013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316F3-207B-410B-9FED-5781EE0B41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CA69E-7F8C-4CD4-91DD-5981BFBDED5A}" type="datetimeFigureOut">
              <a:rPr lang="en-US" smtClean="0"/>
              <a:t>11/23/2013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316F3-207B-410B-9FED-5781EE0B41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CA69E-7F8C-4CD4-91DD-5981BFBDED5A}" type="datetimeFigureOut">
              <a:rPr lang="en-US" smtClean="0"/>
              <a:t>11/23/2013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316F3-207B-410B-9FED-5781EE0B41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CA69E-7F8C-4CD4-91DD-5981BFBDED5A}" type="datetimeFigureOut">
              <a:rPr lang="en-US" smtClean="0"/>
              <a:t>11/23/2013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316F3-207B-410B-9FED-5781EE0B41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CA69E-7F8C-4CD4-91DD-5981BFBDED5A}" type="datetimeFigureOut">
              <a:rPr lang="en-US" smtClean="0"/>
              <a:t>11/23/2013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316F3-207B-410B-9FED-5781EE0B41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CA69E-7F8C-4CD4-91DD-5981BFBDED5A}" type="datetimeFigureOut">
              <a:rPr lang="en-US" smtClean="0"/>
              <a:t>11/23/2013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316F3-207B-410B-9FED-5781EE0B41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CA69E-7F8C-4CD4-91DD-5981BFBDED5A}" type="datetimeFigureOut">
              <a:rPr lang="en-US" smtClean="0"/>
              <a:t>11/23/2013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316F3-207B-410B-9FED-5781EE0B41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CA69E-7F8C-4CD4-91DD-5981BFBDED5A}" type="datetimeFigureOut">
              <a:rPr lang="en-US" smtClean="0"/>
              <a:t>11/23/2013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316F3-207B-410B-9FED-5781EE0B41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CA69E-7F8C-4CD4-91DD-5981BFBDED5A}" type="datetimeFigureOut">
              <a:rPr lang="en-US" smtClean="0"/>
              <a:t>11/23/2013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316F3-207B-410B-9FED-5781EE0B41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CA69E-7F8C-4CD4-91DD-5981BFBDED5A}" type="datetimeFigureOut">
              <a:rPr lang="en-US" smtClean="0"/>
              <a:t>11/23/2013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316F3-207B-410B-9FED-5781EE0B41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CA69E-7F8C-4CD4-91DD-5981BFBDED5A}" type="datetimeFigureOut">
              <a:rPr lang="en-US" smtClean="0"/>
              <a:t>11/23/2013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316F3-207B-410B-9FED-5781EE0B41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CA69E-7F8C-4CD4-91DD-5981BFBDED5A}" type="datetimeFigureOut">
              <a:rPr lang="en-US" smtClean="0"/>
              <a:t>11/23/2013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7316F3-207B-410B-9FED-5781EE0B41D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-152400"/>
            <a:ext cx="8305800" cy="1189038"/>
          </a:xfrm>
        </p:spPr>
        <p:txBody>
          <a:bodyPr/>
          <a:lstStyle/>
          <a:p>
            <a:pPr marL="1117600" indent="-1117600" algn="l"/>
            <a:r>
              <a:rPr lang="en-US" sz="4800"/>
              <a:t>Chapter 21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7924800" cy="5486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4000"/>
              <a:t>I. Ott Emp lasted 600 yrs</a:t>
            </a:r>
          </a:p>
          <a:p>
            <a:pPr>
              <a:lnSpc>
                <a:spcPct val="80000"/>
              </a:lnSpc>
            </a:pPr>
            <a:r>
              <a:rPr lang="en-US" sz="4000"/>
              <a:t>A. Janissaries</a:t>
            </a:r>
          </a:p>
          <a:p>
            <a:pPr>
              <a:lnSpc>
                <a:spcPct val="80000"/>
              </a:lnSpc>
            </a:pPr>
            <a:r>
              <a:rPr lang="en-US" sz="4000"/>
              <a:t>1. Otts took boys from conq territories &amp; sent them to be slaves to sultan; educ, conv to Is </a:t>
            </a:r>
          </a:p>
          <a:p>
            <a:pPr>
              <a:lnSpc>
                <a:spcPct val="80000"/>
              </a:lnSpc>
            </a:pPr>
            <a:r>
              <a:rPr lang="en-US" sz="4000"/>
              <a:t>2. Controlled artillery &amp; firearms, most import part of Ott military (Turk nobles limited to cavalry)</a:t>
            </a:r>
          </a:p>
          <a:p>
            <a:pPr>
              <a:lnSpc>
                <a:spcPct val="80000"/>
              </a:lnSpc>
            </a:pPr>
            <a:r>
              <a:rPr lang="en-US" sz="4000"/>
              <a:t>3. 1453: Otts conquer Constantinople &amp; restore it</a:t>
            </a:r>
          </a:p>
          <a:p>
            <a:pPr>
              <a:lnSpc>
                <a:spcPct val="80000"/>
              </a:lnSpc>
            </a:pPr>
            <a:endParaRPr lang="en-US" sz="3600"/>
          </a:p>
          <a:p>
            <a:pPr>
              <a:lnSpc>
                <a:spcPct val="80000"/>
              </a:lnSpc>
            </a:pPr>
            <a:endParaRPr lang="en-US" sz="3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l"/>
            <a:r>
              <a:rPr lang="en-US"/>
              <a:t>B. Ottoman Decline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686800" cy="4525963"/>
          </a:xfrm>
        </p:spPr>
        <p:txBody>
          <a:bodyPr/>
          <a:lstStyle/>
          <a:p>
            <a:r>
              <a:rPr lang="en-US" sz="3600"/>
              <a:t>1. Euros bypassed Otts by trading directly with Asia</a:t>
            </a:r>
            <a:r>
              <a:rPr lang="en-US" sz="3600">
                <a:sym typeface="Wingdings" pitchFamily="2" charset="2"/>
              </a:rPr>
              <a:t> less $ for Otts, more for Euros</a:t>
            </a:r>
          </a:p>
          <a:p>
            <a:r>
              <a:rPr lang="en-US" sz="3600">
                <a:sym typeface="Wingdings" pitchFamily="2" charset="2"/>
              </a:rPr>
              <a:t>2. Local rulers kept tax $</a:t>
            </a:r>
          </a:p>
          <a:p>
            <a:r>
              <a:rPr lang="en-US" sz="3600">
                <a:sym typeface="Wingdings" pitchFamily="2" charset="2"/>
              </a:rPr>
              <a:t>3. Peas &amp; artisans</a:t>
            </a:r>
          </a:p>
          <a:p>
            <a:r>
              <a:rPr lang="en-US" sz="3600">
                <a:sym typeface="Wingdings" pitchFamily="2" charset="2"/>
              </a:rPr>
              <a:t>a. artisans organized into guilds (like Euros) </a:t>
            </a:r>
          </a:p>
          <a:p>
            <a:r>
              <a:rPr lang="en-US" sz="3600">
                <a:sym typeface="Wingdings" pitchFamily="2" charset="2"/>
              </a:rPr>
              <a:t>b. paid higher taxes-rebelled and/or fled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81000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en-US" sz="4800">
                <a:sym typeface="Wingdings" pitchFamily="2" charset="2"/>
              </a:rPr>
              <a:t>4. No principle of succession: sons fought wars against each other</a:t>
            </a:r>
          </a:p>
          <a:p>
            <a:r>
              <a:rPr lang="en-US" sz="4800">
                <a:sym typeface="Wingdings" pitchFamily="2" charset="2"/>
              </a:rPr>
              <a:t>5. Sultans were often too weak to rule effectively (confined to palace)</a:t>
            </a:r>
          </a:p>
          <a:p>
            <a:r>
              <a:rPr lang="en-US" sz="4800">
                <a:sym typeface="Wingdings" pitchFamily="2" charset="2"/>
              </a:rPr>
              <a:t>6. Threatened by West tech &amp; trade (unlike Abbasids)</a:t>
            </a:r>
          </a:p>
          <a:p>
            <a:endParaRPr lang="en-US" sz="4800">
              <a:sym typeface="Wingdings" pitchFamily="2" charset="2"/>
            </a:endParaRPr>
          </a:p>
          <a:p>
            <a:endParaRPr lang="en-US" sz="4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159</Words>
  <Application>Microsoft Office PowerPoint</Application>
  <PresentationFormat>On-screen Show (4:3)</PresentationFormat>
  <Paragraphs>16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Chapter 21</vt:lpstr>
      <vt:lpstr>B. Ottoman Decline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21</dc:title>
  <dc:creator>Julie Phillips</dc:creator>
  <cp:lastModifiedBy>Julie Phillips</cp:lastModifiedBy>
  <cp:revision>1</cp:revision>
  <dcterms:created xsi:type="dcterms:W3CDTF">2013-11-24T06:49:54Z</dcterms:created>
  <dcterms:modified xsi:type="dcterms:W3CDTF">2013-11-24T06:50:26Z</dcterms:modified>
</cp:coreProperties>
</file>