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2" r:id="rId2"/>
    <p:sldId id="325" r:id="rId3"/>
    <p:sldId id="330" r:id="rId4"/>
    <p:sldId id="331" r:id="rId5"/>
    <p:sldId id="295" r:id="rId6"/>
    <p:sldId id="302" r:id="rId7"/>
    <p:sldId id="303" r:id="rId8"/>
    <p:sldId id="328" r:id="rId9"/>
    <p:sldId id="329" r:id="rId10"/>
    <p:sldId id="306" r:id="rId11"/>
    <p:sldId id="317" r:id="rId12"/>
    <p:sldId id="319" r:id="rId13"/>
    <p:sldId id="320" r:id="rId14"/>
    <p:sldId id="321" r:id="rId15"/>
    <p:sldId id="322" r:id="rId16"/>
    <p:sldId id="308" r:id="rId17"/>
    <p:sldId id="307" r:id="rId18"/>
    <p:sldId id="304" r:id="rId19"/>
    <p:sldId id="313" r:id="rId20"/>
    <p:sldId id="314" r:id="rId21"/>
    <p:sldId id="316" r:id="rId22"/>
    <p:sldId id="323" r:id="rId23"/>
    <p:sldId id="332" r:id="rId24"/>
    <p:sldId id="312" r:id="rId25"/>
  </p:sldIdLst>
  <p:sldSz cx="9144000" cy="6858000" type="screen4x3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08000"/>
    <a:srgbClr val="FFCC99"/>
    <a:srgbClr val="FFCCCC"/>
    <a:srgbClr val="CC9900"/>
    <a:srgbClr val="996600"/>
    <a:srgbClr val="CCCCFF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notesViewPr>
    <p:cSldViewPr>
      <p:cViewPr varScale="1">
        <p:scale>
          <a:sx n="70" d="100"/>
          <a:sy n="70" d="100"/>
        </p:scale>
        <p:origin x="-3198" y="-108"/>
      </p:cViewPr>
      <p:guideLst>
        <p:guide orient="horz" pos="2842"/>
        <p:guide pos="22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5AC0E-CFD8-4158-96CC-2AA5D991D6F8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572125"/>
            <a:ext cx="3070860" cy="4512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D807A-97E2-492C-9D4F-A8662F0F91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860" cy="4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100" y="0"/>
            <a:ext cx="3070860" cy="4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660" y="4286846"/>
            <a:ext cx="5669280" cy="406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72125"/>
            <a:ext cx="3070860" cy="4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100" y="8572125"/>
            <a:ext cx="3070860" cy="4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B8EA2B-ABAF-413E-A6DD-AF84881566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090EC-C4C7-4359-9111-7B8D5D00A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4755C-FEC8-471D-B63A-AE937AE023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20887-2B8C-4E5D-99A4-15E9F1D71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DC7E0E4-E185-49C8-88EB-25A1239E04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2E94DC-B1EB-4F41-A503-94256FD72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86D94-BC85-493F-8EC9-86909F6A2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C7CA3-D46E-44C0-9A0A-CF869D5C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7E362-37A5-4A18-A125-6B285DCF6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52000-1029-442C-8E75-AAAA6C86E4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B561E-3896-4D75-B3B5-47543D78F0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FD9B8-011F-4BE2-8B03-002181A66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FBE81-C6EE-4557-AEC8-2D9840754F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4FDB7-22DD-4158-8728-55AF60A80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161080-2F2E-4AD4-ADA3-B3B0292166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aaJeopardy%20-%20Think%20Music.mp3" TargetMode="External"/><Relationship Id="rId1" Type="http://schemas.openxmlformats.org/officeDocument/2006/relationships/audio" Target="file:///E:\aaJeopardy%20-%20Think%20Music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aaJeopardy%20-%20Think%20Music.mp3" TargetMode="External"/><Relationship Id="rId1" Type="http://schemas.openxmlformats.org/officeDocument/2006/relationships/audio" Target="file:///E:\aaJeopardy%20-%20Think%20Music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aaJeopardy%20-%20Think%20Music.mp3" TargetMode="External"/><Relationship Id="rId1" Type="http://schemas.openxmlformats.org/officeDocument/2006/relationships/audio" Target="file:///E:\aaJeopardy%20-%20Think%20Music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aaJeopardy%20-%20Think%20Music.mp3" TargetMode="External"/><Relationship Id="rId1" Type="http://schemas.openxmlformats.org/officeDocument/2006/relationships/audio" Target="file:///E:\aaJeopardy%20-%20Think%20Music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aaJeopardy%20-%20Think%20Music.mp3" TargetMode="External"/><Relationship Id="rId1" Type="http://schemas.openxmlformats.org/officeDocument/2006/relationships/audio" Target="file:///E:\aaJeopardy%20-%20Think%20Music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aaJeopardy%20-%20Think%20Music.mp3" TargetMode="External"/><Relationship Id="rId1" Type="http://schemas.openxmlformats.org/officeDocument/2006/relationships/audio" Target="file:///E:\aaJeopardy%20-%20Think%20Music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aaJeopardy%20-%20Think%20Music.mp3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aaJeopardy%20-%20Think%20Music.mp3" TargetMode="External"/><Relationship Id="rId1" Type="http://schemas.openxmlformats.org/officeDocument/2006/relationships/audio" Target="file:///E:\aaJeopardy%20-%20Think%20Music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aJeopardy%20-%20Think%20Music.mp3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676400"/>
            <a:ext cx="8229600" cy="1143000"/>
          </a:xfrm>
        </p:spPr>
        <p:txBody>
          <a:bodyPr/>
          <a:lstStyle/>
          <a:p>
            <a:r>
              <a:rPr lang="en-US" sz="5400"/>
              <a:t>Byzantine cultural life was based on the traditions of these two ancient civilizations</a:t>
            </a:r>
            <a:br>
              <a:rPr lang="en-US" sz="5400"/>
            </a:br>
            <a:endParaRPr lang="en-US" sz="5400"/>
          </a:p>
        </p:txBody>
      </p:sp>
      <p:pic>
        <p:nvPicPr>
          <p:cNvPr id="68617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686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61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1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sz="5400"/>
              <a:t>Constantine moved the eastern capital in this century to protect the richest part of the Roman Empire</a:t>
            </a:r>
            <a:br>
              <a:rPr lang="en-US" sz="5400"/>
            </a:br>
            <a:endParaRPr lang="en-US" sz="5400"/>
          </a:p>
        </p:txBody>
      </p:sp>
      <p:pic>
        <p:nvPicPr>
          <p:cNvPr id="82952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9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829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5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/>
              <a:t>This empire lasted a thousand years, estab a cultural center in </a:t>
            </a:r>
            <a:br>
              <a:rPr lang="en-US" sz="5400"/>
            </a:br>
            <a:r>
              <a:rPr lang="en-US" sz="5400"/>
              <a:t>Constantinople, &amp; spread culture to Russia &amp; the Balkans</a:t>
            </a:r>
          </a:p>
        </p:txBody>
      </p:sp>
      <p:pic>
        <p:nvPicPr>
          <p:cNvPr id="98308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8" fill="hold"/>
                                        <p:tgtEl>
                                          <p:spTgt spid="983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0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8308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The Byzantine empire began with the estab of this city</a:t>
            </a:r>
          </a:p>
        </p:txBody>
      </p:sp>
      <p:pic>
        <p:nvPicPr>
          <p:cNvPr id="100356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0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8" fill="hold"/>
                                        <p:tgtEl>
                                          <p:spTgt spid="1003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5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035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sz="4800"/>
              <a:t>The result of this ruler’s wars were more taxes, reconquest of N Africa &amp; Italy, estab of a cultural center &amp; a weaker defense in the East</a:t>
            </a:r>
          </a:p>
        </p:txBody>
      </p:sp>
      <p:pic>
        <p:nvPicPr>
          <p:cNvPr id="101380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1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8" fill="hold"/>
                                        <p:tgtEl>
                                          <p:spTgt spid="1013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38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1380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sz="5400"/>
              <a:t>The result of war with Arab Muslims was higher taxes &amp; a loss of land for this group</a:t>
            </a:r>
          </a:p>
        </p:txBody>
      </p:sp>
      <p:pic>
        <p:nvPicPr>
          <p:cNvPr id="102404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4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8" fill="hold"/>
                                        <p:tgtEl>
                                          <p:spTgt spid="1024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0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0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The Byzantine bureaucracy employed eunuchs, was influence by aristocrats &amp; hired lots of these to make sure ppl were loyal</a:t>
            </a:r>
          </a:p>
        </p:txBody>
      </p:sp>
      <p:pic>
        <p:nvPicPr>
          <p:cNvPr id="103428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4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8" fill="hold"/>
                                        <p:tgtEl>
                                          <p:spTgt spid="1034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2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428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8229600" cy="1143000"/>
          </a:xfrm>
        </p:spPr>
        <p:txBody>
          <a:bodyPr/>
          <a:lstStyle/>
          <a:p>
            <a:r>
              <a:rPr lang="en-US" sz="6000"/>
              <a:t>Russians were converted by their ruler to this type of Christianity</a:t>
            </a:r>
          </a:p>
        </p:txBody>
      </p:sp>
      <p:pic>
        <p:nvPicPr>
          <p:cNvPr id="85000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85001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50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850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00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500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50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718" fill="hold"/>
                                        <p:tgtEl>
                                          <p:spTgt spid="850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00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5001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8229600" cy="1143000"/>
          </a:xfrm>
        </p:spPr>
        <p:txBody>
          <a:bodyPr/>
          <a:lstStyle/>
          <a:p>
            <a:r>
              <a:rPr lang="en-US" sz="4800"/>
              <a:t>This region’s religious, cultural, social &amp; economic patterns developed separately from Western Europe</a:t>
            </a:r>
            <a:br>
              <a:rPr lang="en-US" sz="4800"/>
            </a:br>
            <a:endParaRPr lang="en-US" sz="4800"/>
          </a:p>
        </p:txBody>
      </p:sp>
      <p:pic>
        <p:nvPicPr>
          <p:cNvPr id="83976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83977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839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97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9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718" fill="hold"/>
                                        <p:tgtEl>
                                          <p:spTgt spid="839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977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sz="4800"/>
              <a:t>The invasion of this group did not threaten the Russian nobility or the Eastern Orthodox faith</a:t>
            </a:r>
            <a:br>
              <a:rPr lang="en-US" sz="4800"/>
            </a:br>
            <a:endParaRPr lang="en-US" sz="4800"/>
          </a:p>
        </p:txBody>
      </p:sp>
      <p:pic>
        <p:nvPicPr>
          <p:cNvPr id="80904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80905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9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809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090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09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718" fill="hold"/>
                                        <p:tgtEl>
                                          <p:spTgt spid="809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0905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5181600" y="48768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>
              <a:latin typeface="Times New Roman" pitchFamily="18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495800"/>
            <a:ext cx="8534400" cy="2362200"/>
          </a:xfrm>
          <a:noFill/>
          <a:ln/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endParaRPr lang="en-US" sz="6000" b="1" dirty="0"/>
          </a:p>
        </p:txBody>
      </p:sp>
      <p:sp>
        <p:nvSpPr>
          <p:cNvPr id="9012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r>
              <a:rPr lang="en-US" sz="5400" dirty="0"/>
              <a:t>This Christian church was controlled by the state. It outlawed icons, then </a:t>
            </a:r>
            <a:r>
              <a:rPr lang="en-US" sz="5400" dirty="0" smtClean="0"/>
              <a:t>gradually restored </a:t>
            </a:r>
            <a:r>
              <a:rPr lang="en-US" sz="5400" dirty="0"/>
              <a:t>their use</a:t>
            </a:r>
          </a:p>
        </p:txBody>
      </p:sp>
      <p:pic>
        <p:nvPicPr>
          <p:cNvPr id="90121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90122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0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901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2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0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718" fill="hold"/>
                                        <p:tgtEl>
                                          <p:spTgt spid="901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2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2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1371600"/>
            <a:ext cx="7772400" cy="1470025"/>
          </a:xfrm>
        </p:spPr>
        <p:txBody>
          <a:bodyPr/>
          <a:lstStyle/>
          <a:p>
            <a:r>
              <a:rPr lang="en-US" sz="6600" dirty="0" smtClean="0">
                <a:solidFill>
                  <a:schemeClr val="bg1"/>
                </a:solidFill>
              </a:rPr>
              <a:t>The primary exports in the Byzantine Empire were cloth, carpets &amp; this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3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752600"/>
            <a:ext cx="8229600" cy="1143000"/>
          </a:xfrm>
        </p:spPr>
        <p:txBody>
          <a:bodyPr/>
          <a:lstStyle/>
          <a:p>
            <a:r>
              <a:rPr lang="en-US" sz="6000"/>
              <a:t>Vladimir I feared this in Roman Catholicism and chose Eastern Orthodox instead</a:t>
            </a:r>
          </a:p>
        </p:txBody>
      </p:sp>
      <p:pic>
        <p:nvPicPr>
          <p:cNvPr id="91144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91145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1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911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4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114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1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718" fill="hold"/>
                                        <p:tgtEl>
                                          <p:spTgt spid="911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4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1145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1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/>
          <a:lstStyle/>
          <a:p>
            <a:r>
              <a:rPr lang="en-US" sz="4800"/>
              <a:t>Bread and this were the major issues in the disagreement between E and W when the churches split in 1054</a:t>
            </a:r>
          </a:p>
        </p:txBody>
      </p:sp>
      <p:pic>
        <p:nvPicPr>
          <p:cNvPr id="93192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93193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3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931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19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19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718" fill="hold"/>
                                        <p:tgtEl>
                                          <p:spTgt spid="931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19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19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Both Eastern &amp; Western Europe replaced animism with monotheism, had a Greco Roman past &amp; spread this faith</a:t>
            </a:r>
          </a:p>
        </p:txBody>
      </p:sp>
      <p:pic>
        <p:nvPicPr>
          <p:cNvPr id="104452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44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8" fill="hold"/>
                                        <p:tgtEl>
                                          <p:spTgt spid="1044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5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452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sz="5400" dirty="0" smtClean="0"/>
              <a:t>The Russian Orthodox Church adopted the use of Greek &amp; Slavic languages, monasticism &amp; the veneration of these</a:t>
            </a:r>
            <a:endParaRPr lang="en-US" sz="5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5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1981200"/>
            <a:ext cx="8229600" cy="1143000"/>
          </a:xfrm>
        </p:spPr>
        <p:txBody>
          <a:bodyPr/>
          <a:lstStyle/>
          <a:p>
            <a:r>
              <a:rPr lang="en-US" sz="4800"/>
              <a:t>Form of Christianity that emerged in the Byzantine Empire &amp; has different organization &amp; culture than the Roman church is called this</a:t>
            </a:r>
          </a:p>
        </p:txBody>
      </p:sp>
      <p:pic>
        <p:nvPicPr>
          <p:cNvPr id="89096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89097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9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890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9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909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9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718" fill="hold"/>
                                        <p:tgtEl>
                                          <p:spTgt spid="890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9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909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sz="5400" dirty="0" smtClean="0"/>
              <a:t>Colored mosaics, painted icons &amp; these were strengths of </a:t>
            </a:r>
            <a:r>
              <a:rPr lang="en-US" sz="5400" dirty="0" smtClean="0">
                <a:solidFill>
                  <a:schemeClr val="bg1"/>
                </a:solidFill>
              </a:rPr>
              <a:t>Byzantine culture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sz="6000" dirty="0" smtClean="0"/>
              <a:t>This class was large &amp; wealthy but was less powerful than the bureaucracy</a:t>
            </a:r>
            <a:endParaRPr lang="en-US" sz="6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7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752600"/>
            <a:ext cx="8229600" cy="1143000"/>
          </a:xfrm>
        </p:spPr>
        <p:txBody>
          <a:bodyPr/>
          <a:lstStyle/>
          <a:p>
            <a:r>
              <a:rPr lang="en-US" sz="5400"/>
              <a:t>The Byzantine bureaucracy was like this country’s because it was open to talented commoners</a:t>
            </a:r>
          </a:p>
        </p:txBody>
      </p:sp>
      <p:pic>
        <p:nvPicPr>
          <p:cNvPr id="71688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6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716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8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68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8229600" cy="1143000"/>
          </a:xfrm>
        </p:spPr>
        <p:txBody>
          <a:bodyPr/>
          <a:lstStyle/>
          <a:p>
            <a:r>
              <a:rPr lang="en-US" sz="5400"/>
              <a:t>The Byzantine government recruited troops by giving them this in return for military service</a:t>
            </a:r>
          </a:p>
        </p:txBody>
      </p:sp>
      <p:pic>
        <p:nvPicPr>
          <p:cNvPr id="78856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88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788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5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885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9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sz="5400"/>
              <a:t>After the seventh century, this group threatened the Byzantine Empire</a:t>
            </a:r>
            <a:r>
              <a:rPr lang="en-US" sz="6000"/>
              <a:t/>
            </a:r>
            <a:br>
              <a:rPr lang="en-US" sz="6000"/>
            </a:br>
            <a:endParaRPr lang="en-US" sz="6000"/>
          </a:p>
        </p:txBody>
      </p:sp>
      <p:pic>
        <p:nvPicPr>
          <p:cNvPr id="79880" name="aaJeopardy - Think Musi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98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66" fill="hold"/>
                                        <p:tgtEl>
                                          <p:spTgt spid="798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88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988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sz="6000" dirty="0" smtClean="0"/>
              <a:t>Merchants from this city rerouted crusaders to attack Constantinople during the 4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Crusade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6400800" cy="1752600"/>
          </a:xfrm>
        </p:spPr>
        <p:txBody>
          <a:bodyPr/>
          <a:lstStyle/>
          <a:p>
            <a:endParaRPr lang="en-US" sz="6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/>
          <a:lstStyle/>
          <a:p>
            <a:r>
              <a:rPr lang="en-US" sz="6000" dirty="0" smtClean="0"/>
              <a:t>This city was the only major urban area &amp; economic center during the Byzantine era</a:t>
            </a:r>
            <a:endParaRPr lang="en-US" sz="6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377</Words>
  <Application>Microsoft Office PowerPoint</Application>
  <PresentationFormat>On-screen Show (4:3)</PresentationFormat>
  <Paragraphs>24</Paragraphs>
  <Slides>24</Slides>
  <Notes>0</Notes>
  <HiddenSlides>0</HiddenSlides>
  <MMClips>25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Times New Roman</vt:lpstr>
      <vt:lpstr>Wingdings</vt:lpstr>
      <vt:lpstr>WebsterDictionaryLS</vt:lpstr>
      <vt:lpstr>Helvetica</vt:lpstr>
      <vt:lpstr>ArialMT</vt:lpstr>
      <vt:lpstr>Helvetica Light</vt:lpstr>
      <vt:lpstr>Default Design</vt:lpstr>
      <vt:lpstr>Byzantine cultural life was based on the traditions of these two ancient civilizations </vt:lpstr>
      <vt:lpstr>The primary exports in the Byzantine Empire were cloth, carpets &amp; this</vt:lpstr>
      <vt:lpstr>Colored mosaics, painted icons &amp; these were strengths of Byzantine culture</vt:lpstr>
      <vt:lpstr>This class was large &amp; wealthy but was less powerful than the bureaucracy</vt:lpstr>
      <vt:lpstr>The Byzantine bureaucracy was like this country’s because it was open to talented commoners</vt:lpstr>
      <vt:lpstr>The Byzantine government recruited troops by giving them this in return for military service</vt:lpstr>
      <vt:lpstr>After the seventh century, this group threatened the Byzantine Empire </vt:lpstr>
      <vt:lpstr>Merchants from this city rerouted crusaders to attack Constantinople during the 4th Crusade</vt:lpstr>
      <vt:lpstr>This city was the only major urban area &amp; economic center during the Byzantine era</vt:lpstr>
      <vt:lpstr>Constantine moved the eastern capital in this century to protect the richest part of the Roman Empire </vt:lpstr>
      <vt:lpstr>This empire lasted a thousand years, estab a cultural center in  Constantinople, &amp; spread culture to Russia &amp; the Balkans</vt:lpstr>
      <vt:lpstr>The Byzantine empire began with the estab of this city</vt:lpstr>
      <vt:lpstr>The result of this ruler’s wars were more taxes, reconquest of N Africa &amp; Italy, estab of a cultural center &amp; a weaker defense in the East</vt:lpstr>
      <vt:lpstr>The result of war with Arab Muslims was higher taxes &amp; a loss of land for this group</vt:lpstr>
      <vt:lpstr>The Byzantine bureaucracy employed eunuchs, was influence by aristocrats &amp; hired lots of these to make sure ppl were loyal</vt:lpstr>
      <vt:lpstr>Russians were converted by their ruler to this type of Christianity</vt:lpstr>
      <vt:lpstr>This region’s religious, cultural, social &amp; economic patterns developed separately from Western Europe </vt:lpstr>
      <vt:lpstr>The invasion of this group did not threaten the Russian nobility or the Eastern Orthodox faith </vt:lpstr>
      <vt:lpstr>This Christian church was controlled by the state. It outlawed icons, then gradually restored their use</vt:lpstr>
      <vt:lpstr>Vladimir I feared this in Roman Catholicism and chose Eastern Orthodox instead</vt:lpstr>
      <vt:lpstr>Bread and this were the major issues in the disagreement between E and W when the churches split in 1054</vt:lpstr>
      <vt:lpstr>Both Eastern &amp; Western Europe replaced animism with monotheism, had a Greco Roman past &amp; spread this faith</vt:lpstr>
      <vt:lpstr>The Russian Orthodox Church adopted the use of Greek &amp; Slavic languages, monasticism &amp; the veneration of these</vt:lpstr>
      <vt:lpstr>Form of Christianity that emerged in the Byzantine Empire &amp; has different organization &amp; culture than the Roman church is called this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12: Byzantines</dc:title>
  <dc:creator>Julie Phillips</dc:creator>
  <cp:lastModifiedBy>Julie Phillips</cp:lastModifiedBy>
  <cp:revision>68</cp:revision>
  <dcterms:created xsi:type="dcterms:W3CDTF">2005-07-03T05:02:29Z</dcterms:created>
  <dcterms:modified xsi:type="dcterms:W3CDTF">2013-07-04T00:17:02Z</dcterms:modified>
</cp:coreProperties>
</file>