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62" y="5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5AC12-DE48-46C7-AD8E-49D0BD4CF0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144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84328-51E4-45D7-A7D4-056FDAB4AE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6631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B3E3C-BCE6-4F69-B1BE-1C59D2A726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146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1FBF1-0BD2-456C-B9CC-A1DF6A1F3F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2873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  <p:sldLayoutId id="2147483671" r:id="rId20"/>
    <p:sldLayoutId id="2147483672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http://www.americanpresidents.org/images/36_150.gif%20" TargetMode="External"/><Relationship Id="rId13" Type="http://schemas.openxmlformats.org/officeDocument/2006/relationships/image" Target="../media/image9.png"/><Relationship Id="rId18" Type="http://schemas.openxmlformats.org/officeDocument/2006/relationships/image" Target="http://www.collectrussia.com/images/vv03/vv0398.jpg" TargetMode="External"/><Relationship Id="rId26" Type="http://schemas.openxmlformats.org/officeDocument/2006/relationships/image" Target="http://english.pravda.ru/img/2005/02/gorbachevm.jpg" TargetMode="External"/><Relationship Id="rId3" Type="http://schemas.openxmlformats.org/officeDocument/2006/relationships/image" Target="../media/image4.png"/><Relationship Id="rId21" Type="http://schemas.openxmlformats.org/officeDocument/2006/relationships/image" Target="../media/image13.jpeg"/><Relationship Id="rId34" Type="http://schemas.openxmlformats.org/officeDocument/2006/relationships/image" Target="../media/image23.png"/><Relationship Id="rId7" Type="http://schemas.openxmlformats.org/officeDocument/2006/relationships/image" Target="../media/image6.png"/><Relationship Id="rId12" Type="http://schemas.openxmlformats.org/officeDocument/2006/relationships/image" Target="http://www.americanpresidents.org/images/35_150.gif%20" TargetMode="External"/><Relationship Id="rId17" Type="http://schemas.openxmlformats.org/officeDocument/2006/relationships/image" Target="../media/image11.jpeg"/><Relationship Id="rId25" Type="http://schemas.openxmlformats.org/officeDocument/2006/relationships/image" Target="../media/image15.jpeg"/><Relationship Id="rId33" Type="http://schemas.openxmlformats.org/officeDocument/2006/relationships/image" Target="../media/image22.jpeg"/><Relationship Id="rId38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6" Type="http://schemas.openxmlformats.org/officeDocument/2006/relationships/image" Target="http://www.collectrussia.com/images/vx00/vx0087.jpg" TargetMode="External"/><Relationship Id="rId20" Type="http://schemas.openxmlformats.org/officeDocument/2006/relationships/image" Target="http://www.collectrussia.com/images/vv05/vv0506.jpg" TargetMode="External"/><Relationship Id="rId29" Type="http://schemas.openxmlformats.org/officeDocument/2006/relationships/image" Target="../media/image18.jpeg"/><Relationship Id="rId1" Type="http://schemas.openxmlformats.org/officeDocument/2006/relationships/tags" Target="../tags/tag1.xml"/><Relationship Id="rId6" Type="http://schemas.openxmlformats.org/officeDocument/2006/relationships/image" Target="http://www.americanpresidents.org/images/33_150.gif%20" TargetMode="External"/><Relationship Id="rId11" Type="http://schemas.openxmlformats.org/officeDocument/2006/relationships/image" Target="../media/image8.png"/><Relationship Id="rId24" Type="http://schemas.openxmlformats.org/officeDocument/2006/relationships/image" Target="http://www.collectrussia.com/images/cc47/cc4760.jpg" TargetMode="External"/><Relationship Id="rId32" Type="http://schemas.openxmlformats.org/officeDocument/2006/relationships/image" Target="../media/image21.jpeg"/><Relationship Id="rId37" Type="http://schemas.openxmlformats.org/officeDocument/2006/relationships/image" Target="../media/image26.png"/><Relationship Id="rId5" Type="http://schemas.openxmlformats.org/officeDocument/2006/relationships/image" Target="../media/image5.png"/><Relationship Id="rId15" Type="http://schemas.openxmlformats.org/officeDocument/2006/relationships/image" Target="../media/image10.jpeg"/><Relationship Id="rId23" Type="http://schemas.openxmlformats.org/officeDocument/2006/relationships/image" Target="../media/image14.jpeg"/><Relationship Id="rId28" Type="http://schemas.openxmlformats.org/officeDocument/2006/relationships/image" Target="../media/image17.jpeg"/><Relationship Id="rId36" Type="http://schemas.openxmlformats.org/officeDocument/2006/relationships/image" Target="../media/image25.png"/><Relationship Id="rId10" Type="http://schemas.openxmlformats.org/officeDocument/2006/relationships/image" Target="http://www.americanpresidents.org/images/34_150.gif%20" TargetMode="External"/><Relationship Id="rId19" Type="http://schemas.openxmlformats.org/officeDocument/2006/relationships/image" Target="../media/image12.jpeg"/><Relationship Id="rId31" Type="http://schemas.openxmlformats.org/officeDocument/2006/relationships/image" Target="../media/image20.jpeg"/><Relationship Id="rId4" Type="http://schemas.openxmlformats.org/officeDocument/2006/relationships/image" Target="http://www.americanpresidents.org/images/32_150.gif%20" TargetMode="External"/><Relationship Id="rId9" Type="http://schemas.openxmlformats.org/officeDocument/2006/relationships/image" Target="../media/image7.png"/><Relationship Id="rId14" Type="http://schemas.openxmlformats.org/officeDocument/2006/relationships/image" Target="http://www.americanpresidents.org/images/37_150.gif%20" TargetMode="External"/><Relationship Id="rId22" Type="http://schemas.openxmlformats.org/officeDocument/2006/relationships/image" Target="http://members.fortunecity.com/stalinmao/Soviet/andropov/Andropov.jpg" TargetMode="External"/><Relationship Id="rId27" Type="http://schemas.openxmlformats.org/officeDocument/2006/relationships/image" Target="../media/image16.png"/><Relationship Id="rId30" Type="http://schemas.openxmlformats.org/officeDocument/2006/relationships/image" Target="../media/image19.jpeg"/><Relationship Id="rId35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http://www.collectrussia.com/images/vv05/vv0506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11.jpeg"/><Relationship Id="rId4" Type="http://schemas.openxmlformats.org/officeDocument/2006/relationships/image" Target="http://members.fortunecity.com/stalinmao/Soviet/andropov/Andropov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http://www.collectrussia.com/images/cc47/cc4760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http://www.americanpresidents.org/images/37_150.gif%2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http://www.americanpresidents.org/images/38_150.gif%2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1524000" y="1752600"/>
            <a:ext cx="91440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524000" y="37338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1524000" y="5334000"/>
            <a:ext cx="914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5381625" y="25717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78" name="Picture 5" descr="Harry S.Truman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4800"/>
            <a:ext cx="11747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Rectangle 8">
            <a:hlinkClick r:id=""/>
          </p:cNvPr>
          <p:cNvSpPr>
            <a:spLocks noChangeArrowheads="1"/>
          </p:cNvSpPr>
          <p:nvPr/>
        </p:nvSpPr>
        <p:spPr bwMode="auto">
          <a:xfrm>
            <a:off x="5381625" y="25717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80" name="Picture 7" descr="Dwight D.Eisenhowe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4800"/>
            <a:ext cx="11747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Rectangle 10">
            <a:hlinkClick r:id=""/>
          </p:cNvPr>
          <p:cNvSpPr>
            <a:spLocks noChangeArrowheads="1"/>
          </p:cNvSpPr>
          <p:nvPr/>
        </p:nvSpPr>
        <p:spPr bwMode="auto">
          <a:xfrm>
            <a:off x="5381625" y="25717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82" name="Picture 9" descr="Richard M.Nixon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4800"/>
            <a:ext cx="11747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Rectangle 12">
            <a:hlinkClick r:id=""/>
          </p:cNvPr>
          <p:cNvSpPr>
            <a:spLocks noChangeArrowheads="1"/>
          </p:cNvSpPr>
          <p:nvPr/>
        </p:nvSpPr>
        <p:spPr bwMode="auto">
          <a:xfrm>
            <a:off x="5381625" y="25717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84" name="Picture 11" descr="John F.Kennedy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04800"/>
            <a:ext cx="11747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Rectangle 14">
            <a:hlinkClick r:id=""/>
          </p:cNvPr>
          <p:cNvSpPr>
            <a:spLocks noChangeArrowheads="1"/>
          </p:cNvSpPr>
          <p:nvPr/>
        </p:nvSpPr>
        <p:spPr bwMode="auto">
          <a:xfrm>
            <a:off x="5381625" y="25717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86" name="Picture 13" descr="Lyndon B.Johnson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04800"/>
            <a:ext cx="11747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7" name="Rectangle 16">
            <a:hlinkClick r:id=""/>
          </p:cNvPr>
          <p:cNvSpPr>
            <a:spLocks noChangeArrowheads="1"/>
          </p:cNvSpPr>
          <p:nvPr/>
        </p:nvSpPr>
        <p:spPr bwMode="auto">
          <a:xfrm>
            <a:off x="5381625" y="25717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88" name="Picture 15" descr="Gerald R.Ford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04800"/>
            <a:ext cx="11747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Rectangle 18">
            <a:hlinkClick r:id=""/>
          </p:cNvPr>
          <p:cNvSpPr>
            <a:spLocks noChangeArrowheads="1"/>
          </p:cNvSpPr>
          <p:nvPr/>
        </p:nvSpPr>
        <p:spPr bwMode="auto">
          <a:xfrm>
            <a:off x="5381625" y="25717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90" name="Rectangle 22"/>
          <p:cNvSpPr>
            <a:spLocks noChangeArrowheads="1"/>
          </p:cNvSpPr>
          <p:nvPr/>
        </p:nvSpPr>
        <p:spPr bwMode="auto">
          <a:xfrm>
            <a:off x="5291138" y="23241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91" name="Picture 21" descr="http://www.collectrussia.com/images/vx00/vx0087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486400"/>
            <a:ext cx="9985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2" name="Rectangle 24"/>
          <p:cNvSpPr>
            <a:spLocks noChangeArrowheads="1"/>
          </p:cNvSpPr>
          <p:nvPr/>
        </p:nvSpPr>
        <p:spPr bwMode="auto">
          <a:xfrm>
            <a:off x="5086350" y="216217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93" name="Picture 23" descr="http://www.collectrussia.com/images/vv03/vv0398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7" r:link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86400"/>
            <a:ext cx="109378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4" name="Rectangle 26"/>
          <p:cNvSpPr>
            <a:spLocks noChangeArrowheads="1"/>
          </p:cNvSpPr>
          <p:nvPr/>
        </p:nvSpPr>
        <p:spPr bwMode="auto">
          <a:xfrm>
            <a:off x="5262563" y="22860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95" name="Picture 25" descr="http://www.collectrussia.com/images/vv05/vv0506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9" r:link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5486400"/>
            <a:ext cx="10001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6" name="Rectangle 28"/>
          <p:cNvSpPr>
            <a:spLocks noChangeArrowheads="1"/>
          </p:cNvSpPr>
          <p:nvPr/>
        </p:nvSpPr>
        <p:spPr bwMode="auto">
          <a:xfrm>
            <a:off x="5219700" y="226218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97" name="Picture 27" descr="http://members.fortunecity.com/stalinmao/Soviet/andropov/Andropov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1" r:link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486400"/>
            <a:ext cx="103028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8" name="Rectangle 30"/>
          <p:cNvSpPr>
            <a:spLocks noChangeArrowheads="1"/>
          </p:cNvSpPr>
          <p:nvPr/>
        </p:nvSpPr>
        <p:spPr bwMode="auto">
          <a:xfrm>
            <a:off x="5281613" y="22907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099" name="Picture 29" descr="http://www.collectrussia.com/images/cc47/cc4760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3" r:link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5486400"/>
            <a:ext cx="9810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00" name="Rectangle 32"/>
          <p:cNvSpPr>
            <a:spLocks noChangeArrowheads="1"/>
          </p:cNvSpPr>
          <p:nvPr/>
        </p:nvSpPr>
        <p:spPr bwMode="auto">
          <a:xfrm>
            <a:off x="5405438" y="24003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101" name="Picture 31" descr="http://english.pravda.ru/img/2005/02/gorbachevm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5" r:link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0" y="5410200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2" name="Picture 33" descr="Fall of the Berlin Wall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381000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3" name="Picture 34" descr="big nuke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7" b="12714"/>
          <a:stretch>
            <a:fillRect/>
          </a:stretch>
        </p:blipFill>
        <p:spPr bwMode="auto">
          <a:xfrm>
            <a:off x="1524000" y="3146426"/>
            <a:ext cx="12954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4" name="Picture 35" descr="See Explanation.  Clicking on the picture will download &#10; the highest resolution version available.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2514600"/>
            <a:ext cx="1249363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5" name="Picture 36" descr="landi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0"/>
            <a:ext cx="137160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6" name="Picture 37" descr="berlin wall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971800"/>
            <a:ext cx="1066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7" name="Picture 38" descr="cake_heartbrea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40"/>
          <a:stretch>
            <a:fillRect/>
          </a:stretch>
        </p:blipFill>
        <p:spPr bwMode="auto">
          <a:xfrm>
            <a:off x="3962401" y="4038600"/>
            <a:ext cx="1446213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8" name="Picture 39" descr="vietnam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1" r="7564" b="28810"/>
          <a:stretch>
            <a:fillRect/>
          </a:stretch>
        </p:blipFill>
        <p:spPr bwMode="auto">
          <a:xfrm>
            <a:off x="6096000" y="3810000"/>
            <a:ext cx="11636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9" name="Picture 40" descr="bay-pigs-1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4">
            <a:lum bright="-20000" contrast="-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590800"/>
            <a:ext cx="1447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0" name="Picture 41" descr="U.S. Under Threat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571750"/>
            <a:ext cx="1447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1" name="Picture 42" descr="Portrait of Harry S. Truman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048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2" name="Picture 43" descr="Portrait of Dwight D. Eisenhower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04800"/>
            <a:ext cx="1066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3" name="Picture 46" descr="President%2520Ronald%2520Reagan">
            <a:hlinkClick r:id=""/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1" y="304800"/>
            <a:ext cx="10001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4" name="WordArt 49"/>
          <p:cNvSpPr>
            <a:spLocks noChangeArrowheads="1" noChangeShapeType="1" noTextEdit="1"/>
          </p:cNvSpPr>
          <p:nvPr/>
        </p:nvSpPr>
        <p:spPr bwMode="auto">
          <a:xfrm>
            <a:off x="2438400" y="1676400"/>
            <a:ext cx="7620000" cy="1600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Cold War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04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2"/>
          <p:cNvSpPr>
            <a:spLocks noChangeArrowheads="1" noChangeShapeType="1" noTextEdit="1"/>
          </p:cNvSpPr>
          <p:nvPr/>
        </p:nvSpPr>
        <p:spPr bwMode="auto">
          <a:xfrm>
            <a:off x="1752600" y="0"/>
            <a:ext cx="8686800" cy="9906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Joseph Stalin</a:t>
            </a:r>
          </a:p>
        </p:txBody>
      </p:sp>
      <p:pic>
        <p:nvPicPr>
          <p:cNvPr id="12291" name="Picture 3" descr="Joseph Stal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33464"/>
            <a:ext cx="3124200" cy="277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524000" y="3810000"/>
            <a:ext cx="27432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Joseph Stalin was leader of the Soviet Union from </a:t>
            </a:r>
            <a:r>
              <a:rPr lang="en-US" altLang="en-US" sz="2400" b="1" dirty="0" smtClean="0">
                <a:latin typeface="Times New Roman" panose="02020603050405020304" pitchFamily="18" charset="0"/>
              </a:rPr>
              <a:t>1926 </a:t>
            </a:r>
            <a:r>
              <a:rPr lang="en-US" altLang="en-US" sz="2400" b="1" dirty="0">
                <a:latin typeface="Times New Roman" panose="02020603050405020304" pitchFamily="18" charset="0"/>
              </a:rPr>
              <a:t>until 1953.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648199" y="914400"/>
            <a:ext cx="6575121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dirty="0">
                <a:latin typeface="Times New Roman" panose="02020603050405020304" pitchFamily="18" charset="0"/>
              </a:rPr>
              <a:t>A ruthless dictator, </a:t>
            </a:r>
            <a:endParaRPr lang="en-US" altLang="en-US" sz="2800" b="1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F</a:t>
            </a:r>
            <a:r>
              <a:rPr lang="en-US" altLang="en-US" sz="2800" b="1" u="sng" dirty="0" smtClean="0">
                <a:latin typeface="Times New Roman" panose="02020603050405020304" pitchFamily="18" charset="0"/>
              </a:rPr>
              <a:t>irst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Cold War Soviet </a:t>
            </a:r>
            <a:r>
              <a:rPr lang="en-US" altLang="en-US" sz="2800" b="1" u="sng" dirty="0" smtClean="0">
                <a:latin typeface="Times New Roman" panose="02020603050405020304" pitchFamily="18" charset="0"/>
              </a:rPr>
              <a:t>Premier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latin typeface="Times New Roman" panose="02020603050405020304" pitchFamily="18" charset="0"/>
              </a:rPr>
              <a:t>Start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of the Cold War 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from actions </a:t>
            </a:r>
            <a:r>
              <a:rPr lang="en-US" altLang="en-US" sz="2800" b="1" dirty="0">
                <a:latin typeface="Times New Roman" panose="02020603050405020304" pitchFamily="18" charset="0"/>
              </a:rPr>
              <a:t>at the Yalta 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Conference.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latin typeface="Times New Roman" panose="02020603050405020304" pitchFamily="18" charset="0"/>
              </a:rPr>
              <a:t>Promoted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, </a:t>
            </a:r>
            <a:r>
              <a:rPr lang="en-US" altLang="en-US" sz="2800" b="1" u="sng" dirty="0" smtClean="0">
                <a:latin typeface="Times New Roman" panose="02020603050405020304" pitchFamily="18" charset="0"/>
              </a:rPr>
              <a:t>distrust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Times New Roman" panose="02020603050405020304" pitchFamily="18" charset="0"/>
              </a:rPr>
              <a:t>and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competition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between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East and West.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dirty="0" smtClean="0">
                <a:latin typeface="Times New Roman" panose="02020603050405020304" pitchFamily="18" charset="0"/>
              </a:rPr>
              <a:t>Aggressive against other nations to spread communist and Soviet agenda</a:t>
            </a:r>
            <a:endParaRPr lang="en-US" altLang="en-US" sz="2800" b="1" u="sng" dirty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dirty="0" smtClean="0">
                <a:latin typeface="Times New Roman" panose="02020603050405020304" pitchFamily="18" charset="0"/>
              </a:rPr>
              <a:t>Elevated </a:t>
            </a:r>
            <a:r>
              <a:rPr lang="en-US" altLang="en-US" sz="2800" b="1" dirty="0">
                <a:latin typeface="Times New Roman" panose="02020603050405020304" pitchFamily="18" charset="0"/>
              </a:rPr>
              <a:t>tensions between East and West escalating the Cold War.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20525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Britannic Bold" panose="020B0903060703020204" pitchFamily="34" charset="0"/>
              </a:rPr>
              <a:t>Georgy Malenkov</a:t>
            </a:r>
            <a:endParaRPr lang="en-US" sz="6000" dirty="0">
              <a:latin typeface="Britannic Bold" panose="020B0903060703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6314" y="2857624"/>
            <a:ext cx="3876256" cy="3599315"/>
          </a:xfrm>
        </p:spPr>
        <p:txBody>
          <a:bodyPr/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1953 -1955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Leader after Stalin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Forced to resign by Khrushchev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8" name="Picture 4" descr="A man in a shirt with dark, curly ha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638" y="2370996"/>
            <a:ext cx="2515907" cy="352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795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3"/>
          <p:cNvSpPr>
            <a:spLocks noChangeArrowheads="1" noChangeShapeType="1" noTextEdit="1"/>
          </p:cNvSpPr>
          <p:nvPr/>
        </p:nvSpPr>
        <p:spPr bwMode="auto">
          <a:xfrm>
            <a:off x="1905000" y="0"/>
            <a:ext cx="8534400" cy="1371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 panose="020B0806030902050204" pitchFamily="34" charset="0"/>
              </a:rPr>
              <a:t>Nikita Khrushchev</a:t>
            </a:r>
          </a:p>
        </p:txBody>
      </p:sp>
      <p:pic>
        <p:nvPicPr>
          <p:cNvPr id="13315" name="Picture 4" descr="Khrushche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752600"/>
            <a:ext cx="23288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4419599" y="1295401"/>
            <a:ext cx="6227523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u="sng" dirty="0">
                <a:solidFill>
                  <a:schemeClr val="hlink"/>
                </a:solidFill>
                <a:latin typeface="Times New Roman" panose="02020603050405020304" pitchFamily="18" charset="0"/>
              </a:rPr>
              <a:t>Khrushchev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elevated </a:t>
            </a:r>
            <a:r>
              <a:rPr lang="en-US" altLang="en-US" sz="2800" b="1" dirty="0" smtClean="0">
                <a:solidFill>
                  <a:schemeClr val="hlink"/>
                </a:solidFill>
                <a:latin typeface="Times New Roman" panose="02020603050405020304" pitchFamily="18" charset="0"/>
              </a:rPr>
              <a:t>tensions 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by </a:t>
            </a:r>
            <a:r>
              <a:rPr lang="en-US" altLang="en-US" sz="2800" b="1" u="sng" dirty="0">
                <a:solidFill>
                  <a:schemeClr val="hlink"/>
                </a:solidFill>
                <a:latin typeface="Times New Roman" panose="02020603050405020304" pitchFamily="18" charset="0"/>
              </a:rPr>
              <a:t>allowing the building of the Berlin Wall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endParaRPr lang="en-US" altLang="en-US" sz="2800" b="1" dirty="0" smtClean="0">
              <a:solidFill>
                <a:schemeClr val="hlink"/>
              </a:solidFill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solidFill>
                  <a:schemeClr val="hlink"/>
                </a:solidFill>
                <a:latin typeface="Times New Roman" panose="02020603050405020304" pitchFamily="18" charset="0"/>
              </a:rPr>
              <a:t>Provided </a:t>
            </a:r>
            <a:r>
              <a:rPr lang="en-US" altLang="en-US" sz="2800" b="1" u="sng" dirty="0">
                <a:solidFill>
                  <a:schemeClr val="hlink"/>
                </a:solidFill>
                <a:latin typeface="Times New Roman" panose="02020603050405020304" pitchFamily="18" charset="0"/>
              </a:rPr>
              <a:t>funds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and materials  </a:t>
            </a:r>
            <a:r>
              <a:rPr lang="en-US" altLang="en-US" sz="2800" b="1" u="sng" dirty="0">
                <a:solidFill>
                  <a:schemeClr val="hlink"/>
                </a:solidFill>
                <a:latin typeface="Times New Roman" panose="02020603050405020304" pitchFamily="18" charset="0"/>
              </a:rPr>
              <a:t>to communist North Vietnam 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during the war. </a:t>
            </a:r>
            <a:endParaRPr lang="en-US" altLang="en-US" sz="2800" b="1" dirty="0" smtClean="0">
              <a:solidFill>
                <a:schemeClr val="hlink"/>
              </a:solidFill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="1" dirty="0" smtClean="0">
                <a:solidFill>
                  <a:schemeClr val="hlink"/>
                </a:solidFill>
                <a:latin typeface="Times New Roman" panose="02020603050405020304" pitchFamily="18" charset="0"/>
              </a:rPr>
              <a:t>resided 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over the </a:t>
            </a:r>
            <a:r>
              <a:rPr lang="en-US" altLang="en-US" sz="2800" b="1" u="sng" dirty="0">
                <a:solidFill>
                  <a:schemeClr val="hlink"/>
                </a:solidFill>
                <a:latin typeface="Times New Roman" panose="02020603050405020304" pitchFamily="18" charset="0"/>
              </a:rPr>
              <a:t>Cuban Missile Crisis 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in part as a response to the  </a:t>
            </a:r>
            <a:r>
              <a:rPr lang="en-US" altLang="en-US" sz="2800" b="1" u="sng" dirty="0">
                <a:solidFill>
                  <a:schemeClr val="hlink"/>
                </a:solidFill>
                <a:latin typeface="Times New Roman" panose="02020603050405020304" pitchFamily="18" charset="0"/>
              </a:rPr>
              <a:t>Bay of Pigs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. </a:t>
            </a:r>
            <a:endParaRPr lang="en-US" altLang="en-US" sz="2800" b="1" dirty="0" smtClean="0">
              <a:solidFill>
                <a:schemeClr val="hlink"/>
              </a:solidFill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solidFill>
                  <a:schemeClr val="hlink"/>
                </a:solidFill>
                <a:latin typeface="Times New Roman" panose="02020603050405020304" pitchFamily="18" charset="0"/>
              </a:rPr>
              <a:t>Kennedy’s</a:t>
            </a:r>
            <a:r>
              <a:rPr lang="en-US" altLang="en-US" sz="2800" b="1" dirty="0" smtClean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main </a:t>
            </a:r>
            <a:r>
              <a:rPr lang="en-US" altLang="en-US" sz="2800" b="1" u="sng" dirty="0">
                <a:solidFill>
                  <a:schemeClr val="hlink"/>
                </a:solidFill>
                <a:latin typeface="Times New Roman" panose="02020603050405020304" pitchFamily="18" charset="0"/>
              </a:rPr>
              <a:t>adversary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throughout his presidency.</a:t>
            </a:r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1600201" y="4532313"/>
            <a:ext cx="313372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leader of the Soviet Union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 from </a:t>
            </a:r>
            <a:r>
              <a:rPr lang="en-US" altLang="en-US" sz="1800" dirty="0" smtClean="0">
                <a:latin typeface="Times New Roman" panose="02020603050405020304" pitchFamily="18" charset="0"/>
              </a:rPr>
              <a:t>1955 </a:t>
            </a:r>
            <a:r>
              <a:rPr lang="en-US" altLang="en-US" sz="1800" dirty="0">
                <a:latin typeface="Times New Roman" panose="02020603050405020304" pitchFamily="18" charset="0"/>
              </a:rPr>
              <a:t>till </a:t>
            </a:r>
            <a:r>
              <a:rPr lang="en-US" altLang="en-US" sz="1800" dirty="0" smtClean="0">
                <a:latin typeface="Times New Roman" panose="02020603050405020304" pitchFamily="18" charset="0"/>
              </a:rPr>
              <a:t>1964 when he was fired.</a:t>
            </a:r>
            <a:endParaRPr lang="en-US" altLang="en-US" sz="1800" dirty="0"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80996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13"/>
          <p:cNvGrpSpPr>
            <a:grpSpLocks/>
          </p:cNvGrpSpPr>
          <p:nvPr/>
        </p:nvGrpSpPr>
        <p:grpSpPr bwMode="auto">
          <a:xfrm>
            <a:off x="3810000" y="990600"/>
            <a:ext cx="7162800" cy="6249988"/>
            <a:chOff x="0" y="0"/>
            <a:chExt cx="5759" cy="3937"/>
          </a:xfrm>
        </p:grpSpPr>
        <p:sp>
          <p:nvSpPr>
            <p:cNvPr id="1434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658" cy="3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342900" indent="-342900">
                <a:spcBef>
                  <a:spcPct val="0"/>
                </a:spcBef>
                <a:buClrTx/>
                <a:buSzTx/>
              </a:pPr>
              <a:r>
                <a:rPr lang="en-US" altLang="en-US" sz="2400" u="sng" dirty="0">
                  <a:latin typeface="Arial" panose="020B0604020202020204" pitchFamily="34" charset="0"/>
                </a:rPr>
                <a:t>Created "Brezhnev Doctrine," </a:t>
              </a:r>
              <a:r>
                <a:rPr lang="en-US" altLang="en-US" sz="2400" dirty="0" smtClean="0">
                  <a:latin typeface="Arial" panose="020B0604020202020204" pitchFamily="34" charset="0"/>
                </a:rPr>
                <a:t>= </a:t>
              </a:r>
              <a:r>
                <a:rPr lang="en-US" altLang="en-US" sz="2400" dirty="0">
                  <a:latin typeface="Arial" panose="020B0604020202020204" pitchFamily="34" charset="0"/>
                </a:rPr>
                <a:t>Moscow's </a:t>
              </a:r>
              <a:r>
                <a:rPr lang="en-US" altLang="en-US" sz="2400" u="sng" dirty="0">
                  <a:latin typeface="Arial" panose="020B0604020202020204" pitchFamily="34" charset="0"/>
                </a:rPr>
                <a:t>right to intervene in the affairs of other socialist states.</a:t>
              </a:r>
              <a:r>
                <a:rPr lang="en-US" altLang="en-US" sz="2400" dirty="0">
                  <a:latin typeface="Arial" panose="020B0604020202020204" pitchFamily="34" charset="0"/>
                </a:rPr>
                <a:t> </a:t>
              </a:r>
              <a:endParaRPr lang="en-US" altLang="en-US" sz="2400" dirty="0" smtClean="0">
                <a:latin typeface="Arial" panose="020B0604020202020204" pitchFamily="34" charset="0"/>
              </a:endParaRPr>
            </a:p>
            <a:p>
              <a:pPr marL="342900" indent="-342900">
                <a:spcBef>
                  <a:spcPct val="0"/>
                </a:spcBef>
                <a:buClrTx/>
                <a:buSzTx/>
              </a:pPr>
              <a:r>
                <a:rPr lang="en-US" altLang="en-US" sz="2400" u="sng" dirty="0" smtClean="0">
                  <a:latin typeface="Arial" panose="020B0604020202020204" pitchFamily="34" charset="0"/>
                </a:rPr>
                <a:t>Supported</a:t>
              </a:r>
              <a:r>
                <a:rPr lang="en-US" altLang="en-US" sz="2400" dirty="0" smtClean="0">
                  <a:latin typeface="Arial" panose="020B0604020202020204" pitchFamily="34" charset="0"/>
                </a:rPr>
                <a:t> those against the U.S. around </a:t>
              </a:r>
              <a:r>
                <a:rPr lang="en-US" altLang="en-US" sz="2400" dirty="0">
                  <a:latin typeface="Arial" panose="020B0604020202020204" pitchFamily="34" charset="0"/>
                </a:rPr>
                <a:t>the world; </a:t>
              </a:r>
              <a:r>
                <a:rPr lang="en-US" altLang="en-US" sz="2400" u="sng" dirty="0">
                  <a:latin typeface="Arial" panose="020B0604020202020204" pitchFamily="34" charset="0"/>
                </a:rPr>
                <a:t>Vietnam, </a:t>
              </a:r>
              <a:r>
                <a:rPr lang="en-US" altLang="en-US" sz="2400" dirty="0">
                  <a:latin typeface="Arial" panose="020B0604020202020204" pitchFamily="34" charset="0"/>
                </a:rPr>
                <a:t>the </a:t>
              </a:r>
              <a:r>
                <a:rPr lang="en-US" altLang="en-US" sz="2400" u="sng" dirty="0">
                  <a:latin typeface="Arial" panose="020B0604020202020204" pitchFamily="34" charset="0"/>
                </a:rPr>
                <a:t>Middle East and the Third World</a:t>
              </a:r>
              <a:r>
                <a:rPr lang="en-US" altLang="en-US" sz="2400" dirty="0">
                  <a:latin typeface="Arial" panose="020B0604020202020204" pitchFamily="34" charset="0"/>
                </a:rPr>
                <a:t>. </a:t>
              </a:r>
              <a:endParaRPr lang="en-US" altLang="en-US" sz="2400" dirty="0" smtClean="0">
                <a:latin typeface="Arial" panose="020B0604020202020204" pitchFamily="34" charset="0"/>
              </a:endParaRPr>
            </a:p>
            <a:p>
              <a:pPr marL="342900" indent="-342900">
                <a:spcBef>
                  <a:spcPct val="0"/>
                </a:spcBef>
                <a:buClrTx/>
                <a:buSzTx/>
              </a:pPr>
              <a:r>
                <a:rPr lang="en-US" altLang="en-US" sz="2400" u="sng" dirty="0" smtClean="0">
                  <a:latin typeface="Arial" panose="020B0604020202020204" pitchFamily="34" charset="0"/>
                </a:rPr>
                <a:t>Peace</a:t>
              </a:r>
              <a:r>
                <a:rPr lang="en-US" altLang="en-US" sz="2400" dirty="0" smtClean="0">
                  <a:latin typeface="Arial" panose="020B0604020202020204" pitchFamily="34" charset="0"/>
                </a:rPr>
                <a:t> </a:t>
              </a:r>
              <a:r>
                <a:rPr lang="en-US" altLang="en-US" sz="2400" dirty="0">
                  <a:latin typeface="Arial" panose="020B0604020202020204" pitchFamily="34" charset="0"/>
                </a:rPr>
                <a:t>was </a:t>
              </a:r>
              <a:r>
                <a:rPr lang="en-US" altLang="en-US" sz="2400" u="sng" dirty="0">
                  <a:latin typeface="Arial" panose="020B0604020202020204" pitchFamily="34" charset="0"/>
                </a:rPr>
                <a:t>declared in 1972</a:t>
              </a:r>
              <a:r>
                <a:rPr lang="en-US" altLang="en-US" sz="2400" dirty="0">
                  <a:latin typeface="Arial" panose="020B0604020202020204" pitchFamily="34" charset="0"/>
                </a:rPr>
                <a:t>, when </a:t>
              </a:r>
              <a:r>
                <a:rPr lang="en-US" altLang="en-US" sz="2400" u="sng" dirty="0">
                  <a:latin typeface="Arial" panose="020B0604020202020204" pitchFamily="34" charset="0"/>
                </a:rPr>
                <a:t>he and </a:t>
              </a:r>
              <a:r>
                <a:rPr lang="en-US" altLang="en-US" sz="2400" dirty="0">
                  <a:latin typeface="Arial" panose="020B0604020202020204" pitchFamily="34" charset="0"/>
                </a:rPr>
                <a:t>President </a:t>
              </a:r>
              <a:r>
                <a:rPr lang="en-US" altLang="en-US" sz="2400" u="sng" dirty="0">
                  <a:latin typeface="Arial" panose="020B0604020202020204" pitchFamily="34" charset="0"/>
                </a:rPr>
                <a:t>Nixon signed the SALT treaty</a:t>
              </a:r>
              <a:r>
                <a:rPr lang="en-US" altLang="en-US" sz="2400" dirty="0">
                  <a:latin typeface="Arial" panose="020B0604020202020204" pitchFamily="34" charset="0"/>
                </a:rPr>
                <a:t>,  but it was short-lived.  </a:t>
              </a:r>
              <a:endParaRPr lang="en-US" altLang="en-US" sz="2400" dirty="0" smtClean="0">
                <a:latin typeface="Arial" panose="020B0604020202020204" pitchFamily="34" charset="0"/>
              </a:endParaRPr>
            </a:p>
            <a:p>
              <a:pPr marL="342900" indent="-342900">
                <a:spcBef>
                  <a:spcPct val="0"/>
                </a:spcBef>
                <a:buClrTx/>
                <a:buSzTx/>
              </a:pPr>
              <a:r>
                <a:rPr lang="en-US" altLang="en-US" sz="2400" dirty="0" smtClean="0">
                  <a:latin typeface="Arial" panose="020B0604020202020204" pitchFamily="34" charset="0"/>
                </a:rPr>
                <a:t>By </a:t>
              </a:r>
              <a:r>
                <a:rPr lang="en-US" altLang="en-US" sz="2400" dirty="0">
                  <a:latin typeface="Arial" panose="020B0604020202020204" pitchFamily="34" charset="0"/>
                </a:rPr>
                <a:t>1979, </a:t>
              </a:r>
              <a:r>
                <a:rPr lang="en-US" altLang="en-US" sz="2400" u="sng" dirty="0" smtClean="0">
                  <a:latin typeface="Arial" panose="020B0604020202020204" pitchFamily="34" charset="0"/>
                </a:rPr>
                <a:t>approved </a:t>
              </a:r>
              <a:r>
                <a:rPr lang="en-US" altLang="en-US" sz="2400" u="sng" dirty="0">
                  <a:latin typeface="Arial" panose="020B0604020202020204" pitchFamily="34" charset="0"/>
                </a:rPr>
                <a:t>the Soviet invasion of Afghanistan.</a:t>
              </a:r>
              <a:r>
                <a:rPr lang="en-US" altLang="en-US" sz="2400" dirty="0">
                  <a:latin typeface="Arial" panose="020B0604020202020204" pitchFamily="34" charset="0"/>
                </a:rPr>
                <a:t> </a:t>
              </a:r>
              <a:endParaRPr lang="en-US" altLang="en-US" sz="2400" dirty="0" smtClean="0">
                <a:latin typeface="Arial" panose="020B0604020202020204" pitchFamily="34" charset="0"/>
              </a:endParaRPr>
            </a:p>
            <a:p>
              <a:pPr marL="342900" indent="-342900">
                <a:spcBef>
                  <a:spcPct val="0"/>
                </a:spcBef>
                <a:buClrTx/>
                <a:buSzTx/>
              </a:pPr>
              <a:r>
                <a:rPr lang="en-US" altLang="en-US" sz="2400" u="sng" dirty="0" smtClean="0">
                  <a:latin typeface="Arial" panose="020B0604020202020204" pitchFamily="34" charset="0"/>
                </a:rPr>
                <a:t>Spent on defense </a:t>
              </a:r>
              <a:r>
                <a:rPr lang="en-US" altLang="en-US" sz="2400" u="sng" dirty="0">
                  <a:latin typeface="Arial" panose="020B0604020202020204" pitchFamily="34" charset="0"/>
                </a:rPr>
                <a:t>and aerospace industries, at the expense of agriculture and </a:t>
              </a:r>
              <a:r>
                <a:rPr lang="en-US" altLang="en-US" sz="2400" u="sng" dirty="0" smtClean="0">
                  <a:latin typeface="Arial" panose="020B0604020202020204" pitchFamily="34" charset="0"/>
                </a:rPr>
                <a:t>economy,</a:t>
              </a:r>
              <a:endParaRPr lang="en-US" altLang="en-US" sz="2400" dirty="0">
                <a:latin typeface="Arial" panose="020B0604020202020204" pitchFamily="34" charset="0"/>
              </a:endParaRPr>
            </a:p>
            <a:p>
              <a:pPr marL="342900" indent="-342900">
                <a:spcBef>
                  <a:spcPct val="0"/>
                </a:spcBef>
                <a:buClrTx/>
                <a:buSzTx/>
              </a:pPr>
              <a:r>
                <a:rPr lang="en-US" altLang="en-US" sz="2400" dirty="0" smtClean="0">
                  <a:latin typeface="Arial" panose="020B0604020202020204" pitchFamily="34" charset="0"/>
                </a:rPr>
                <a:t>economic </a:t>
              </a:r>
              <a:r>
                <a:rPr lang="en-US" altLang="en-US" sz="2400" dirty="0">
                  <a:latin typeface="Arial" panose="020B0604020202020204" pitchFamily="34" charset="0"/>
                </a:rPr>
                <a:t>productivity and the </a:t>
              </a:r>
              <a:r>
                <a:rPr lang="en-US" altLang="en-US" sz="2400" u="sng" dirty="0">
                  <a:latin typeface="Arial" panose="020B0604020202020204" pitchFamily="34" charset="0"/>
                </a:rPr>
                <a:t>standard of living fell </a:t>
              </a:r>
              <a:r>
                <a:rPr lang="en-US" altLang="en-US" sz="2400" dirty="0">
                  <a:latin typeface="Arial" panose="020B0604020202020204" pitchFamily="34" charset="0"/>
                </a:rPr>
                <a:t>into a slow but steady decline.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 b="1" dirty="0">
                  <a:latin typeface="Arial" panose="020B0604020202020204" pitchFamily="34" charset="0"/>
                </a:rPr>
                <a:t/>
              </a:r>
              <a:br>
                <a:rPr lang="en-US" altLang="en-US" sz="1000" b="1" dirty="0">
                  <a:latin typeface="Arial" panose="020B0604020202020204" pitchFamily="34" charset="0"/>
                </a:rPr>
              </a:br>
              <a:r>
                <a:rPr lang="en-US" altLang="en-US" sz="1000" b="1" dirty="0">
                  <a:latin typeface="Arial" panose="020B0604020202020204" pitchFamily="34" charset="0"/>
                </a:rPr>
                <a:t>  </a:t>
              </a:r>
              <a:r>
                <a:rPr lang="en-US" altLang="en-US" sz="2300" b="1" dirty="0">
                  <a:latin typeface="Arial" panose="020B0604020202020204" pitchFamily="34" charset="0"/>
                </a:rPr>
                <a:t> </a:t>
              </a:r>
              <a:r>
                <a:rPr lang="en-US" altLang="en-US" sz="1000" b="1" dirty="0">
                  <a:latin typeface="Arial" panose="020B0604020202020204" pitchFamily="34" charset="0"/>
                </a:rPr>
                <a:t>                                         </a:t>
              </a:r>
            </a:p>
          </p:txBody>
        </p:sp>
        <p:sp>
          <p:nvSpPr>
            <p:cNvPr id="14344" name="Rectangle 7"/>
            <p:cNvSpPr>
              <a:spLocks noChangeArrowheads="1" noTextEdit="1"/>
            </p:cNvSpPr>
            <p:nvPr/>
          </p:nvSpPr>
          <p:spPr bwMode="auto">
            <a:xfrm>
              <a:off x="5423" y="0"/>
              <a:ext cx="3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14345" name="Group 12"/>
            <p:cNvGrpSpPr>
              <a:grpSpLocks/>
            </p:cNvGrpSpPr>
            <p:nvPr/>
          </p:nvGrpSpPr>
          <p:grpSpPr bwMode="auto">
            <a:xfrm>
              <a:off x="0" y="3447"/>
              <a:ext cx="5759" cy="490"/>
              <a:chOff x="0" y="0"/>
              <a:chExt cx="5759" cy="490"/>
            </a:xfrm>
          </p:grpSpPr>
          <p:sp>
            <p:nvSpPr>
              <p:cNvPr id="14346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290" cy="4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00" b="1">
                    <a:latin typeface="Arial" panose="020B0604020202020204" pitchFamily="34" charset="0"/>
                  </a:rPr>
                  <a:t> </a:t>
                </a:r>
                <a:r>
                  <a:rPr lang="en-US" altLang="en-US" sz="1100" b="1">
                    <a:latin typeface="Times New Roman" panose="02020603050405020304" pitchFamily="18" charset="0"/>
                  </a:rPr>
                  <a:t/>
                </a:r>
                <a:br>
                  <a:rPr lang="en-US" altLang="en-US" sz="1100" b="1">
                    <a:latin typeface="Times New Roman" panose="02020603050405020304" pitchFamily="18" charset="0"/>
                  </a:rPr>
                </a:br>
                <a:r>
                  <a:rPr lang="en-US" altLang="en-US" sz="1100" b="1">
                    <a:latin typeface="Times New Roman" panose="02020603050405020304" pitchFamily="18" charset="0"/>
                  </a:rPr>
                  <a:t/>
                </a:r>
                <a:br>
                  <a:rPr lang="en-US" altLang="en-US" sz="1100" b="1">
                    <a:latin typeface="Times New Roman" panose="02020603050405020304" pitchFamily="18" charset="0"/>
                  </a:rPr>
                </a:br>
                <a:endParaRPr lang="en-US" altLang="en-US" sz="1000" b="1">
                  <a:latin typeface="Arial" panose="020B0604020202020204" pitchFamily="34" charset="0"/>
                </a:endParaRPr>
              </a:p>
            </p:txBody>
          </p:sp>
          <p:sp>
            <p:nvSpPr>
              <p:cNvPr id="14347" name="Rectangle 10"/>
              <p:cNvSpPr>
                <a:spLocks noChangeArrowheads="1"/>
              </p:cNvSpPr>
              <p:nvPr/>
            </p:nvSpPr>
            <p:spPr bwMode="auto">
              <a:xfrm>
                <a:off x="2290" y="0"/>
                <a:ext cx="3469" cy="4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100" b="1">
                    <a:latin typeface="Times New Roman" panose="02020603050405020304" pitchFamily="18" charset="0"/>
                    <a:hlinkClick r:id=""/>
                  </a:rPr>
                  <a:t/>
                </a:r>
                <a:br>
                  <a:rPr lang="en-US" altLang="en-US" sz="1100" b="1">
                    <a:latin typeface="Times New Roman" panose="02020603050405020304" pitchFamily="18" charset="0"/>
                    <a:hlinkClick r:id=""/>
                  </a:rPr>
                </a:br>
                <a:endParaRPr lang="en-US" altLang="en-US" sz="1000" b="1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5262563" y="22860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14340" name="Picture 3" descr="http://www.collectrussia.com/images/vv05/vv0506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95400"/>
            <a:ext cx="22225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WordArt 14"/>
          <p:cNvSpPr>
            <a:spLocks noChangeArrowheads="1" noChangeShapeType="1" noTextEdit="1"/>
          </p:cNvSpPr>
          <p:nvPr/>
        </p:nvSpPr>
        <p:spPr bwMode="auto">
          <a:xfrm>
            <a:off x="2819400" y="0"/>
            <a:ext cx="6400800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Leonid Brezhnev</a:t>
            </a:r>
          </a:p>
        </p:txBody>
      </p:sp>
      <p:sp>
        <p:nvSpPr>
          <p:cNvPr id="14342" name="Text Box 15"/>
          <p:cNvSpPr txBox="1">
            <a:spLocks noChangeArrowheads="1"/>
          </p:cNvSpPr>
          <p:nvPr/>
        </p:nvSpPr>
        <p:spPr bwMode="auto">
          <a:xfrm>
            <a:off x="1752600" y="4572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1964-1982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09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5219700" y="226218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15363" name="Picture 3" descr="http://members.fortunecity.com/stalinmao/Soviet/andropov/Andropov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066800"/>
            <a:ext cx="26892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4495800" y="990600"/>
            <a:ext cx="61722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0"/>
              </a:spcBef>
              <a:buClrTx/>
              <a:buSzTx/>
            </a:pPr>
            <a:r>
              <a:rPr lang="en-US" altLang="en-US" dirty="0" smtClean="0">
                <a:latin typeface="Arial" panose="020B0604020202020204" pitchFamily="34" charset="0"/>
              </a:rPr>
              <a:t>Ruled for only15 </a:t>
            </a:r>
            <a:r>
              <a:rPr lang="en-US" altLang="en-US" dirty="0">
                <a:latin typeface="Arial" panose="020B0604020202020204" pitchFamily="34" charset="0"/>
              </a:rPr>
              <a:t>months </a:t>
            </a:r>
            <a:r>
              <a:rPr lang="en-US" altLang="en-US" dirty="0" smtClean="0">
                <a:latin typeface="Arial" panose="020B0604020202020204" pitchFamily="34" charset="0"/>
              </a:rPr>
              <a:t>before </a:t>
            </a:r>
            <a:r>
              <a:rPr lang="en-US" altLang="en-US" dirty="0">
                <a:latin typeface="Arial" panose="020B0604020202020204" pitchFamily="34" charset="0"/>
              </a:rPr>
              <a:t>his death, 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</a:pPr>
            <a:r>
              <a:rPr lang="en-US" altLang="en-US" u="sng" dirty="0">
                <a:latin typeface="Arial" panose="020B0604020202020204" pitchFamily="34" charset="0"/>
              </a:rPr>
              <a:t>T</a:t>
            </a:r>
            <a:r>
              <a:rPr lang="en-US" altLang="en-US" u="sng" dirty="0" smtClean="0">
                <a:latin typeface="Arial" panose="020B0604020202020204" pitchFamily="34" charset="0"/>
              </a:rPr>
              <a:t>ried </a:t>
            </a:r>
            <a:r>
              <a:rPr lang="en-US" altLang="en-US" u="sng" dirty="0">
                <a:latin typeface="Arial" panose="020B0604020202020204" pitchFamily="34" charset="0"/>
              </a:rPr>
              <a:t>to improve the efficiency of the Soviet economy</a:t>
            </a:r>
            <a:r>
              <a:rPr lang="en-US" altLang="en-US" dirty="0">
                <a:latin typeface="Arial" panose="020B0604020202020204" pitchFamily="34" charset="0"/>
              </a:rPr>
              <a:t>. 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</a:pPr>
            <a:r>
              <a:rPr lang="en-US" altLang="en-US" dirty="0" smtClean="0">
                <a:latin typeface="Arial" panose="020B0604020202020204" pitchFamily="34" charset="0"/>
              </a:rPr>
              <a:t>Remained </a:t>
            </a:r>
            <a:r>
              <a:rPr lang="en-US" altLang="en-US" dirty="0">
                <a:latin typeface="Arial" panose="020B0604020202020204" pitchFamily="34" charset="0"/>
              </a:rPr>
              <a:t>in the war in Afghanistan. 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</a:pPr>
            <a:r>
              <a:rPr lang="en-US" altLang="en-US" u="sng" dirty="0">
                <a:latin typeface="Arial" panose="020B0604020202020204" pitchFamily="34" charset="0"/>
              </a:rPr>
              <a:t>T</a:t>
            </a:r>
            <a:r>
              <a:rPr lang="en-US" altLang="en-US" u="sng" dirty="0" smtClean="0">
                <a:latin typeface="Arial" panose="020B0604020202020204" pitchFamily="34" charset="0"/>
              </a:rPr>
              <a:t>ried </a:t>
            </a:r>
            <a:r>
              <a:rPr lang="en-US" altLang="en-US" u="sng" dirty="0">
                <a:latin typeface="Arial" panose="020B0604020202020204" pitchFamily="34" charset="0"/>
              </a:rPr>
              <a:t>to persuade Europe not to allow U.S.</a:t>
            </a:r>
            <a:r>
              <a:rPr lang="en-US" altLang="en-US" dirty="0">
                <a:latin typeface="Arial" panose="020B0604020202020204" pitchFamily="34" charset="0"/>
              </a:rPr>
              <a:t> President Reagan </a:t>
            </a:r>
            <a:r>
              <a:rPr lang="en-US" altLang="en-US" u="sng" dirty="0">
                <a:latin typeface="Arial" panose="020B0604020202020204" pitchFamily="34" charset="0"/>
              </a:rPr>
              <a:t>to station missiles in Germany. </a:t>
            </a:r>
            <a:endParaRPr lang="en-US" altLang="en-US" u="sng" dirty="0">
              <a:latin typeface="Times New Roman" panose="02020603050405020304" pitchFamily="18" charset="0"/>
            </a:endParaRPr>
          </a:p>
        </p:txBody>
      </p:sp>
      <p:sp>
        <p:nvSpPr>
          <p:cNvPr id="15365" name="WordArt 6" descr="White marble"/>
          <p:cNvSpPr>
            <a:spLocks noChangeArrowheads="1" noChangeShapeType="1" noTextEdit="1"/>
          </p:cNvSpPr>
          <p:nvPr/>
        </p:nvSpPr>
        <p:spPr bwMode="auto">
          <a:xfrm>
            <a:off x="1981200" y="0"/>
            <a:ext cx="8153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Yuri Andropov</a:t>
            </a: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1905000" y="4953000"/>
            <a:ext cx="2362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1982 15 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months –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Hospitlized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123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5281613" y="22907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16387" name="Picture 3" descr="http://www.collectrussia.com/images/cc47/cc4760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66800"/>
            <a:ext cx="25082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4343401" y="1066800"/>
            <a:ext cx="5776913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571500" indent="-571500" algn="just">
              <a:spcBef>
                <a:spcPct val="0"/>
              </a:spcBef>
              <a:buClrTx/>
              <a:buSzTx/>
            </a:pPr>
            <a:r>
              <a:rPr lang="en-US" altLang="en-US" sz="36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February </a:t>
            </a:r>
            <a:r>
              <a:rPr lang="en-US" altLang="en-US" sz="36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1984 </a:t>
            </a:r>
            <a:r>
              <a:rPr lang="en-US" altLang="en-US" sz="36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-1985 </a:t>
            </a: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till 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</a:t>
            </a:r>
            <a:r>
              <a:rPr lang="en-US" altLang="en-US" sz="36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spcBef>
                <a:spcPct val="0"/>
              </a:spcBef>
              <a:buClrTx/>
              <a:buSzTx/>
            </a:pPr>
            <a:r>
              <a:rPr lang="en-US" altLang="en-US" sz="36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</a:t>
            </a:r>
            <a:r>
              <a:rPr lang="en-US" altLang="en-US" sz="36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ground for </a:t>
            </a: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</a:t>
            </a:r>
            <a:r>
              <a:rPr lang="en-US" altLang="en-US" sz="3600" spc="-1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protégé: </a:t>
            </a:r>
            <a:r>
              <a:rPr lang="en-US" altLang="en-US" sz="3600" u="sng" spc="-1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Mikhail </a:t>
            </a:r>
            <a:r>
              <a:rPr lang="en-US" altLang="en-US" sz="36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Gorbachev</a:t>
            </a: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>
              <a:spcBef>
                <a:spcPct val="0"/>
              </a:spcBef>
              <a:buClrTx/>
              <a:buSzTx/>
            </a:pP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</a:t>
            </a:r>
            <a:r>
              <a:rPr lang="en-US" altLang="en-US" sz="3600" spc="-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altLang="en-US" sz="36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 </a:t>
            </a:r>
            <a:r>
              <a:rPr lang="en-US" altLang="en-US" sz="36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consumer goods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spcBef>
                <a:spcPct val="0"/>
              </a:spcBef>
              <a:buClrTx/>
              <a:buSzTx/>
            </a:pP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Loosened Andropov's 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strict political control.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 b="1" dirty="0">
              <a:latin typeface="Times New Roman" panose="02020603050405020304" pitchFamily="18" charset="0"/>
            </a:endParaRPr>
          </a:p>
        </p:txBody>
      </p:sp>
      <p:sp>
        <p:nvSpPr>
          <p:cNvPr id="16389" name="WordArt 6"/>
          <p:cNvSpPr>
            <a:spLocks noChangeArrowheads="1" noChangeShapeType="1" noTextEdit="1"/>
          </p:cNvSpPr>
          <p:nvPr/>
        </p:nvSpPr>
        <p:spPr bwMode="auto">
          <a:xfrm>
            <a:off x="2362200" y="0"/>
            <a:ext cx="7239000" cy="1066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Konstantin Chernyenko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288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m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25" y="1316038"/>
            <a:ext cx="27416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265614" y="1010245"/>
            <a:ext cx="6718126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alt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the start, strives for </a:t>
            </a:r>
            <a:r>
              <a:rPr lang="en-US" alt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reforms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US" alt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key phrases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 the Gorbachev era: </a:t>
            </a:r>
            <a:endParaRPr lang="en-US" alt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1" indent="-457200">
              <a:spcBef>
                <a:spcPct val="50000"/>
              </a:spcBef>
              <a:buClrTx/>
              <a:buSzTx/>
            </a:pP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glasnost" (openness) </a:t>
            </a:r>
            <a:endParaRPr lang="en-US" altLang="en-US" sz="24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1" indent="-457200">
              <a:spcBef>
                <a:spcPct val="50000"/>
              </a:spcBef>
              <a:buClrTx/>
              <a:buSzTx/>
            </a:pP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perestroika" (reform). </a:t>
            </a:r>
            <a:endParaRPr lang="en-US" altLang="en-US" sz="24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Realized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Soviet Union 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could not compete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Wanted an end 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to the arms race with the West.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Caused 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tension in the Soviet Union.  </a:t>
            </a: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Between reformer and conservatives</a:t>
            </a:r>
            <a:endParaRPr lang="en-US" altLang="en-US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WordArt 5"/>
          <p:cNvSpPr>
            <a:spLocks noChangeArrowheads="1" noChangeShapeType="1" noTextEdit="1"/>
          </p:cNvSpPr>
          <p:nvPr/>
        </p:nvSpPr>
        <p:spPr bwMode="auto">
          <a:xfrm>
            <a:off x="2819400" y="152400"/>
            <a:ext cx="7162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CBCBCB"/>
              </a:contour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Mikhail Gorbachev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926167" y="4668838"/>
            <a:ext cx="334049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Soviet Leader from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 1985 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– 1990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Wins Nobel 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Peace Prize </a:t>
            </a: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helping to end the Cold War. </a:t>
            </a:r>
            <a:r>
              <a:rPr lang="en-US" alt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1990</a:t>
            </a:r>
            <a:endParaRPr lang="en-US" altLang="en-US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5567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ig nu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7" b="12714"/>
          <a:stretch>
            <a:fillRect/>
          </a:stretch>
        </p:blipFill>
        <p:spPr bwMode="auto">
          <a:xfrm>
            <a:off x="4114800" y="609600"/>
            <a:ext cx="350520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524000" y="1981200"/>
            <a:ext cx="9144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 dirty="0">
                <a:latin typeface="Times New Roman" panose="02020603050405020304" pitchFamily="18" charset="0"/>
              </a:rPr>
              <a:t>On </a:t>
            </a:r>
            <a:r>
              <a:rPr lang="en-US" altLang="en-US" sz="2800" u="sng" dirty="0">
                <a:latin typeface="Times New Roman" panose="02020603050405020304" pitchFamily="18" charset="0"/>
              </a:rPr>
              <a:t>July 16, 1945 </a:t>
            </a:r>
            <a:r>
              <a:rPr lang="en-US" altLang="en-US" sz="2800" u="sng" dirty="0" smtClean="0">
                <a:latin typeface="Times New Roman" panose="02020603050405020304" pitchFamily="18" charset="0"/>
              </a:rPr>
              <a:t>U.S tests first </a:t>
            </a:r>
            <a:r>
              <a:rPr lang="en-US" altLang="en-US" sz="2800" u="sng" dirty="0">
                <a:latin typeface="Times New Roman" panose="02020603050405020304" pitchFamily="18" charset="0"/>
              </a:rPr>
              <a:t>atomic bomb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latin typeface="Times New Roman" panose="02020603050405020304" pitchFamily="18" charset="0"/>
              </a:rPr>
              <a:t>and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use </a:t>
            </a:r>
            <a:r>
              <a:rPr lang="en-US" altLang="en-US" sz="2800" u="sng" dirty="0" smtClean="0">
                <a:latin typeface="Times New Roman" panose="02020603050405020304" pitchFamily="18" charset="0"/>
              </a:rPr>
              <a:t>it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on Japan August 6, and 9</a:t>
            </a:r>
            <a:r>
              <a:rPr lang="en-US" altLang="en-US" sz="2800" baseline="30000" dirty="0" smtClean="0">
                <a:latin typeface="Times New Roman" panose="02020603050405020304" pitchFamily="18" charset="0"/>
              </a:rPr>
              <a:t>th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Forces U.S. and U.S.S.R to </a:t>
            </a:r>
            <a:r>
              <a:rPr lang="en-US" altLang="en-US" sz="2800" u="sng" dirty="0">
                <a:latin typeface="Times New Roman" panose="02020603050405020304" pitchFamily="18" charset="0"/>
              </a:rPr>
              <a:t>consider</a:t>
            </a:r>
            <a:r>
              <a:rPr lang="en-US" altLang="en-US" sz="2800" dirty="0">
                <a:latin typeface="Times New Roman" panose="02020603050405020304" pitchFamily="18" charset="0"/>
              </a:rPr>
              <a:t> the use of their </a:t>
            </a:r>
            <a:r>
              <a:rPr lang="en-US" altLang="en-US" sz="2800" u="sng" dirty="0">
                <a:latin typeface="Times New Roman" panose="02020603050405020304" pitchFamily="18" charset="0"/>
              </a:rPr>
              <a:t>nuclear weapons carefully.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T</a:t>
            </a:r>
            <a:r>
              <a:rPr lang="en-US" altLang="en-US" sz="2800" u="sng" dirty="0" smtClean="0">
                <a:latin typeface="Times New Roman" panose="02020603050405020304" pitchFamily="18" charset="0"/>
              </a:rPr>
              <a:t>wo </a:t>
            </a:r>
            <a:r>
              <a:rPr lang="en-US" altLang="en-US" sz="2800" u="sng" dirty="0">
                <a:latin typeface="Times New Roman" panose="02020603050405020304" pitchFamily="18" charset="0"/>
              </a:rPr>
              <a:t>sides </a:t>
            </a:r>
            <a:r>
              <a:rPr lang="en-US" altLang="en-US" sz="2800" u="sng" dirty="0" smtClean="0">
                <a:latin typeface="Times New Roman" panose="02020603050405020304" pitchFamily="18" charset="0"/>
              </a:rPr>
              <a:t>compete to </a:t>
            </a:r>
            <a:r>
              <a:rPr lang="en-US" altLang="en-US" sz="2800" u="sng" dirty="0">
                <a:latin typeface="Times New Roman" panose="02020603050405020304" pitchFamily="18" charset="0"/>
              </a:rPr>
              <a:t>become more powerful than the other = arms race</a:t>
            </a:r>
            <a:r>
              <a:rPr lang="en-US" altLang="en-US" sz="2800" dirty="0">
                <a:latin typeface="Times New Roman" panose="02020603050405020304" pitchFamily="18" charset="0"/>
              </a:rPr>
              <a:t>.  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 u="sng" dirty="0" smtClean="0">
                <a:latin typeface="Times New Roman" panose="02020603050405020304" pitchFamily="18" charset="0"/>
              </a:rPr>
              <a:t>Both become so </a:t>
            </a:r>
            <a:r>
              <a:rPr lang="en-US" altLang="en-US" sz="2800" u="sng" dirty="0">
                <a:latin typeface="Times New Roman" panose="02020603050405020304" pitchFamily="18" charset="0"/>
              </a:rPr>
              <a:t>powerful</a:t>
            </a:r>
            <a:r>
              <a:rPr lang="en-US" altLang="en-US" sz="2800" dirty="0">
                <a:latin typeface="Times New Roman" panose="02020603050405020304" pitchFamily="18" charset="0"/>
              </a:rPr>
              <a:t> that they </a:t>
            </a:r>
            <a:r>
              <a:rPr lang="en-US" altLang="en-US" sz="2800" u="sng" dirty="0">
                <a:latin typeface="Times New Roman" panose="02020603050405020304" pitchFamily="18" charset="0"/>
              </a:rPr>
              <a:t>could destroy the whole world.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= </a:t>
            </a:r>
            <a:r>
              <a:rPr lang="en-US" altLang="en-US" sz="2800" u="sng" dirty="0" smtClean="0">
                <a:latin typeface="Times New Roman" panose="02020603050405020304" pitchFamily="18" charset="0"/>
              </a:rPr>
              <a:t>MUTUAL </a:t>
            </a:r>
            <a:r>
              <a:rPr lang="en-US" altLang="en-US" sz="2800" u="sng" dirty="0">
                <a:latin typeface="Times New Roman" panose="02020603050405020304" pitchFamily="18" charset="0"/>
              </a:rPr>
              <a:t>ASSURED DESTRUCTION</a:t>
            </a: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3429000" y="76201"/>
            <a:ext cx="5105400" cy="600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CBCBCB"/>
              </a:contour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Nuclear Weapons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8230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3" name="Rectangle 11"/>
          <p:cNvSpPr>
            <a:spLocks noGrp="1" noChangeArrowheads="1"/>
          </p:cNvSpPr>
          <p:nvPr>
            <p:ph type="title"/>
          </p:nvPr>
        </p:nvSpPr>
        <p:spPr>
          <a:xfrm>
            <a:off x="1905000" y="381000"/>
            <a:ext cx="8229600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/>
              <a:t>Germany Divided</a:t>
            </a:r>
          </a:p>
        </p:txBody>
      </p:sp>
      <p:pic>
        <p:nvPicPr>
          <p:cNvPr id="19459" name="Picture 8" descr="airlift map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32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524000"/>
            <a:ext cx="3835400" cy="4267200"/>
          </a:xfrm>
        </p:spPr>
      </p:pic>
      <p:pic>
        <p:nvPicPr>
          <p:cNvPr id="19460" name="Picture 10" descr="map lege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5943600"/>
            <a:ext cx="38100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1" name="Text Box 14"/>
          <p:cNvSpPr txBox="1">
            <a:spLocks noChangeArrowheads="1"/>
          </p:cNvSpPr>
          <p:nvPr/>
        </p:nvSpPr>
        <p:spPr bwMode="auto">
          <a:xfrm>
            <a:off x="5915024" y="485776"/>
            <a:ext cx="4524375" cy="5457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400" u="sng" dirty="0" smtClean="0">
                <a:solidFill>
                  <a:schemeClr val="hlink"/>
                </a:solidFill>
              </a:rPr>
              <a:t>1945 Stalin</a:t>
            </a:r>
            <a:r>
              <a:rPr lang="en-US" altLang="en-US" sz="2400" u="sng" dirty="0">
                <a:solidFill>
                  <a:schemeClr val="hlink"/>
                </a:solidFill>
              </a:rPr>
              <a:t>, Churchill, and Roosevelt meet </a:t>
            </a:r>
            <a:r>
              <a:rPr lang="en-US" altLang="en-US" sz="2400" u="sng" dirty="0" smtClean="0">
                <a:solidFill>
                  <a:schemeClr val="hlink"/>
                </a:solidFill>
              </a:rPr>
              <a:t>at </a:t>
            </a:r>
            <a:r>
              <a:rPr lang="en-US" altLang="en-US" sz="2400" u="sng" dirty="0">
                <a:solidFill>
                  <a:schemeClr val="hlink"/>
                </a:solidFill>
              </a:rPr>
              <a:t>the </a:t>
            </a:r>
            <a:r>
              <a:rPr lang="en-US" altLang="en-US" sz="2400" u="sng" dirty="0" smtClean="0">
                <a:solidFill>
                  <a:schemeClr val="hlink"/>
                </a:solidFill>
              </a:rPr>
              <a:t>Yalta</a:t>
            </a:r>
            <a:r>
              <a:rPr lang="en-US" altLang="en-US" sz="2400" dirty="0" smtClean="0">
                <a:solidFill>
                  <a:schemeClr val="hlink"/>
                </a:solidFill>
              </a:rPr>
              <a:t> </a:t>
            </a:r>
            <a:r>
              <a:rPr lang="en-US" altLang="en-US" sz="2400" dirty="0">
                <a:solidFill>
                  <a:schemeClr val="hlink"/>
                </a:solidFill>
              </a:rPr>
              <a:t>C</a:t>
            </a:r>
            <a:r>
              <a:rPr lang="en-US" altLang="en-US" sz="2400" dirty="0" smtClean="0">
                <a:solidFill>
                  <a:schemeClr val="hlink"/>
                </a:solidFill>
              </a:rPr>
              <a:t>onference </a:t>
            </a:r>
            <a:r>
              <a:rPr lang="en-US" altLang="en-US" sz="2400" u="sng" dirty="0">
                <a:solidFill>
                  <a:schemeClr val="hlink"/>
                </a:solidFill>
              </a:rPr>
              <a:t>to discuss what will happen next</a:t>
            </a:r>
            <a:r>
              <a:rPr lang="en-US" altLang="en-US" sz="2400" dirty="0">
                <a:solidFill>
                  <a:schemeClr val="hlink"/>
                </a:solidFill>
              </a:rPr>
              <a:t>. </a:t>
            </a:r>
            <a:endParaRPr lang="en-US" altLang="en-US" sz="2400" dirty="0" smtClean="0">
              <a:solidFill>
                <a:schemeClr val="hlink"/>
              </a:solidFill>
            </a:endParaRPr>
          </a:p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400" u="sng" dirty="0" smtClean="0">
                <a:solidFill>
                  <a:schemeClr val="hlink"/>
                </a:solidFill>
              </a:rPr>
              <a:t>Decide </a:t>
            </a:r>
            <a:r>
              <a:rPr lang="en-US" altLang="en-US" sz="2400" u="sng" dirty="0">
                <a:solidFill>
                  <a:schemeClr val="hlink"/>
                </a:solidFill>
              </a:rPr>
              <a:t>on free elections in Poland and </a:t>
            </a:r>
            <a:r>
              <a:rPr lang="en-US" altLang="en-US" sz="2400" u="sng" dirty="0" smtClean="0">
                <a:solidFill>
                  <a:schemeClr val="hlink"/>
                </a:solidFill>
              </a:rPr>
              <a:t>divide </a:t>
            </a:r>
            <a:r>
              <a:rPr lang="en-US" altLang="en-US" sz="2400" u="sng" dirty="0">
                <a:solidFill>
                  <a:schemeClr val="hlink"/>
                </a:solidFill>
              </a:rPr>
              <a:t>up Germany into 4 zones.</a:t>
            </a:r>
            <a:r>
              <a:rPr lang="en-US" altLang="en-US" sz="2400" dirty="0">
                <a:solidFill>
                  <a:schemeClr val="hlink"/>
                </a:solidFill>
              </a:rPr>
              <a:t> </a:t>
            </a:r>
            <a:endParaRPr lang="en-US" altLang="en-US" sz="2400" dirty="0" smtClean="0">
              <a:solidFill>
                <a:schemeClr val="hlink"/>
              </a:solidFill>
            </a:endParaRPr>
          </a:p>
          <a:p>
            <a:pPr marL="1085850" lvl="1" indent="-342900">
              <a:spcBef>
                <a:spcPct val="50000"/>
              </a:spcBef>
              <a:buClrTx/>
              <a:buSzTx/>
            </a:pPr>
            <a:r>
              <a:rPr lang="en-US" altLang="en-US" sz="2000" u="sng" dirty="0" smtClean="0">
                <a:solidFill>
                  <a:schemeClr val="hlink"/>
                </a:solidFill>
              </a:rPr>
              <a:t>The </a:t>
            </a:r>
            <a:r>
              <a:rPr lang="en-US" altLang="en-US" sz="2000" u="sng" dirty="0">
                <a:solidFill>
                  <a:schemeClr val="hlink"/>
                </a:solidFill>
              </a:rPr>
              <a:t>U.S, Britain, and France = West.</a:t>
            </a:r>
            <a:r>
              <a:rPr lang="en-US" altLang="en-US" sz="2000" dirty="0">
                <a:solidFill>
                  <a:schemeClr val="hlink"/>
                </a:solidFill>
              </a:rPr>
              <a:t> Western Germany was </a:t>
            </a:r>
            <a:r>
              <a:rPr lang="en-US" altLang="en-US" sz="2000" u="sng" dirty="0">
                <a:solidFill>
                  <a:schemeClr val="hlink"/>
                </a:solidFill>
              </a:rPr>
              <a:t>democratic </a:t>
            </a:r>
            <a:r>
              <a:rPr lang="en-US" altLang="en-US" sz="2000" u="sng" dirty="0" smtClean="0">
                <a:solidFill>
                  <a:schemeClr val="hlink"/>
                </a:solidFill>
              </a:rPr>
              <a:t>while</a:t>
            </a:r>
          </a:p>
          <a:p>
            <a:pPr marL="1085850" lvl="1" indent="-342900">
              <a:spcBef>
                <a:spcPct val="50000"/>
              </a:spcBef>
              <a:buClrTx/>
              <a:buSzTx/>
            </a:pPr>
            <a:r>
              <a:rPr lang="en-US" altLang="en-US" sz="2000" u="sng" dirty="0" smtClean="0">
                <a:solidFill>
                  <a:schemeClr val="hlink"/>
                </a:solidFill>
              </a:rPr>
              <a:t>Eastern </a:t>
            </a:r>
            <a:r>
              <a:rPr lang="en-US" altLang="en-US" sz="2000" u="sng" dirty="0">
                <a:solidFill>
                  <a:schemeClr val="hlink"/>
                </a:solidFill>
              </a:rPr>
              <a:t>Germany </a:t>
            </a:r>
            <a:r>
              <a:rPr lang="en-US" altLang="en-US" sz="2000" u="sng" dirty="0" smtClean="0">
                <a:solidFill>
                  <a:schemeClr val="hlink"/>
                </a:solidFill>
              </a:rPr>
              <a:t>= </a:t>
            </a:r>
            <a:r>
              <a:rPr lang="en-US" altLang="en-US" sz="2000" u="sng" dirty="0">
                <a:solidFill>
                  <a:schemeClr val="hlink"/>
                </a:solidFill>
              </a:rPr>
              <a:t>Stalin’s control and communist.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chemeClr val="hlin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3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/>
              <a:t>BERLIN AIRLIFT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524000" y="18208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524000" y="18208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524000" y="4351339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pic>
        <p:nvPicPr>
          <p:cNvPr id="20486" name="Picture 6" descr="lan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70114"/>
            <a:ext cx="3200400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5019675" y="671691"/>
            <a:ext cx="621030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After World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War II. Each 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Ally</a:t>
            </a:r>
            <a:r>
              <a:rPr lang="en-US" alt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controlled a zone in Germany, and Berlin, which was surrounded by the Soviet zone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alt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Cooperation brakes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down in 1947 and early 1948. </a:t>
            </a:r>
          </a:p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Three </a:t>
            </a:r>
            <a:r>
              <a:rPr lang="en-US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Western powers decided to </a:t>
            </a:r>
            <a:r>
              <a:rPr lang="en-US" alt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join together and create 1 West German government.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Soviets try </a:t>
            </a:r>
            <a:r>
              <a:rPr lang="en-US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to stop A</a:t>
            </a:r>
            <a:r>
              <a:rPr lang="en-US" alt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llies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alt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arassing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Western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traffic to and from 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</a:p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Lead to </a:t>
            </a:r>
            <a:r>
              <a:rPr lang="en-US" alt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Berlin blockade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US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allies flying in supplies to Berlin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known as the </a:t>
            </a:r>
            <a:r>
              <a:rPr lang="en-US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Berlin Airlift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400" b="1" dirty="0">
              <a:latin typeface="Signboard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8816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1676400" y="0"/>
            <a:ext cx="8991600" cy="9906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Harry Truman</a:t>
            </a:r>
          </a:p>
        </p:txBody>
      </p:sp>
      <p:pic>
        <p:nvPicPr>
          <p:cNvPr id="4099" name="Picture 3" descr="Portrait of Harry S. Tru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43000"/>
            <a:ext cx="20796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733800" y="1206500"/>
            <a:ext cx="7364260" cy="5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dirty="0" smtClean="0">
                <a:latin typeface="Times New Roman" panose="02020603050405020304" pitchFamily="18" charset="0"/>
              </a:rPr>
              <a:t>33</a:t>
            </a:r>
            <a:r>
              <a:rPr lang="en-US" altLang="en-US" baseline="30000" dirty="0" smtClean="0">
                <a:latin typeface="Times New Roman" panose="02020603050405020304" pitchFamily="18" charset="0"/>
              </a:rPr>
              <a:t>rd </a:t>
            </a:r>
            <a:r>
              <a:rPr lang="en-US" altLang="en-US" dirty="0" smtClean="0">
                <a:latin typeface="Times New Roman" panose="02020603050405020304" pitchFamily="18" charset="0"/>
              </a:rPr>
              <a:t>President </a:t>
            </a:r>
            <a:r>
              <a:rPr lang="en-US" altLang="en-US" dirty="0">
                <a:latin typeface="Times New Roman" panose="02020603050405020304" pitchFamily="18" charset="0"/>
              </a:rPr>
              <a:t>of the United </a:t>
            </a:r>
            <a:r>
              <a:rPr lang="en-US" altLang="en-US" dirty="0" smtClean="0">
                <a:latin typeface="Times New Roman" panose="02020603050405020304" pitchFamily="18" charset="0"/>
              </a:rPr>
              <a:t>States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u="sng" dirty="0">
                <a:latin typeface="Times New Roman" panose="02020603050405020304" pitchFamily="18" charset="0"/>
              </a:rPr>
              <a:t>S</a:t>
            </a:r>
            <a:r>
              <a:rPr lang="en-US" altLang="en-US" u="sng" dirty="0" smtClean="0">
                <a:latin typeface="Times New Roman" panose="02020603050405020304" pitchFamily="18" charset="0"/>
              </a:rPr>
              <a:t>trong </a:t>
            </a:r>
            <a:r>
              <a:rPr lang="en-US" altLang="en-US" u="sng" dirty="0">
                <a:latin typeface="Times New Roman" panose="02020603050405020304" pitchFamily="18" charset="0"/>
              </a:rPr>
              <a:t>belief in containing Communism.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latin typeface="Times New Roman" panose="02020603050405020304" pitchFamily="18" charset="0"/>
              </a:rPr>
              <a:t>Keep communism from spreading.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endParaRPr lang="en-US" altLang="en-US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dirty="0" smtClean="0">
                <a:latin typeface="Times New Roman" panose="02020603050405020304" pitchFamily="18" charset="0"/>
              </a:rPr>
              <a:t>Demonstrated </a:t>
            </a:r>
            <a:r>
              <a:rPr lang="en-US" altLang="en-US" dirty="0">
                <a:latin typeface="Times New Roman" panose="02020603050405020304" pitchFamily="18" charset="0"/>
              </a:rPr>
              <a:t>by </a:t>
            </a:r>
            <a:r>
              <a:rPr lang="en-US" altLang="en-US" u="sng" dirty="0" smtClean="0">
                <a:latin typeface="Times New Roman" panose="02020603050405020304" pitchFamily="18" charset="0"/>
              </a:rPr>
              <a:t>U.S</a:t>
            </a:r>
            <a:r>
              <a:rPr lang="en-US" altLang="en-US" u="sng" dirty="0">
                <a:latin typeface="Times New Roman" panose="02020603050405020304" pitchFamily="18" charset="0"/>
              </a:rPr>
              <a:t>. </a:t>
            </a:r>
            <a:r>
              <a:rPr lang="en-US" altLang="en-US" u="sng" dirty="0" smtClean="0">
                <a:latin typeface="Times New Roman" panose="02020603050405020304" pitchFamily="18" charset="0"/>
              </a:rPr>
              <a:t>involved in:</a:t>
            </a:r>
          </a:p>
          <a:p>
            <a:pPr marL="1200150" lvl="1" indent="-457200">
              <a:spcBef>
                <a:spcPct val="50000"/>
              </a:spcBef>
              <a:buClrTx/>
              <a:buSzTx/>
            </a:pPr>
            <a:r>
              <a:rPr lang="en-US" altLang="en-US" u="sng" dirty="0" smtClean="0">
                <a:latin typeface="Times New Roman" panose="02020603050405020304" pitchFamily="18" charset="0"/>
              </a:rPr>
              <a:t>the </a:t>
            </a:r>
            <a:r>
              <a:rPr lang="en-US" altLang="en-US" u="sng" dirty="0">
                <a:latin typeface="Times New Roman" panose="02020603050405020304" pitchFamily="18" charset="0"/>
              </a:rPr>
              <a:t>Berlin Airlift, </a:t>
            </a:r>
            <a:endParaRPr lang="en-US" altLang="en-US" u="sng" dirty="0" smtClean="0">
              <a:latin typeface="Times New Roman" panose="02020603050405020304" pitchFamily="18" charset="0"/>
            </a:endParaRPr>
          </a:p>
          <a:p>
            <a:pPr marL="1200150" lvl="1" indent="-457200">
              <a:spcBef>
                <a:spcPct val="50000"/>
              </a:spcBef>
              <a:buClrTx/>
              <a:buSzTx/>
            </a:pPr>
            <a:r>
              <a:rPr lang="en-US" altLang="en-US" u="sng" dirty="0" smtClean="0">
                <a:latin typeface="Times New Roman" panose="02020603050405020304" pitchFamily="18" charset="0"/>
              </a:rPr>
              <a:t>NATO</a:t>
            </a:r>
            <a:r>
              <a:rPr lang="en-US" altLang="en-US" u="sng" dirty="0">
                <a:latin typeface="Times New Roman" panose="02020603050405020304" pitchFamily="18" charset="0"/>
              </a:rPr>
              <a:t>, </a:t>
            </a:r>
            <a:endParaRPr lang="en-US" altLang="en-US" u="sng" dirty="0" smtClean="0">
              <a:latin typeface="Times New Roman" panose="02020603050405020304" pitchFamily="18" charset="0"/>
            </a:endParaRPr>
          </a:p>
          <a:p>
            <a:pPr marL="1200150" lvl="1" indent="-457200">
              <a:spcBef>
                <a:spcPct val="50000"/>
              </a:spcBef>
              <a:buClrTx/>
              <a:buSzTx/>
            </a:pPr>
            <a:r>
              <a:rPr lang="en-US" altLang="en-US" u="sng" dirty="0" smtClean="0">
                <a:latin typeface="Times New Roman" panose="02020603050405020304" pitchFamily="18" charset="0"/>
              </a:rPr>
              <a:t>Marshall </a:t>
            </a:r>
            <a:r>
              <a:rPr lang="en-US" altLang="en-US" u="sng" dirty="0">
                <a:latin typeface="Times New Roman" panose="02020603050405020304" pitchFamily="18" charset="0"/>
              </a:rPr>
              <a:t>Plan, </a:t>
            </a:r>
            <a:endParaRPr lang="en-US" altLang="en-US" u="sng" dirty="0" smtClean="0">
              <a:latin typeface="Times New Roman" panose="02020603050405020304" pitchFamily="18" charset="0"/>
            </a:endParaRPr>
          </a:p>
          <a:p>
            <a:pPr marL="1200150" lvl="1" indent="-457200">
              <a:spcBef>
                <a:spcPct val="50000"/>
              </a:spcBef>
              <a:buClrTx/>
              <a:buSzTx/>
            </a:pPr>
            <a:r>
              <a:rPr lang="en-US" altLang="en-US" u="sng" dirty="0" smtClean="0">
                <a:latin typeface="Times New Roman" panose="02020603050405020304" pitchFamily="18" charset="0"/>
              </a:rPr>
              <a:t>Truman </a:t>
            </a:r>
            <a:r>
              <a:rPr lang="en-US" altLang="en-US" u="sng" dirty="0">
                <a:latin typeface="Times New Roman" panose="02020603050405020304" pitchFamily="18" charset="0"/>
              </a:rPr>
              <a:t>Doctrine. </a:t>
            </a:r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1524001" y="4267201"/>
            <a:ext cx="219322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U.S. President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from 1945-1953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2236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ake_heartbreak"/>
          <p:cNvPicPr>
            <a:picLocks noChangeAspect="1" noChangeArrowheads="1"/>
          </p:cNvPicPr>
          <p:nvPr/>
        </p:nvPicPr>
        <p:blipFill>
          <a:blip r:embed="rId3">
            <a:lum bright="48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979" y="349135"/>
            <a:ext cx="6678295" cy="171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581150" y="990600"/>
            <a:ext cx="9144000" cy="581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	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North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Korea and South Korea </a:t>
            </a:r>
            <a:r>
              <a:rPr lang="en-US" altLang="en-US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divided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along the 38</a:t>
            </a:r>
            <a:r>
              <a:rPr lang="en-US" altLang="en-US" sz="2800" b="1" u="sng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th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parallel </a:t>
            </a:r>
            <a:r>
              <a:rPr lang="en-US" altLang="en-US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end of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WWII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en-US" altLang="en-US" sz="28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North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Korea </a:t>
            </a:r>
            <a:r>
              <a:rPr lang="en-US" altLang="en-US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invades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South </a:t>
            </a:r>
            <a:r>
              <a:rPr lang="en-US" altLang="en-US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Korea 1950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 </a:t>
            </a:r>
          </a:p>
          <a:p>
            <a:pPr marL="1085850" lvl="1" indent="-342900">
              <a:spcBef>
                <a:spcPct val="50000"/>
              </a:spcBef>
              <a:buClrTx/>
              <a:buSzTx/>
            </a:pPr>
            <a:r>
              <a:rPr lang="en-US" altLang="en-US" sz="24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Leader </a:t>
            </a:r>
            <a:r>
              <a:rPr lang="en-US" altLang="en-US" sz="24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Kim Il Sung </a:t>
            </a:r>
            <a:r>
              <a:rPr lang="en-US" altLang="en-US" sz="24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= communist</a:t>
            </a:r>
            <a:r>
              <a:rPr lang="en-US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and </a:t>
            </a:r>
            <a:r>
              <a:rPr lang="en-US" altLang="en-US" sz="24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supported by the Soviet Union, and China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 </a:t>
            </a:r>
            <a:endParaRPr lang="en-US" altLang="en-US" sz="2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South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Korea and its leader </a:t>
            </a:r>
            <a:r>
              <a:rPr lang="en-US" altLang="en-US" sz="28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Syngman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Rhee were supported by the United States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en-US" altLang="en-US" sz="28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ClrTx/>
              <a:buSzTx/>
            </a:pP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authorized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send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ing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troops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to help </a:t>
            </a:r>
            <a:r>
              <a:rPr lang="en-US" altLang="en-US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under </a:t>
            </a: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the command of U.S. general Douglas MacArthur. </a:t>
            </a: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>
          <a:xfrm>
            <a:off x="194546" y="665482"/>
            <a:ext cx="9613861" cy="1080938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THE KOREAN CONFLICT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8869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/>
              <a:t>THE KOREAN CONFLICT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267199" y="847724"/>
            <a:ext cx="6200775" cy="601027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b="1" dirty="0" smtClean="0"/>
              <a:t>North Korea pushes </a:t>
            </a:r>
            <a:r>
              <a:rPr lang="en-US" sz="2800" b="1" u="sng" dirty="0" smtClean="0"/>
              <a:t>South Korean all </a:t>
            </a:r>
            <a:r>
              <a:rPr lang="en-US" sz="2800" b="1" u="sng" dirty="0"/>
              <a:t>the way to the tip of Korea</a:t>
            </a:r>
            <a:r>
              <a:rPr lang="en-US" sz="2800" b="1" dirty="0"/>
              <a:t> creating the Pusan </a:t>
            </a:r>
            <a:r>
              <a:rPr lang="en-US" sz="2800" b="1" dirty="0" smtClean="0"/>
              <a:t>Perimeter.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b="1" u="sng" dirty="0" smtClean="0"/>
              <a:t>MacArthur’s </a:t>
            </a:r>
            <a:r>
              <a:rPr lang="en-US" sz="2800" b="1" u="sng" dirty="0"/>
              <a:t>troops </a:t>
            </a:r>
            <a:r>
              <a:rPr lang="en-US" sz="2800" b="1" u="sng" dirty="0" smtClean="0"/>
              <a:t>pushes back out </a:t>
            </a:r>
            <a:r>
              <a:rPr lang="en-US" sz="2800" b="1" u="sng" dirty="0"/>
              <a:t>of Pusan all the way to the </a:t>
            </a:r>
            <a:r>
              <a:rPr lang="en-US" sz="2800" b="1" u="sng" dirty="0" smtClean="0"/>
              <a:t>North</a:t>
            </a:r>
            <a:r>
              <a:rPr lang="en-US" sz="2800" b="1" dirty="0"/>
              <a:t>. </a:t>
            </a:r>
            <a:endParaRPr lang="en-US" sz="2800" b="1" dirty="0" smtClean="0"/>
          </a:p>
          <a:p>
            <a:pPr lvl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b="1" dirty="0" smtClean="0"/>
              <a:t>MacArthur </a:t>
            </a:r>
            <a:r>
              <a:rPr lang="en-US" sz="2400" b="1" dirty="0"/>
              <a:t>ready to celebrate </a:t>
            </a:r>
            <a:endParaRPr lang="en-US" sz="2400" b="1" dirty="0" smtClean="0"/>
          </a:p>
          <a:p>
            <a:pPr lvl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b="1" u="sng" dirty="0" smtClean="0"/>
              <a:t>BUT </a:t>
            </a:r>
            <a:r>
              <a:rPr lang="en-US" sz="2400" b="1" u="sng" dirty="0"/>
              <a:t>the Chinese sent 1 million</a:t>
            </a:r>
            <a:r>
              <a:rPr lang="en-US" sz="2400" b="1" dirty="0"/>
              <a:t> volunteers </a:t>
            </a:r>
            <a:r>
              <a:rPr lang="en-US" sz="2400" b="1" u="sng" dirty="0"/>
              <a:t>across</a:t>
            </a:r>
            <a:r>
              <a:rPr lang="en-US" sz="2400" b="1" dirty="0"/>
              <a:t> and U.S. troops were pushed </a:t>
            </a:r>
            <a:r>
              <a:rPr lang="en-US" sz="2400" b="1" dirty="0" smtClean="0"/>
              <a:t>again back </a:t>
            </a:r>
            <a:r>
              <a:rPr lang="en-US" sz="2400" b="1" dirty="0"/>
              <a:t>into South Korea </a:t>
            </a:r>
            <a:endParaRPr lang="en-US" sz="2400" b="1" dirty="0" smtClean="0"/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en-US" b="1" u="sng" dirty="0" smtClean="0"/>
              <a:t>The </a:t>
            </a:r>
            <a:r>
              <a:rPr lang="en-US" b="1" u="sng" dirty="0"/>
              <a:t>war </a:t>
            </a:r>
            <a:r>
              <a:rPr lang="en-US" b="1" u="sng" dirty="0" smtClean="0"/>
              <a:t>continued back </a:t>
            </a:r>
            <a:r>
              <a:rPr lang="en-US" b="1" u="sng" dirty="0"/>
              <a:t>and </a:t>
            </a:r>
            <a:r>
              <a:rPr lang="en-US" b="1" u="sng" dirty="0" smtClean="0"/>
              <a:t>forth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en-US" b="1" u="sng" dirty="0" smtClean="0"/>
              <a:t>Ended </a:t>
            </a:r>
            <a:r>
              <a:rPr lang="en-US" b="1" u="sng" dirty="0"/>
              <a:t>in a stalemate in June of </a:t>
            </a:r>
            <a:r>
              <a:rPr lang="en-US" b="1" u="sng" dirty="0" smtClean="0"/>
              <a:t>1953</a:t>
            </a:r>
            <a:r>
              <a:rPr lang="en-US" b="1" dirty="0" smtClean="0"/>
              <a:t>.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en-US" b="1" dirty="0" smtClean="0"/>
              <a:t>The </a:t>
            </a:r>
            <a:r>
              <a:rPr lang="en-US" b="1" dirty="0"/>
              <a:t>U.S still has military in South Korea.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800" b="1" dirty="0">
              <a:solidFill>
                <a:schemeClr val="hlink"/>
              </a:solidFill>
            </a:endParaRPr>
          </a:p>
        </p:txBody>
      </p:sp>
      <p:pic>
        <p:nvPicPr>
          <p:cNvPr id="22532" name="Picture 11" descr="Korean map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lum bright="38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1143000"/>
            <a:ext cx="3016250" cy="47204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179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752600" y="238125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b="1" dirty="0" smtClean="0">
                <a:latin typeface="serif" charset="0"/>
              </a:rPr>
              <a:t>October </a:t>
            </a:r>
            <a:r>
              <a:rPr lang="en-US" altLang="en-US" sz="2800" b="1" dirty="0">
                <a:latin typeface="serif" charset="0"/>
              </a:rPr>
              <a:t>4, 1957 the Soviet Union launched Sputnik a communications satellite.</a:t>
            </a:r>
          </a:p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b="1" dirty="0">
                <a:latin typeface="serif" charset="0"/>
              </a:rPr>
              <a:t>first man-made object ever sent into space. </a:t>
            </a:r>
          </a:p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b="1" dirty="0">
                <a:latin typeface="serif" charset="0"/>
              </a:rPr>
              <a:t>kick off the space race and elevated Cold War </a:t>
            </a:r>
            <a:r>
              <a:rPr lang="en-US" altLang="en-US" sz="2800" b="1" dirty="0" smtClean="0">
                <a:latin typeface="serif" charset="0"/>
              </a:rPr>
              <a:t>tensions</a:t>
            </a:r>
          </a:p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b="1" dirty="0" smtClean="0">
                <a:latin typeface="serif" charset="0"/>
              </a:rPr>
              <a:t>Frightened U.S. citizens due to privacy concerns</a:t>
            </a:r>
            <a:endParaRPr lang="en-US" altLang="en-US" sz="2800" b="1" dirty="0">
              <a:latin typeface="serif" charset="0"/>
            </a:endParaRPr>
          </a:p>
          <a:p>
            <a:pPr eaLnBrk="1" hangingPunct="1">
              <a:buClrTx/>
              <a:buSzTx/>
              <a:buFontTx/>
              <a:buChar char="•"/>
            </a:pP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pic>
        <p:nvPicPr>
          <p:cNvPr id="23555" name="Picture 3" descr="sputn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"/>
            <a:ext cx="32924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See Explanation.  Clicking on the picture will download &#10; the highest resolution version available.">
            <a:hlinkClick r:id="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38" y="1219201"/>
            <a:ext cx="4754562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5404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4800600" cy="941387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/>
              <a:t>U-2 Incident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295400"/>
            <a:ext cx="4038600" cy="5334000"/>
          </a:xfrm>
        </p:spPr>
        <p:txBody>
          <a:bodyPr/>
          <a:lstStyle/>
          <a:p>
            <a:pPr>
              <a:defRPr/>
            </a:pPr>
            <a:r>
              <a:rPr lang="en-US" sz="2300" u="sng" dirty="0" smtClean="0"/>
              <a:t>U-2 </a:t>
            </a:r>
            <a:r>
              <a:rPr lang="en-US" sz="2300" u="sng" dirty="0"/>
              <a:t>spy </a:t>
            </a:r>
            <a:r>
              <a:rPr lang="en-US" sz="2300" dirty="0"/>
              <a:t>plane </a:t>
            </a:r>
            <a:r>
              <a:rPr lang="en-US" sz="2300" dirty="0" smtClean="0"/>
              <a:t>was </a:t>
            </a:r>
            <a:r>
              <a:rPr lang="en-US" sz="2300" u="sng" dirty="0" smtClean="0"/>
              <a:t>designed </a:t>
            </a:r>
            <a:r>
              <a:rPr lang="en-US" sz="2300" dirty="0"/>
              <a:t>to fly </a:t>
            </a:r>
            <a:r>
              <a:rPr lang="en-US" sz="2300" dirty="0" smtClean="0"/>
              <a:t>extremely high </a:t>
            </a:r>
            <a:r>
              <a:rPr lang="en-US" sz="2300" dirty="0"/>
              <a:t>to </a:t>
            </a:r>
            <a:r>
              <a:rPr lang="en-US" sz="2300" u="sng" dirty="0"/>
              <a:t>not be </a:t>
            </a:r>
            <a:r>
              <a:rPr lang="en-US" sz="2300" u="sng" dirty="0" smtClean="0"/>
              <a:t>detected</a:t>
            </a:r>
            <a:r>
              <a:rPr lang="en-US" sz="2300" dirty="0" smtClean="0"/>
              <a:t>. </a:t>
            </a:r>
          </a:p>
          <a:p>
            <a:pPr>
              <a:defRPr/>
            </a:pPr>
            <a:r>
              <a:rPr lang="en-US" sz="2300" u="sng" dirty="0" smtClean="0"/>
              <a:t>But on May </a:t>
            </a:r>
            <a:r>
              <a:rPr lang="en-US" sz="2300" u="sng" dirty="0"/>
              <a:t>1, 1960 </a:t>
            </a:r>
            <a:r>
              <a:rPr lang="en-US" sz="2300" dirty="0"/>
              <a:t>the </a:t>
            </a:r>
            <a:r>
              <a:rPr lang="en-US" sz="2300" u="sng" dirty="0" smtClean="0"/>
              <a:t>USSR shot down </a:t>
            </a:r>
            <a:r>
              <a:rPr lang="en-US" sz="2300" u="sng" dirty="0"/>
              <a:t>a U-2 Plane </a:t>
            </a:r>
            <a:endParaRPr lang="en-US" sz="2300" u="sng" dirty="0" smtClean="0"/>
          </a:p>
          <a:p>
            <a:pPr>
              <a:defRPr/>
            </a:pPr>
            <a:r>
              <a:rPr lang="en-US" sz="2300" dirty="0" smtClean="0"/>
              <a:t>The pilot </a:t>
            </a:r>
            <a:r>
              <a:rPr lang="en-US" sz="2300" dirty="0"/>
              <a:t>Gary Powers </a:t>
            </a:r>
            <a:r>
              <a:rPr lang="en-US" sz="2300" dirty="0" smtClean="0"/>
              <a:t>was captured</a:t>
            </a:r>
            <a:r>
              <a:rPr lang="en-US" sz="2300" dirty="0"/>
              <a:t>. </a:t>
            </a:r>
            <a:endParaRPr lang="en-US" sz="2300" dirty="0" smtClean="0"/>
          </a:p>
          <a:p>
            <a:pPr>
              <a:defRPr/>
            </a:pPr>
            <a:r>
              <a:rPr lang="en-US" sz="2300" dirty="0" smtClean="0"/>
              <a:t> </a:t>
            </a:r>
            <a:r>
              <a:rPr lang="en-US" sz="2300" u="sng" dirty="0" smtClean="0"/>
              <a:t>The U.S</a:t>
            </a:r>
            <a:r>
              <a:rPr lang="en-US" sz="2300" u="sng" dirty="0"/>
              <a:t>. </a:t>
            </a:r>
            <a:r>
              <a:rPr lang="en-US" sz="2300" u="sng" dirty="0" smtClean="0"/>
              <a:t>denied it </a:t>
            </a:r>
            <a:r>
              <a:rPr lang="en-US" sz="2300" u="sng" dirty="0"/>
              <a:t>was </a:t>
            </a:r>
            <a:r>
              <a:rPr lang="en-US" sz="2300" u="sng" dirty="0" smtClean="0"/>
              <a:t>spying</a:t>
            </a:r>
            <a:r>
              <a:rPr lang="en-US" sz="2300" u="sng" dirty="0"/>
              <a:t> </a:t>
            </a:r>
            <a:r>
              <a:rPr lang="en-US" sz="2300" u="sng" dirty="0" smtClean="0"/>
              <a:t>and reported </a:t>
            </a:r>
            <a:r>
              <a:rPr lang="en-US" sz="2300" dirty="0" smtClean="0"/>
              <a:t>that </a:t>
            </a:r>
            <a:r>
              <a:rPr lang="en-US" sz="2300" dirty="0"/>
              <a:t>Powers was </a:t>
            </a:r>
            <a:r>
              <a:rPr lang="en-US" sz="2300" u="sng" dirty="0" smtClean="0"/>
              <a:t>studying weather </a:t>
            </a:r>
            <a:r>
              <a:rPr lang="en-US" sz="2300" u="sng" dirty="0"/>
              <a:t>and </a:t>
            </a:r>
            <a:r>
              <a:rPr lang="en-US" sz="2300" u="sng" dirty="0" smtClean="0"/>
              <a:t>accidentally went </a:t>
            </a:r>
            <a:r>
              <a:rPr lang="en-US" sz="2300" u="sng" dirty="0"/>
              <a:t>into USSR air space</a:t>
            </a:r>
            <a:r>
              <a:rPr lang="en-US" sz="2300" dirty="0"/>
              <a:t>.</a:t>
            </a:r>
            <a:r>
              <a:rPr lang="en-US" sz="2200" dirty="0"/>
              <a:t> 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sz="quarter" idx="3"/>
          </p:nvPr>
        </p:nvSpPr>
        <p:spPr>
          <a:xfrm>
            <a:off x="6629400" y="3619501"/>
            <a:ext cx="4819650" cy="292417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The e</a:t>
            </a:r>
            <a:r>
              <a:rPr lang="en-US" u="sng" dirty="0"/>
              <a:t>vidence proved </a:t>
            </a:r>
            <a:r>
              <a:rPr lang="en-US" dirty="0" smtClean="0"/>
              <a:t>that </a:t>
            </a:r>
            <a:r>
              <a:rPr lang="en-US" u="sng" dirty="0" smtClean="0"/>
              <a:t>(U.S) </a:t>
            </a:r>
            <a:r>
              <a:rPr lang="en-US" dirty="0" smtClean="0"/>
              <a:t>Powers </a:t>
            </a:r>
            <a:r>
              <a:rPr lang="en-US" dirty="0"/>
              <a:t>had been </a:t>
            </a:r>
            <a:r>
              <a:rPr lang="en-US" u="sng" dirty="0"/>
              <a:t>spying.</a:t>
            </a:r>
          </a:p>
          <a:p>
            <a:pPr>
              <a:defRPr/>
            </a:pPr>
            <a:r>
              <a:rPr lang="en-US" dirty="0"/>
              <a:t>Khrushchev </a:t>
            </a:r>
            <a:r>
              <a:rPr lang="en-US" dirty="0" smtClean="0"/>
              <a:t>demands </a:t>
            </a:r>
            <a:r>
              <a:rPr lang="en-US" dirty="0"/>
              <a:t>an </a:t>
            </a:r>
            <a:r>
              <a:rPr lang="en-US" dirty="0" smtClean="0"/>
              <a:t>apology </a:t>
            </a:r>
            <a:r>
              <a:rPr lang="en-US" dirty="0"/>
              <a:t>and the U.S. </a:t>
            </a:r>
            <a:r>
              <a:rPr lang="en-US" dirty="0" smtClean="0"/>
              <a:t>stop future </a:t>
            </a:r>
            <a:r>
              <a:rPr lang="en-US" dirty="0"/>
              <a:t>flights. </a:t>
            </a:r>
            <a:endParaRPr lang="en-US" dirty="0" smtClean="0"/>
          </a:p>
          <a:p>
            <a:pPr>
              <a:defRPr/>
            </a:pPr>
            <a:r>
              <a:rPr lang="en-US" u="sng" dirty="0" smtClean="0"/>
              <a:t>Eisenhower</a:t>
            </a:r>
            <a:r>
              <a:rPr lang="en-US" u="sng" dirty="0"/>
              <a:t> </a:t>
            </a:r>
            <a:r>
              <a:rPr lang="en-US" u="sng" dirty="0" smtClean="0"/>
              <a:t>agreed </a:t>
            </a:r>
            <a:r>
              <a:rPr lang="en-US" u="sng" dirty="0"/>
              <a:t>to stop flights </a:t>
            </a:r>
            <a:r>
              <a:rPr lang="en-US" u="sng" dirty="0" smtClean="0"/>
              <a:t>but did </a:t>
            </a:r>
            <a:r>
              <a:rPr lang="en-US" u="sng" dirty="0"/>
              <a:t>not </a:t>
            </a:r>
            <a:r>
              <a:rPr lang="en-US" u="sng" dirty="0" smtClean="0"/>
              <a:t>apologize</a:t>
            </a:r>
            <a:r>
              <a:rPr lang="en-US" dirty="0" smtClean="0"/>
              <a:t>!</a:t>
            </a:r>
            <a:endParaRPr lang="en-US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  <p:pic>
        <p:nvPicPr>
          <p:cNvPr id="24581" name="Picture 8" descr="n6">
            <a:hlinkClick r:id="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81000"/>
            <a:ext cx="3124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0178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berlin w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524000" y="1981200"/>
            <a:ext cx="91440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 b="1" dirty="0" smtClean="0">
                <a:latin typeface="Times New Roman" panose="02020603050405020304" pitchFamily="18" charset="0"/>
              </a:rPr>
              <a:t>During </a:t>
            </a:r>
            <a:r>
              <a:rPr lang="en-US" altLang="en-US" sz="2600" b="1" dirty="0">
                <a:latin typeface="Times New Roman" panose="02020603050405020304" pitchFamily="18" charset="0"/>
              </a:rPr>
              <a:t>the 1950’s </a:t>
            </a:r>
            <a:r>
              <a:rPr lang="en-US" altLang="en-US" sz="2600" b="1" dirty="0" smtClean="0">
                <a:latin typeface="Times New Roman" panose="02020603050405020304" pitchFamily="18" charset="0"/>
              </a:rPr>
              <a:t>an outflow </a:t>
            </a:r>
            <a:r>
              <a:rPr lang="en-US" altLang="en-US" sz="2600" b="1" dirty="0">
                <a:latin typeface="Times New Roman" panose="02020603050405020304" pitchFamily="18" charset="0"/>
              </a:rPr>
              <a:t>of refugees from East Germany( Soviet controlled) </a:t>
            </a:r>
            <a:r>
              <a:rPr lang="en-US" altLang="en-US" sz="2600" b="1" dirty="0" smtClean="0">
                <a:latin typeface="Times New Roman" panose="02020603050405020304" pitchFamily="18" charset="0"/>
              </a:rPr>
              <a:t>move into </a:t>
            </a:r>
            <a:r>
              <a:rPr lang="en-US" altLang="en-US" sz="2600" b="1" dirty="0">
                <a:latin typeface="Times New Roman" panose="02020603050405020304" pitchFamily="18" charset="0"/>
              </a:rPr>
              <a:t>West </a:t>
            </a:r>
            <a:r>
              <a:rPr lang="en-US" altLang="en-US" sz="2600" b="1" dirty="0" smtClean="0">
                <a:latin typeface="Times New Roman" panose="02020603050405020304" pitchFamily="18" charset="0"/>
              </a:rPr>
              <a:t>Germany (Allies </a:t>
            </a:r>
            <a:r>
              <a:rPr lang="en-US" altLang="en-US" sz="2600" b="1" dirty="0">
                <a:latin typeface="Times New Roman" panose="02020603050405020304" pitchFamily="18" charset="0"/>
              </a:rPr>
              <a:t>controlled).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b="1" dirty="0" smtClean="0">
                <a:latin typeface="Times New Roman" panose="02020603050405020304" pitchFamily="18" charset="0"/>
              </a:rPr>
              <a:t>10,000 </a:t>
            </a:r>
            <a:r>
              <a:rPr lang="en-US" altLang="en-US" sz="2200" b="1" dirty="0">
                <a:latin typeface="Times New Roman" panose="02020603050405020304" pitchFamily="18" charset="0"/>
              </a:rPr>
              <a:t>to 20,000 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people per </a:t>
            </a:r>
            <a:r>
              <a:rPr lang="en-US" altLang="en-US" sz="2200" b="1" dirty="0">
                <a:latin typeface="Times New Roman" panose="02020603050405020304" pitchFamily="18" charset="0"/>
              </a:rPr>
              <a:t>year from 1950-1961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. (100,000-200,000)</a:t>
            </a:r>
            <a:endParaRPr lang="en-US" altLang="en-US" sz="2200" b="1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 b="1" dirty="0" smtClean="0">
                <a:latin typeface="Times New Roman" panose="02020603050405020304" pitchFamily="18" charset="0"/>
              </a:rPr>
              <a:t>In </a:t>
            </a:r>
            <a:r>
              <a:rPr lang="en-US" altLang="en-US" sz="2600" b="1" dirty="0">
                <a:latin typeface="Times New Roman" panose="02020603050405020304" pitchFamily="18" charset="0"/>
              </a:rPr>
              <a:t>November 1958, </a:t>
            </a:r>
            <a:r>
              <a:rPr lang="en-US" altLang="en-US" sz="2600" b="1" dirty="0" smtClean="0">
                <a:latin typeface="Times New Roman" panose="02020603050405020304" pitchFamily="18" charset="0"/>
              </a:rPr>
              <a:t>Khrushchev issues </a:t>
            </a:r>
            <a:r>
              <a:rPr lang="en-US" altLang="en-US" sz="2600" b="1" dirty="0">
                <a:latin typeface="Times New Roman" panose="02020603050405020304" pitchFamily="18" charset="0"/>
              </a:rPr>
              <a:t>an ultimatum </a:t>
            </a:r>
            <a:r>
              <a:rPr lang="en-US" altLang="en-US" sz="2600" b="1" dirty="0" smtClean="0">
                <a:latin typeface="Times New Roman" panose="02020603050405020304" pitchFamily="18" charset="0"/>
              </a:rPr>
              <a:t>= Western </a:t>
            </a:r>
            <a:r>
              <a:rPr lang="en-US" altLang="en-US" sz="2600" b="1" dirty="0">
                <a:latin typeface="Times New Roman" panose="02020603050405020304" pitchFamily="18" charset="0"/>
              </a:rPr>
              <a:t>powers </a:t>
            </a:r>
            <a:r>
              <a:rPr lang="en-US" altLang="en-US" sz="2600" b="1" dirty="0" smtClean="0">
                <a:latin typeface="Times New Roman" panose="02020603050405020304" pitchFamily="18" charset="0"/>
              </a:rPr>
              <a:t>have six </a:t>
            </a:r>
            <a:r>
              <a:rPr lang="en-US" altLang="en-US" sz="2600" b="1" dirty="0">
                <a:latin typeface="Times New Roman" panose="02020603050405020304" pitchFamily="18" charset="0"/>
              </a:rPr>
              <a:t>months to agree to withdraw from Berlin and make it a demilitarized </a:t>
            </a:r>
            <a:r>
              <a:rPr lang="en-US" altLang="en-US" sz="2600" b="1" dirty="0" smtClean="0">
                <a:latin typeface="Times New Roman" panose="02020603050405020304" pitchFamily="18" charset="0"/>
              </a:rPr>
              <a:t>city.</a:t>
            </a:r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 b="1" dirty="0" smtClean="0">
                <a:latin typeface="Times New Roman" panose="02020603050405020304" pitchFamily="18" charset="0"/>
              </a:rPr>
              <a:t>The </a:t>
            </a:r>
            <a:r>
              <a:rPr lang="en-US" altLang="en-US" sz="2600" b="1" dirty="0">
                <a:latin typeface="Times New Roman" panose="02020603050405020304" pitchFamily="18" charset="0"/>
              </a:rPr>
              <a:t>sides could not reach an agreement. </a:t>
            </a:r>
            <a:endParaRPr lang="en-US" altLang="en-US" sz="2600" b="1" dirty="0" smtClean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 b="1" dirty="0" smtClean="0">
                <a:latin typeface="Times New Roman" panose="02020603050405020304" pitchFamily="18" charset="0"/>
              </a:rPr>
              <a:t>East Germany stockpiles materials </a:t>
            </a:r>
            <a:r>
              <a:rPr lang="en-US" altLang="en-US" sz="2600" b="1" dirty="0">
                <a:latin typeface="Times New Roman" panose="02020603050405020304" pitchFamily="18" charset="0"/>
              </a:rPr>
              <a:t>for the building of the Berlin Wall.</a:t>
            </a:r>
            <a:r>
              <a:rPr lang="en-US" altLang="en-US" sz="2600" dirty="0">
                <a:latin typeface="Times New Roman" panose="02020603050405020304" pitchFamily="18" charset="0"/>
              </a:rPr>
              <a:t> </a:t>
            </a:r>
            <a:endParaRPr lang="en-US" altLang="en-US" sz="2600" b="1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 b="1" dirty="0" smtClean="0">
                <a:latin typeface="Times New Roman" panose="02020603050405020304" pitchFamily="18" charset="0"/>
              </a:rPr>
              <a:t>Aug </a:t>
            </a:r>
            <a:r>
              <a:rPr lang="en-US" altLang="en-US" sz="2600" b="1" dirty="0">
                <a:latin typeface="Times New Roman" panose="02020603050405020304" pitchFamily="18" charset="0"/>
              </a:rPr>
              <a:t>13, 1961 at </a:t>
            </a:r>
            <a:r>
              <a:rPr lang="en-US" altLang="en-US" sz="2600" b="1" dirty="0" smtClean="0">
                <a:latin typeface="Times New Roman" panose="02020603050405020304" pitchFamily="18" charset="0"/>
              </a:rPr>
              <a:t>mid-night </a:t>
            </a:r>
            <a:r>
              <a:rPr lang="en-US" altLang="en-US" sz="2600" b="1" dirty="0">
                <a:latin typeface="Times New Roman" panose="02020603050405020304" pitchFamily="18" charset="0"/>
              </a:rPr>
              <a:t>the wall went </a:t>
            </a:r>
            <a:r>
              <a:rPr lang="en-US" altLang="en-US" sz="2600" b="1" dirty="0" smtClean="0">
                <a:latin typeface="Times New Roman" panose="02020603050405020304" pitchFamily="18" charset="0"/>
              </a:rPr>
              <a:t>up. The city is closed off!</a:t>
            </a:r>
            <a:endParaRPr lang="en-US" altLang="en-US" sz="2600" b="1" dirty="0">
              <a:latin typeface="Times New Roman" panose="02020603050405020304" pitchFamily="18" charset="0"/>
            </a:endParaRPr>
          </a:p>
        </p:txBody>
      </p:sp>
      <p:sp>
        <p:nvSpPr>
          <p:cNvPr id="25604" name="WordArt 4"/>
          <p:cNvSpPr>
            <a:spLocks noChangeArrowheads="1" noChangeShapeType="1" noTextEdit="1"/>
          </p:cNvSpPr>
          <p:nvPr/>
        </p:nvSpPr>
        <p:spPr bwMode="auto">
          <a:xfrm>
            <a:off x="4267200" y="457200"/>
            <a:ext cx="3657600" cy="6477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pc="72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 panose="020B0A04020102020204" pitchFamily="34" charset="0"/>
              </a:rPr>
              <a:t>Berlin Wall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0886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ay-pigs-13"/>
          <p:cNvPicPr>
            <a:picLocks noChangeAspect="1" noChangeArrowheads="1"/>
          </p:cNvPicPr>
          <p:nvPr/>
        </p:nvPicPr>
        <p:blipFill>
          <a:blip r:embed="rId3">
            <a:lum bright="-20000" contrast="-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524000" y="533400"/>
            <a:ext cx="91440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The Bay of Pigs was an unsuccessful attempt in 1961 to overthrow Fidel Castro’s regime.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Before </a:t>
            </a: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invasion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the CIA destroyed parts of Cuba’s air force.  </a:t>
            </a:r>
            <a:endParaRPr lang="en-US" sz="2800" b="1" dirty="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The 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plan was to land at the Bay of Pigs with support from </a:t>
            </a: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an anti-Castro force 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and overthrow Castro without anyone knowing that the U.S. was involved.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On April 17, </a:t>
            </a: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1961-1500 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exiles with U.S. weapons landed at the Bay of Pigs.  </a:t>
            </a:r>
            <a:endParaRPr lang="en-US" sz="2800" b="1" dirty="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They 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were </a:t>
            </a: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meet 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by Fidel’s </a:t>
            </a: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army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with no back up. 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It 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was a huge embarrassment for the </a:t>
            </a:r>
            <a:r>
              <a:rPr lang="en-US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Kennedy administration, because it did 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not work</a:t>
            </a:r>
            <a:endParaRPr lang="en-US" sz="28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0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4750510" y="1"/>
            <a:ext cx="27751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b="1">
                <a:solidFill>
                  <a:srgbClr val="FFFFFF"/>
                </a:solidFill>
                <a:latin typeface="Signboard" pitchFamily="2" charset="0"/>
              </a:rPr>
              <a:t>BAY OF</a:t>
            </a:r>
            <a:r>
              <a:rPr lang="en-US" altLang="en-US" sz="4800" b="1">
                <a:latin typeface="Signboard" pitchFamily="2" charset="0"/>
              </a:rPr>
              <a:t> </a:t>
            </a:r>
            <a:r>
              <a:rPr lang="en-US" altLang="en-US" sz="4800" b="1">
                <a:solidFill>
                  <a:srgbClr val="FFFFFF"/>
                </a:solidFill>
                <a:latin typeface="Signboard" pitchFamily="2" charset="0"/>
              </a:rPr>
              <a:t>PIGS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7673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 descr="U.S. Under Threa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DB8CF"/>
              </a:clrFrom>
              <a:clrTo>
                <a:srgbClr val="8DB8C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WordArt 3"/>
          <p:cNvSpPr>
            <a:spLocks noChangeArrowheads="1" noChangeShapeType="1" noTextEdit="1"/>
          </p:cNvSpPr>
          <p:nvPr/>
        </p:nvSpPr>
        <p:spPr bwMode="auto">
          <a:xfrm>
            <a:off x="1524000" y="0"/>
            <a:ext cx="8915400" cy="1447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 dirty="0">
                <a:solidFill>
                  <a:srgbClr val="FF0000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Cuban Missile Crisis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240077" y="1524000"/>
            <a:ext cx="10058400" cy="469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13 day stalemate in Oct. 1962. 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The conflict was over Soviet supplied missile installations in Cuba. 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The World’s Closest approach to Nuclear War. 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First started when the United States discovered that Cuba had installed Soviet missiles capable of carrying nuclear weapons. 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The United States responded by imposing a naval blockade of Cuba and demanded that the missiles be removed.  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After negotiations the Soviets turned around and the missile were removed</a:t>
            </a:r>
            <a:endParaRPr lang="en-US" sz="2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20204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1371600" y="1694146"/>
            <a:ext cx="9144000" cy="481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3000" b="1" dirty="0" smtClean="0">
                <a:latin typeface="Times New Roman" panose="02020603050405020304" pitchFamily="18" charset="0"/>
              </a:rPr>
              <a:t>Started as a conflict between </a:t>
            </a:r>
            <a:r>
              <a:rPr lang="en-US" altLang="en-US" sz="3000" b="1" dirty="0">
                <a:latin typeface="Times New Roman" panose="02020603050405020304" pitchFamily="18" charset="0"/>
              </a:rPr>
              <a:t>France and Vietnam. </a:t>
            </a:r>
            <a:endParaRPr lang="en-US" altLang="en-US" sz="3000" b="1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3000" b="1" dirty="0" smtClean="0">
                <a:latin typeface="Times New Roman" panose="02020603050405020304" pitchFamily="18" charset="0"/>
              </a:rPr>
              <a:t>In </a:t>
            </a:r>
            <a:r>
              <a:rPr lang="en-US" altLang="en-US" sz="3000" b="1" dirty="0">
                <a:latin typeface="Times New Roman" panose="02020603050405020304" pitchFamily="18" charset="0"/>
              </a:rPr>
              <a:t>July 1954, France was forced to leave Vietnam. </a:t>
            </a:r>
            <a:endParaRPr lang="en-US" altLang="en-US" sz="3000" b="1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3000" b="1" dirty="0" smtClean="0">
                <a:latin typeface="Times New Roman" panose="02020603050405020304" pitchFamily="18" charset="0"/>
              </a:rPr>
              <a:t>The </a:t>
            </a:r>
            <a:r>
              <a:rPr lang="en-US" altLang="en-US" sz="3000" b="1" dirty="0">
                <a:latin typeface="Times New Roman" panose="02020603050405020304" pitchFamily="18" charset="0"/>
              </a:rPr>
              <a:t>country was divided along the 17</a:t>
            </a:r>
            <a:r>
              <a:rPr lang="en-US" altLang="en-US" sz="3000" b="1" baseline="30000" dirty="0">
                <a:latin typeface="Times New Roman" panose="02020603050405020304" pitchFamily="18" charset="0"/>
              </a:rPr>
              <a:t>th</a:t>
            </a:r>
            <a:r>
              <a:rPr lang="en-US" altLang="en-US" sz="3000" b="1" dirty="0">
                <a:latin typeface="Times New Roman" panose="02020603050405020304" pitchFamily="18" charset="0"/>
              </a:rPr>
              <a:t> </a:t>
            </a:r>
            <a:r>
              <a:rPr lang="en-US" altLang="en-US" sz="3000" b="1" dirty="0" smtClean="0">
                <a:latin typeface="Times New Roman" panose="02020603050405020304" pitchFamily="18" charset="0"/>
              </a:rPr>
              <a:t>parallel.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3000" b="1" dirty="0" smtClean="0">
                <a:latin typeface="Times New Roman" panose="02020603050405020304" pitchFamily="18" charset="0"/>
              </a:rPr>
              <a:t>U.S</a:t>
            </a:r>
            <a:r>
              <a:rPr lang="en-US" altLang="en-US" sz="3000" b="1" dirty="0">
                <a:latin typeface="Times New Roman" panose="02020603050405020304" pitchFamily="18" charset="0"/>
              </a:rPr>
              <a:t>. pledge that we would not allow any nation to fall to Communism. </a:t>
            </a:r>
            <a:endParaRPr lang="en-US" altLang="en-US" sz="3000" b="1" dirty="0" smtClean="0">
              <a:latin typeface="Times New Roman" panose="02020603050405020304" pitchFamily="18" charset="0"/>
            </a:endParaRPr>
          </a:p>
          <a:p>
            <a:pPr marL="1200150" lvl="1" indent="-457200">
              <a:spcBef>
                <a:spcPct val="50000"/>
              </a:spcBef>
              <a:buClrTx/>
              <a:buSzTx/>
            </a:pPr>
            <a:r>
              <a:rPr lang="en-US" altLang="en-US" b="1" dirty="0" smtClean="0">
                <a:latin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altLang="en-US" b="1" dirty="0">
                <a:latin typeface="Times New Roman" panose="02020603050405020304" pitchFamily="18" charset="0"/>
                <a:cs typeface="Arial" panose="020B0604020202020204" pitchFamily="34" charset="0"/>
              </a:rPr>
              <a:t>U.S. supported President Ngo </a:t>
            </a:r>
            <a:r>
              <a:rPr lang="en-US" altLang="en-US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Dinh</a:t>
            </a:r>
            <a:r>
              <a:rPr lang="en-US" altLang="en-US" b="1" dirty="0">
                <a:latin typeface="Times New Roman" panose="02020603050405020304" pitchFamily="18" charset="0"/>
                <a:cs typeface="Arial" panose="020B0604020202020204" pitchFamily="34" charset="0"/>
              </a:rPr>
              <a:t> Diem of Vietnam. </a:t>
            </a:r>
            <a:endParaRPr lang="en-US" altLang="en-US" b="1" dirty="0" smtClean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1200150" lvl="1" indent="-457200">
              <a:spcBef>
                <a:spcPct val="50000"/>
              </a:spcBef>
              <a:buClrTx/>
              <a:buSzTx/>
            </a:pPr>
            <a:r>
              <a:rPr lang="en-US" altLang="en-US" b="1" dirty="0" smtClean="0">
                <a:latin typeface="Times New Roman" panose="02020603050405020304" pitchFamily="18" charset="0"/>
                <a:cs typeface="Arial" panose="020B0604020202020204" pitchFamily="34" charset="0"/>
              </a:rPr>
              <a:t>Soviets</a:t>
            </a:r>
            <a:r>
              <a:rPr lang="en-US" altLang="en-US" b="1" dirty="0">
                <a:latin typeface="Times New Roman" panose="02020603050405020304" pitchFamily="18" charset="0"/>
                <a:cs typeface="Arial" panose="020B0604020202020204" pitchFamily="34" charset="0"/>
              </a:rPr>
              <a:t>, and Chinese backed Ho Chi Minh.</a:t>
            </a:r>
            <a:r>
              <a:rPr lang="en-US" altLang="en-US" sz="2000" b="1" dirty="0">
                <a:latin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en-US" altLang="en-US" sz="2000" b="1" dirty="0">
              <a:latin typeface="Times New Roman" panose="02020603050405020304" pitchFamily="18" charset="0"/>
            </a:endParaRP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b="1">
                <a:solidFill>
                  <a:schemeClr val="tx2"/>
                </a:solidFill>
                <a:latin typeface="Times New Roman" panose="02020603050405020304" pitchFamily="18" charset="0"/>
              </a:rPr>
              <a:t>VIETNAM WAR</a:t>
            </a:r>
          </a:p>
        </p:txBody>
      </p:sp>
      <p:sp>
        <p:nvSpPr>
          <p:cNvPr id="28676" name="AutoShape 17" descr="Flag of Vietnam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28677" name="Picture 29" descr="Vietnam's Flag">
            <a:hlinkClick r:id=""/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18595" y="127001"/>
            <a:ext cx="3025180" cy="16767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8041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>
          <a:xfrm>
            <a:off x="7594948" y="228600"/>
            <a:ext cx="3962400" cy="712788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VIETNAM WAR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73896" y="228600"/>
            <a:ext cx="6301636" cy="6923762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600" b="1" dirty="0" smtClean="0"/>
              <a:t>The </a:t>
            </a:r>
            <a:r>
              <a:rPr lang="en-US" sz="2600" b="1" dirty="0"/>
              <a:t>first U.S. troops arrived in 1965. </a:t>
            </a:r>
            <a:endParaRPr lang="en-US" sz="2600" b="1" dirty="0" smtClean="0"/>
          </a:p>
          <a:p>
            <a:pPr>
              <a:spcBef>
                <a:spcPct val="50000"/>
              </a:spcBef>
              <a:defRPr/>
            </a:pPr>
            <a:r>
              <a:rPr lang="en-US" sz="2600" b="1" dirty="0" smtClean="0"/>
              <a:t>US </a:t>
            </a:r>
            <a:r>
              <a:rPr lang="en-US" sz="2600" b="1" dirty="0"/>
              <a:t>troops increased almost 200,000 in </a:t>
            </a:r>
            <a:r>
              <a:rPr lang="en-US" sz="2600" b="1" dirty="0" smtClean="0"/>
              <a:t>a year</a:t>
            </a:r>
            <a:r>
              <a:rPr lang="en-US" sz="2600" b="1" dirty="0"/>
              <a:t>. </a:t>
            </a:r>
            <a:endParaRPr lang="en-US" sz="2600" b="1" dirty="0" smtClean="0"/>
          </a:p>
          <a:p>
            <a:pPr>
              <a:spcBef>
                <a:spcPct val="50000"/>
              </a:spcBef>
              <a:defRPr/>
            </a:pPr>
            <a:r>
              <a:rPr lang="en-US" sz="2600" b="1" dirty="0" smtClean="0"/>
              <a:t>Also </a:t>
            </a:r>
            <a:r>
              <a:rPr lang="en-US" sz="2600" b="1" dirty="0"/>
              <a:t>in February 1965, the US began regular bombing raids of North Vietnam, “Rolling Thunder”.  </a:t>
            </a:r>
            <a:endParaRPr lang="en-US" sz="2600" b="1" dirty="0" smtClean="0"/>
          </a:p>
          <a:p>
            <a:pPr>
              <a:spcBef>
                <a:spcPct val="50000"/>
              </a:spcBef>
              <a:defRPr/>
            </a:pPr>
            <a:r>
              <a:rPr lang="en-US" sz="2600" b="1" dirty="0" smtClean="0"/>
              <a:t>This was a tough battle, </a:t>
            </a:r>
            <a:r>
              <a:rPr lang="en-US" sz="2600" b="1" dirty="0"/>
              <a:t>the South Vietnamese leadership was weak and unstable, and the desires of the people seemed to favor communism.  </a:t>
            </a:r>
            <a:endParaRPr lang="en-US" sz="2600" b="1" dirty="0" smtClean="0"/>
          </a:p>
          <a:p>
            <a:pPr>
              <a:spcBef>
                <a:spcPct val="50000"/>
              </a:spcBef>
              <a:defRPr/>
            </a:pPr>
            <a:r>
              <a:rPr lang="en-US" sz="2600" b="1" dirty="0" smtClean="0"/>
              <a:t>The </a:t>
            </a:r>
            <a:r>
              <a:rPr lang="en-US" sz="2600" b="1" dirty="0"/>
              <a:t>war would continue until Nixon’s “Vietnamization”  and the cease-fire that followed in January 1973</a:t>
            </a:r>
            <a:r>
              <a:rPr lang="en-US" sz="2600" b="1" dirty="0" smtClean="0"/>
              <a:t>.</a:t>
            </a:r>
          </a:p>
          <a:p>
            <a:pPr>
              <a:spcBef>
                <a:spcPct val="50000"/>
              </a:spcBef>
              <a:defRPr/>
            </a:pPr>
            <a:r>
              <a:rPr lang="en-US" sz="2600" b="1" dirty="0" smtClean="0"/>
              <a:t>But by April 1975 Vietnam fell to Communism</a:t>
            </a:r>
            <a:endParaRPr lang="en-US" sz="2600" b="1" dirty="0"/>
          </a:p>
        </p:txBody>
      </p:sp>
      <p:pic>
        <p:nvPicPr>
          <p:cNvPr id="29700" name="Picture 8" descr="Map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75532" y="941388"/>
            <a:ext cx="3352800" cy="4441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198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4572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Afghanistan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2848" y="1603972"/>
            <a:ext cx="9613861" cy="359931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/>
              <a:t>1950’s Soviet Union influenced government</a:t>
            </a:r>
          </a:p>
          <a:p>
            <a:pPr eaLnBrk="1" hangingPunct="1">
              <a:defRPr/>
            </a:pPr>
            <a:r>
              <a:rPr lang="en-US" sz="2800" dirty="0" smtClean="0"/>
              <a:t>1979 Soviets invade afraid communist government will fall</a:t>
            </a:r>
          </a:p>
          <a:p>
            <a:pPr eaLnBrk="1" hangingPunct="1">
              <a:defRPr/>
            </a:pPr>
            <a:r>
              <a:rPr lang="en-US" sz="2800" dirty="0" smtClean="0"/>
              <a:t>Thought it would be quick but got stuck</a:t>
            </a:r>
          </a:p>
          <a:p>
            <a:pPr eaLnBrk="1" hangingPunct="1">
              <a:defRPr/>
            </a:pPr>
            <a:r>
              <a:rPr lang="en-US" sz="2800" dirty="0" smtClean="0"/>
              <a:t>US supported the rebels afraid communist would block oil</a:t>
            </a:r>
          </a:p>
          <a:p>
            <a:pPr eaLnBrk="1" hangingPunct="1">
              <a:defRPr/>
            </a:pPr>
            <a:r>
              <a:rPr lang="en-US" sz="2800" dirty="0" smtClean="0"/>
              <a:t>Gorbachev withdrew troops in 1989</a:t>
            </a: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791" y="4136531"/>
            <a:ext cx="3838575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8338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572000" y="1524000"/>
            <a:ext cx="6096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 b="1" dirty="0" smtClean="0">
                <a:latin typeface="Times New Roman" panose="02020603050405020304" pitchFamily="18" charset="0"/>
              </a:rPr>
              <a:t>34</a:t>
            </a:r>
            <a:r>
              <a:rPr lang="en-US" altLang="en-US" sz="2800" b="1" baseline="30000" dirty="0" smtClean="0">
                <a:latin typeface="Times New Roman" panose="02020603050405020304" pitchFamily="18" charset="0"/>
              </a:rPr>
              <a:t>th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 President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 b="1" u="sng" dirty="0" smtClean="0">
                <a:latin typeface="Times New Roman" panose="02020603050405020304" pitchFamily="18" charset="0"/>
              </a:rPr>
              <a:t>Obtained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a truce in Korea</a:t>
            </a:r>
            <a:r>
              <a:rPr lang="en-US" altLang="en-US" sz="2800" b="1" dirty="0">
                <a:latin typeface="Times New Roman" panose="02020603050405020304" pitchFamily="18" charset="0"/>
              </a:rPr>
              <a:t> and while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trying to ease the tensions of the Cold War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endParaRPr lang="en-US" altLang="en-US" sz="2800" b="1" dirty="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 b="1" dirty="0" smtClean="0">
                <a:latin typeface="Times New Roman" panose="02020603050405020304" pitchFamily="18" charset="0"/>
              </a:rPr>
              <a:t>Increased </a:t>
            </a:r>
            <a:r>
              <a:rPr lang="en-US" altLang="en-US" sz="2800" b="1" dirty="0">
                <a:latin typeface="Times New Roman" panose="02020603050405020304" pitchFamily="18" charset="0"/>
              </a:rPr>
              <a:t>tensions 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with </a:t>
            </a:r>
            <a:r>
              <a:rPr lang="en-US" altLang="en-US" sz="2800" b="1" u="sng" dirty="0" smtClean="0">
                <a:latin typeface="Times New Roman" panose="02020603050405020304" pitchFamily="18" charset="0"/>
              </a:rPr>
              <a:t>Eisenhower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Doctrine – becoming involved in the middle east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endParaRPr lang="en-US" altLang="en-US" sz="2800" b="1" u="sng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 b="1" dirty="0">
                <a:latin typeface="Times New Roman" panose="02020603050405020304" pitchFamily="18" charset="0"/>
              </a:rPr>
              <a:t> "America is today the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strongest</a:t>
            </a:r>
            <a:r>
              <a:rPr lang="en-US" altLang="en-US" sz="2800" b="1" dirty="0">
                <a:latin typeface="Times New Roman" panose="02020603050405020304" pitchFamily="18" charset="0"/>
              </a:rPr>
              <a:t>, most influential, and most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productive nation in the world</a:t>
            </a:r>
            <a:r>
              <a:rPr lang="en-US" altLang="en-US" sz="2800" b="1" dirty="0">
                <a:latin typeface="Times New Roman" panose="02020603050405020304" pitchFamily="18" charset="0"/>
              </a:rPr>
              <a:t>." </a:t>
            </a:r>
          </a:p>
        </p:txBody>
      </p:sp>
      <p:sp>
        <p:nvSpPr>
          <p:cNvPr id="5123" name="WordArt 3"/>
          <p:cNvSpPr>
            <a:spLocks noChangeArrowheads="1" noChangeShapeType="1" noTextEdit="1"/>
          </p:cNvSpPr>
          <p:nvPr/>
        </p:nvSpPr>
        <p:spPr bwMode="auto">
          <a:xfrm>
            <a:off x="2590801" y="381000"/>
            <a:ext cx="7186613" cy="1042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Dwight Eisenhower</a:t>
            </a: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2490788" y="1866900"/>
            <a:ext cx="7212012" cy="3124200"/>
            <a:chOff x="0" y="0"/>
            <a:chExt cx="4543" cy="1968"/>
          </a:xfrm>
        </p:grpSpPr>
        <p:sp>
          <p:nvSpPr>
            <p:cNvPr id="512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454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grpSp>
          <p:nvGrpSpPr>
            <p:cNvPr id="5128" name="Group 6"/>
            <p:cNvGrpSpPr>
              <a:grpSpLocks/>
            </p:cNvGrpSpPr>
            <p:nvPr/>
          </p:nvGrpSpPr>
          <p:grpSpPr bwMode="auto">
            <a:xfrm>
              <a:off x="0" y="0"/>
              <a:ext cx="4543" cy="1968"/>
              <a:chOff x="0" y="0"/>
              <a:chExt cx="4543" cy="1968"/>
            </a:xfrm>
          </p:grpSpPr>
          <p:sp>
            <p:nvSpPr>
              <p:cNvPr id="5129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543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130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543" cy="19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000">
                    <a:latin typeface="Arial" panose="020B0604020202020204" pitchFamily="34" charset="0"/>
                  </a:rPr>
                  <a:t>  </a:t>
                </a:r>
                <a:r>
                  <a:rPr lang="en-US" altLang="en-US" sz="18900">
                    <a:latin typeface="Arial" panose="020B0604020202020204" pitchFamily="34" charset="0"/>
                  </a:rPr>
                  <a:t> </a:t>
                </a:r>
                <a:r>
                  <a:rPr lang="en-US" altLang="en-US" sz="1000">
                    <a:latin typeface="Arial" panose="020B0604020202020204" pitchFamily="34" charset="0"/>
                  </a:rPr>
                  <a:t>                                                      </a:t>
                </a:r>
              </a:p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00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5125" name="Picture 9" descr="Portrait of Dwight D. Eisenh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447801"/>
            <a:ext cx="2835275" cy="441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11"/>
          <p:cNvSpPr txBox="1">
            <a:spLocks noChangeArrowheads="1"/>
          </p:cNvSpPr>
          <p:nvPr/>
        </p:nvSpPr>
        <p:spPr bwMode="auto">
          <a:xfrm>
            <a:off x="1738313" y="5832476"/>
            <a:ext cx="262924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U.S. President from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1953 -1961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32897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Fall of the Berlin Wall"/>
          <p:cNvPicPr>
            <a:picLocks noChangeAspect="1" noChangeArrowheads="1"/>
          </p:cNvPicPr>
          <p:nvPr/>
        </p:nvPicPr>
        <p:blipFill>
          <a:blip r:embed="rId3">
            <a:lum brigh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264" y="614559"/>
            <a:ext cx="811530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3714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FALL OF BERLIN WALL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642214" y="1382860"/>
            <a:ext cx="891540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3600" b="1" dirty="0" smtClean="0">
                <a:solidFill>
                  <a:srgbClr val="000000"/>
                </a:solidFill>
                <a:latin typeface="Signboard" pitchFamily="2" charset="0"/>
              </a:rPr>
              <a:t>November 9, 1989</a:t>
            </a:r>
            <a:r>
              <a:rPr lang="en-US" altLang="en-US" sz="3600" b="1" dirty="0">
                <a:solidFill>
                  <a:srgbClr val="000000"/>
                </a:solidFill>
                <a:latin typeface="Signboard" pitchFamily="2" charset="0"/>
              </a:rPr>
              <a:t>, the Border separating Western from Eastern Germany was effectively opened. </a:t>
            </a:r>
            <a:endParaRPr lang="en-US" altLang="en-US" sz="3600" b="1" dirty="0" smtClean="0">
              <a:solidFill>
                <a:srgbClr val="000000"/>
              </a:solidFill>
              <a:latin typeface="Signboard" pitchFamily="2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3600" b="1" dirty="0">
                <a:solidFill>
                  <a:srgbClr val="000000"/>
                </a:solidFill>
                <a:latin typeface="Signboard" pitchFamily="2" charset="0"/>
              </a:rPr>
              <a:t>T</a:t>
            </a:r>
            <a:r>
              <a:rPr lang="en-US" altLang="en-US" sz="3600" b="1" dirty="0" smtClean="0">
                <a:solidFill>
                  <a:srgbClr val="000000"/>
                </a:solidFill>
                <a:latin typeface="Signboard" pitchFamily="2" charset="0"/>
              </a:rPr>
              <a:t>he </a:t>
            </a:r>
            <a:r>
              <a:rPr lang="en-US" altLang="en-US" sz="3600" b="1" dirty="0">
                <a:solidFill>
                  <a:srgbClr val="000000"/>
                </a:solidFill>
                <a:latin typeface="Signboard" pitchFamily="2" charset="0"/>
              </a:rPr>
              <a:t>days that followed large groups of individuals with their hands and with machinery, started physically tearing down the wall.</a:t>
            </a:r>
            <a:r>
              <a:rPr lang="en-US" altLang="en-US" sz="3600" b="1" dirty="0">
                <a:solidFill>
                  <a:srgbClr val="000000"/>
                </a:solidFill>
                <a:latin typeface="New Century Schoolbook" charset="0"/>
              </a:rPr>
              <a:t>  </a:t>
            </a:r>
            <a:endParaRPr lang="en-US" altLang="en-US" sz="3600" b="1" dirty="0" smtClean="0">
              <a:solidFill>
                <a:srgbClr val="000000"/>
              </a:solidFill>
              <a:latin typeface="New Century Schoolbook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3600" b="1" dirty="0" smtClean="0">
                <a:solidFill>
                  <a:srgbClr val="000000"/>
                </a:solidFill>
                <a:latin typeface="Signboard" pitchFamily="2" charset="0"/>
              </a:rPr>
              <a:t>The </a:t>
            </a:r>
            <a:r>
              <a:rPr lang="en-US" altLang="en-US" sz="3600" b="1" dirty="0">
                <a:solidFill>
                  <a:srgbClr val="000000"/>
                </a:solidFill>
                <a:latin typeface="Signboard" pitchFamily="2" charset="0"/>
              </a:rPr>
              <a:t>Fall of the Berlin Wall AFTER STANDING FOR ALMOST 30 YEARS, will always be used as a symbol for the end of the Cold War.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02721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1524000" y="76200"/>
            <a:ext cx="9144000" cy="1295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John F. Kennedy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038600" y="1905000"/>
            <a:ext cx="6629400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dirty="0" smtClean="0">
                <a:latin typeface="Times New Roman" panose="02020603050405020304" pitchFamily="18" charset="0"/>
              </a:rPr>
              <a:t>35</a:t>
            </a:r>
            <a:r>
              <a:rPr lang="en-US" altLang="en-US" sz="2800" b="1" baseline="30000" dirty="0" smtClean="0">
                <a:latin typeface="Times New Roman" panose="02020603050405020304" pitchFamily="18" charset="0"/>
              </a:rPr>
              <a:t>th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 President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dirty="0" smtClean="0">
                <a:latin typeface="Times New Roman" panose="02020603050405020304" pitchFamily="18" charset="0"/>
              </a:rPr>
              <a:t>Aggressive </a:t>
            </a:r>
            <a:r>
              <a:rPr lang="en-US" altLang="en-US" sz="2800" b="1" dirty="0">
                <a:latin typeface="Times New Roman" panose="02020603050405020304" pitchFamily="18" charset="0"/>
              </a:rPr>
              <a:t>role in the Cold War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dirty="0" smtClean="0">
                <a:latin typeface="Times New Roman" panose="02020603050405020304" pitchFamily="18" charset="0"/>
              </a:rPr>
              <a:t>Started </a:t>
            </a:r>
            <a:r>
              <a:rPr lang="en-US" altLang="en-US" sz="2800" b="1" u="sng" dirty="0" smtClean="0">
                <a:latin typeface="Times New Roman" panose="02020603050405020304" pitchFamily="18" charset="0"/>
              </a:rPr>
              <a:t>American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involvement in Vietnam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endParaRPr lang="en-US" altLang="en-US" sz="2800" b="1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latin typeface="Times New Roman" panose="02020603050405020304" pitchFamily="18" charset="0"/>
              </a:rPr>
              <a:t>the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Cuban </a:t>
            </a:r>
            <a:r>
              <a:rPr lang="en-US" altLang="en-US" sz="2800" b="1" u="sng" dirty="0" err="1" smtClean="0">
                <a:latin typeface="Times New Roman" panose="02020603050405020304" pitchFamily="18" charset="0"/>
              </a:rPr>
              <a:t>MissileCrisis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, and </a:t>
            </a:r>
            <a:endParaRPr lang="en-US" altLang="en-US" sz="2800" b="1" u="sng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latin typeface="Times New Roman" panose="02020603050405020304" pitchFamily="18" charset="0"/>
              </a:rPr>
              <a:t>the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Bay of Pigs invasion of Cuba, </a:t>
            </a:r>
            <a:endParaRPr lang="en-US" altLang="en-US" sz="2800" b="1" u="sng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800" b="1" u="sng" dirty="0" smtClean="0">
                <a:latin typeface="Times New Roman" panose="02020603050405020304" pitchFamily="18" charset="0"/>
              </a:rPr>
              <a:t>President when the </a:t>
            </a:r>
            <a:r>
              <a:rPr lang="en-US" altLang="en-US" sz="2800" b="1" u="sng" dirty="0">
                <a:latin typeface="Times New Roman" panose="02020603050405020304" pitchFamily="18" charset="0"/>
              </a:rPr>
              <a:t>Berlin </a:t>
            </a:r>
            <a:r>
              <a:rPr lang="en-US" altLang="en-US" sz="2800" b="1" u="sng" dirty="0" smtClean="0">
                <a:latin typeface="Times New Roman" panose="02020603050405020304" pitchFamily="18" charset="0"/>
              </a:rPr>
              <a:t>Wall is built.</a:t>
            </a:r>
            <a:r>
              <a:rPr lang="en-US" altLang="en-US" sz="2400" b="1" u="sng" dirty="0" smtClean="0">
                <a:latin typeface="Times New Roman" panose="02020603050405020304" pitchFamily="18" charset="0"/>
              </a:rPr>
              <a:t>  </a:t>
            </a:r>
            <a:endParaRPr lang="en-US" altLang="en-US" sz="2400" b="1" u="sng" dirty="0">
              <a:latin typeface="Times New Roman" panose="02020603050405020304" pitchFamily="18" charset="0"/>
            </a:endParaRPr>
          </a:p>
        </p:txBody>
      </p:sp>
      <p:pic>
        <p:nvPicPr>
          <p:cNvPr id="6148" name="Picture 5" descr="John F. Kenned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676400"/>
            <a:ext cx="242411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1431925" y="4384676"/>
            <a:ext cx="262924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U.S. President from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1961-1963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85506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009928" y="1143001"/>
            <a:ext cx="7050554" cy="567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900" u="sng" dirty="0" smtClean="0">
                <a:latin typeface="Times New Roman" panose="02020603050405020304" pitchFamily="18" charset="0"/>
              </a:rPr>
              <a:t>36 President </a:t>
            </a:r>
            <a:r>
              <a:rPr lang="en-US" altLang="en-US" sz="2900" dirty="0">
                <a:latin typeface="Times New Roman" panose="02020603050405020304" pitchFamily="18" charset="0"/>
              </a:rPr>
              <a:t>hours </a:t>
            </a:r>
            <a:r>
              <a:rPr lang="en-US" altLang="en-US" sz="2900" u="sng" dirty="0">
                <a:latin typeface="Times New Roman" panose="02020603050405020304" pitchFamily="18" charset="0"/>
              </a:rPr>
              <a:t>after the assassination of John F.</a:t>
            </a:r>
            <a:r>
              <a:rPr lang="en-US" altLang="en-US" sz="2900" dirty="0">
                <a:latin typeface="Times New Roman" panose="02020603050405020304" pitchFamily="18" charset="0"/>
              </a:rPr>
              <a:t> </a:t>
            </a:r>
            <a:r>
              <a:rPr lang="en-US" altLang="en-US" sz="2900" u="sng" dirty="0">
                <a:latin typeface="Times New Roman" panose="02020603050405020304" pitchFamily="18" charset="0"/>
              </a:rPr>
              <a:t>Kennedy.</a:t>
            </a:r>
            <a:r>
              <a:rPr lang="en-US" altLang="en-US" sz="2900" dirty="0">
                <a:latin typeface="Times New Roman" panose="02020603050405020304" pitchFamily="18" charset="0"/>
              </a:rPr>
              <a:t> </a:t>
            </a:r>
            <a:endParaRPr lang="en-US" altLang="en-US" sz="2900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900" dirty="0" smtClean="0">
                <a:latin typeface="Times New Roman" panose="02020603050405020304" pitchFamily="18" charset="0"/>
              </a:rPr>
              <a:t>During re-election campaign, </a:t>
            </a:r>
            <a:r>
              <a:rPr lang="en-US" altLang="en-US" sz="2900" u="sng" dirty="0">
                <a:latin typeface="Times New Roman" panose="02020603050405020304" pitchFamily="18" charset="0"/>
              </a:rPr>
              <a:t>Johnson promised to withdraw troops from Vietnam</a:t>
            </a:r>
            <a:r>
              <a:rPr lang="en-US" altLang="en-US" sz="2900" dirty="0">
                <a:latin typeface="Times New Roman" panose="02020603050405020304" pitchFamily="18" charset="0"/>
              </a:rPr>
              <a:t>. </a:t>
            </a:r>
            <a:endParaRPr lang="en-US" altLang="en-US" sz="2900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900" dirty="0" smtClean="0">
                <a:latin typeface="Times New Roman" panose="02020603050405020304" pitchFamily="18" charset="0"/>
              </a:rPr>
              <a:t>However</a:t>
            </a:r>
            <a:r>
              <a:rPr lang="en-US" altLang="en-US" sz="2900" dirty="0">
                <a:latin typeface="Times New Roman" panose="02020603050405020304" pitchFamily="18" charset="0"/>
              </a:rPr>
              <a:t>, </a:t>
            </a:r>
            <a:r>
              <a:rPr lang="en-US" altLang="en-US" sz="2900" u="sng" dirty="0" smtClean="0">
                <a:latin typeface="Times New Roman" panose="02020603050405020304" pitchFamily="18" charset="0"/>
              </a:rPr>
              <a:t>violated</a:t>
            </a:r>
            <a:r>
              <a:rPr lang="en-US" altLang="en-US" sz="2900" dirty="0" smtClean="0">
                <a:latin typeface="Times New Roman" panose="02020603050405020304" pitchFamily="18" charset="0"/>
              </a:rPr>
              <a:t> campaign </a:t>
            </a:r>
            <a:r>
              <a:rPr lang="en-US" altLang="en-US" sz="2900" u="sng" dirty="0">
                <a:latin typeface="Times New Roman" panose="02020603050405020304" pitchFamily="18" charset="0"/>
              </a:rPr>
              <a:t>promises</a:t>
            </a:r>
            <a:r>
              <a:rPr lang="en-US" altLang="en-US" sz="2900" dirty="0">
                <a:latin typeface="Times New Roman" panose="02020603050405020304" pitchFamily="18" charset="0"/>
              </a:rPr>
              <a:t> and </a:t>
            </a:r>
            <a:r>
              <a:rPr lang="en-US" altLang="en-US" sz="2900" u="sng" dirty="0" smtClean="0">
                <a:latin typeface="Times New Roman" panose="02020603050405020304" pitchFamily="18" charset="0"/>
              </a:rPr>
              <a:t>increased </a:t>
            </a:r>
            <a:r>
              <a:rPr lang="en-US" altLang="en-US" sz="2900" u="sng" dirty="0">
                <a:latin typeface="Times New Roman" panose="02020603050405020304" pitchFamily="18" charset="0"/>
              </a:rPr>
              <a:t>U.S. involvement in Vietnam, for fear he would be the first President to lose a war</a:t>
            </a:r>
            <a:r>
              <a:rPr lang="en-US" altLang="en-US" sz="2900" dirty="0">
                <a:latin typeface="Times New Roman" panose="02020603050405020304" pitchFamily="18" charset="0"/>
              </a:rPr>
              <a:t>. </a:t>
            </a:r>
            <a:endParaRPr lang="en-US" altLang="en-US" sz="2900" dirty="0" smtClean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sz="2900" dirty="0" smtClean="0">
                <a:latin typeface="Times New Roman" panose="02020603050405020304" pitchFamily="18" charset="0"/>
              </a:rPr>
              <a:t>popularity </a:t>
            </a:r>
            <a:r>
              <a:rPr lang="en-US" altLang="en-US" sz="2900" dirty="0">
                <a:latin typeface="Times New Roman" panose="02020603050405020304" pitchFamily="18" charset="0"/>
              </a:rPr>
              <a:t>plummeted and he </a:t>
            </a:r>
            <a:r>
              <a:rPr lang="en-US" altLang="en-US" sz="2900" u="sng" dirty="0">
                <a:latin typeface="Times New Roman" panose="02020603050405020304" pitchFamily="18" charset="0"/>
              </a:rPr>
              <a:t>did not run for re-election</a:t>
            </a:r>
            <a:r>
              <a:rPr lang="en-US" altLang="en-US" sz="29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171" name="WordArt 3" descr="Paper bag"/>
          <p:cNvSpPr>
            <a:spLocks noChangeArrowheads="1" noChangeShapeType="1" noTextEdit="1"/>
          </p:cNvSpPr>
          <p:nvPr/>
        </p:nvSpPr>
        <p:spPr bwMode="auto">
          <a:xfrm>
            <a:off x="2286000" y="609600"/>
            <a:ext cx="67818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Lyndon B. Johnson</a:t>
            </a:r>
          </a:p>
        </p:txBody>
      </p:sp>
      <p:pic>
        <p:nvPicPr>
          <p:cNvPr id="7172" name="Picture 4" descr="Lyndon B. Johns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729" y="1371600"/>
            <a:ext cx="2743200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1597819" y="3944938"/>
            <a:ext cx="20810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President from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1963 - 1969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2718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1905000" y="76200"/>
            <a:ext cx="85344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Richard M. Nixon</a:t>
            </a:r>
          </a:p>
        </p:txBody>
      </p:sp>
      <p:pic>
        <p:nvPicPr>
          <p:cNvPr id="8195" name="Picture 3" descr="The Checkers Spee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95401"/>
            <a:ext cx="35052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105400" y="1371600"/>
            <a:ext cx="596760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u="sng" dirty="0" smtClean="0">
                <a:latin typeface="Times New Roman" panose="02020603050405020304" pitchFamily="18" charset="0"/>
              </a:rPr>
              <a:t>37</a:t>
            </a:r>
            <a:r>
              <a:rPr lang="en-US" altLang="en-US" u="sng" baseline="30000" dirty="0" smtClean="0">
                <a:latin typeface="Times New Roman" panose="02020603050405020304" pitchFamily="18" charset="0"/>
              </a:rPr>
              <a:t>th</a:t>
            </a:r>
            <a:r>
              <a:rPr lang="en-US" altLang="en-US" u="sng" dirty="0" smtClean="0">
                <a:latin typeface="Times New Roman" panose="02020603050405020304" pitchFamily="18" charset="0"/>
              </a:rPr>
              <a:t> President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u="sng" dirty="0" smtClean="0">
                <a:latin typeface="Times New Roman" panose="02020603050405020304" pitchFamily="18" charset="0"/>
              </a:rPr>
              <a:t>Carried </a:t>
            </a:r>
            <a:r>
              <a:rPr lang="en-US" altLang="en-US" u="sng" dirty="0">
                <a:latin typeface="Times New Roman" panose="02020603050405020304" pitchFamily="18" charset="0"/>
              </a:rPr>
              <a:t>out  </a:t>
            </a:r>
            <a:r>
              <a:rPr lang="en-US" altLang="en-US" u="sng" dirty="0" smtClean="0">
                <a:latin typeface="Times New Roman" panose="02020603050405020304" pitchFamily="18" charset="0"/>
              </a:rPr>
              <a:t>Vietnamization plan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</a:rPr>
              <a:t>ending the war and removed American troops from Vietnam</a:t>
            </a:r>
            <a:r>
              <a:rPr lang="en-US" altLang="en-US" dirty="0" smtClean="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spcBef>
                <a:spcPct val="50000"/>
              </a:spcBef>
              <a:buClrTx/>
              <a:buSzTx/>
            </a:pPr>
            <a:r>
              <a:rPr lang="en-US" altLang="en-US" dirty="0" smtClean="0">
                <a:latin typeface="Times New Roman" panose="02020603050405020304" pitchFamily="18" charset="0"/>
              </a:rPr>
              <a:t> N</a:t>
            </a:r>
            <a:r>
              <a:rPr lang="en-US" altLang="en-US" u="sng" dirty="0" smtClean="0">
                <a:latin typeface="Times New Roman" panose="02020603050405020304" pitchFamily="18" charset="0"/>
              </a:rPr>
              <a:t>egotiated </a:t>
            </a:r>
            <a:r>
              <a:rPr lang="en-US" altLang="en-US" u="sng" dirty="0">
                <a:latin typeface="Times New Roman" panose="02020603050405020304" pitchFamily="18" charset="0"/>
              </a:rPr>
              <a:t>and signed the SALT treaty limiting the amount of missiles the US and USSR have.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1493838" y="4876800"/>
            <a:ext cx="3535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President from 1969 - 1974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2388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>
            <a:hlinkClick r:id=""/>
          </p:cNvPr>
          <p:cNvSpPr>
            <a:spLocks noChangeArrowheads="1"/>
          </p:cNvSpPr>
          <p:nvPr/>
        </p:nvSpPr>
        <p:spPr bwMode="auto">
          <a:xfrm>
            <a:off x="5381625" y="25717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9219" name="Picture 3" descr="Gerald R.Ford">
            <a:hlinkClick r:id=""/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66800"/>
            <a:ext cx="2413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Group 9"/>
          <p:cNvGrpSpPr>
            <a:grpSpLocks/>
          </p:cNvGrpSpPr>
          <p:nvPr/>
        </p:nvGrpSpPr>
        <p:grpSpPr bwMode="auto">
          <a:xfrm>
            <a:off x="4089125" y="1066800"/>
            <a:ext cx="6821045" cy="5446734"/>
            <a:chOff x="-199" y="0"/>
            <a:chExt cx="3748" cy="768"/>
          </a:xfrm>
        </p:grpSpPr>
        <p:sp>
          <p:nvSpPr>
            <p:cNvPr id="922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3549" cy="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grpSp>
          <p:nvGrpSpPr>
            <p:cNvPr id="9224" name="Group 8"/>
            <p:cNvGrpSpPr>
              <a:grpSpLocks/>
            </p:cNvGrpSpPr>
            <p:nvPr/>
          </p:nvGrpSpPr>
          <p:grpSpPr bwMode="auto">
            <a:xfrm>
              <a:off x="-199" y="0"/>
              <a:ext cx="3748" cy="768"/>
              <a:chOff x="-199" y="0"/>
              <a:chExt cx="3748" cy="768"/>
            </a:xfrm>
          </p:grpSpPr>
          <p:sp>
            <p:nvSpPr>
              <p:cNvPr id="9225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549" cy="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226" name="Rectangle 7"/>
              <p:cNvSpPr>
                <a:spLocks noChangeArrowheads="1"/>
              </p:cNvSpPr>
              <p:nvPr/>
            </p:nvSpPr>
            <p:spPr bwMode="auto">
              <a:xfrm>
                <a:off x="-199" y="0"/>
                <a:ext cx="3640" cy="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marL="342900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dirty="0" smtClean="0">
                    <a:latin typeface="Arial" panose="020B0604020202020204" pitchFamily="34" charset="0"/>
                  </a:rPr>
                  <a:t>38</a:t>
                </a:r>
                <a:r>
                  <a:rPr lang="en-US" altLang="en-US" sz="2400" baseline="30000" dirty="0" smtClean="0">
                    <a:latin typeface="Arial" panose="020B0604020202020204" pitchFamily="34" charset="0"/>
                  </a:rPr>
                  <a:t>th</a:t>
                </a:r>
                <a:r>
                  <a:rPr lang="en-US" altLang="en-US" sz="2400" dirty="0" smtClean="0">
                    <a:latin typeface="Arial" panose="020B0604020202020204" pitchFamily="34" charset="0"/>
                  </a:rPr>
                  <a:t> President.</a:t>
                </a:r>
              </a:p>
              <a:p>
                <a:pPr marL="342900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dirty="0" smtClean="0">
                    <a:latin typeface="Arial" panose="020B0604020202020204" pitchFamily="34" charset="0"/>
                  </a:rPr>
                  <a:t>In 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foreign affairs </a:t>
                </a:r>
                <a:r>
                  <a:rPr lang="en-US" altLang="en-US" sz="2400" u="sng" dirty="0" smtClean="0">
                    <a:latin typeface="Arial" panose="020B0604020202020204" pitchFamily="34" charset="0"/>
                  </a:rPr>
                  <a:t>acted</a:t>
                </a:r>
                <a:r>
                  <a:rPr lang="en-US" altLang="en-US" sz="2400" dirty="0" smtClean="0">
                    <a:latin typeface="Arial" panose="020B0604020202020204" pitchFamily="34" charset="0"/>
                  </a:rPr>
                  <a:t> 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vigorously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to </a:t>
                </a:r>
                <a:r>
                  <a:rPr lang="en-US" altLang="en-US" sz="2400" u="sng" dirty="0" err="1" smtClean="0">
                    <a:latin typeface="Arial" panose="020B0604020202020204" pitchFamily="34" charset="0"/>
                  </a:rPr>
                  <a:t>maintin</a:t>
                </a:r>
                <a:r>
                  <a:rPr lang="en-US" altLang="en-US" sz="2400" u="sng" dirty="0" smtClean="0">
                    <a:latin typeface="Arial" panose="020B0604020202020204" pitchFamily="34" charset="0"/>
                  </a:rPr>
                  <a:t>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U. S. power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 and prestige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after the collapse of Cambodia and South Vietnam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. </a:t>
                </a:r>
                <a:endParaRPr lang="en-US" altLang="en-US" sz="2400" dirty="0" smtClean="0">
                  <a:latin typeface="Arial" panose="020B0604020202020204" pitchFamily="34" charset="0"/>
                </a:endParaRPr>
              </a:p>
              <a:p>
                <a:pPr marL="342900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u="sng" dirty="0" smtClean="0">
                    <a:latin typeface="Arial" panose="020B0604020202020204" pitchFamily="34" charset="0"/>
                  </a:rPr>
                  <a:t>Preventing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a new war in the Middle East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 remained a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major goal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; </a:t>
                </a:r>
                <a:r>
                  <a:rPr lang="en-US" altLang="en-US" sz="2400" dirty="0" smtClean="0">
                    <a:latin typeface="Arial" panose="020B0604020202020204" pitchFamily="34" charset="0"/>
                  </a:rPr>
                  <a:t>	</a:t>
                </a:r>
              </a:p>
              <a:p>
                <a:pPr marL="1085850" lvl="1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dirty="0" smtClean="0">
                    <a:latin typeface="Arial" panose="020B0604020202020204" pitchFamily="34" charset="0"/>
                  </a:rPr>
                  <a:t>By 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providing aid to both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Israel and Egypt, </a:t>
                </a:r>
                <a:endParaRPr lang="en-US" altLang="en-US" sz="2400" u="sng" dirty="0" smtClean="0">
                  <a:latin typeface="Arial" panose="020B0604020202020204" pitchFamily="34" charset="0"/>
                </a:endParaRPr>
              </a:p>
              <a:p>
                <a:pPr marL="1085850" lvl="1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u="sng" dirty="0" smtClean="0">
                    <a:latin typeface="Arial" panose="020B0604020202020204" pitchFamily="34" charset="0"/>
                  </a:rPr>
                  <a:t>Helped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persuade the two countries to accept a truce agreement = 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Not fight. </a:t>
                </a:r>
                <a:endParaRPr lang="en-US" altLang="en-US" sz="2400" dirty="0" smtClean="0">
                  <a:latin typeface="Arial" panose="020B0604020202020204" pitchFamily="34" charset="0"/>
                </a:endParaRPr>
              </a:p>
              <a:p>
                <a:pPr marL="342900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dirty="0" smtClean="0">
                    <a:latin typeface="Arial" panose="020B0604020202020204" pitchFamily="34" charset="0"/>
                  </a:rPr>
                  <a:t>Detente 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with the Soviet Union </a:t>
                </a:r>
                <a:r>
                  <a:rPr lang="en-US" altLang="en-US" sz="2400" dirty="0" smtClean="0">
                    <a:latin typeface="Arial" panose="020B0604020202020204" pitchFamily="34" charset="0"/>
                  </a:rPr>
                  <a:t>continued.</a:t>
                </a:r>
              </a:p>
              <a:p>
                <a:pPr marL="1085850" lvl="1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dirty="0" smtClean="0">
                    <a:latin typeface="Arial" panose="020B0604020202020204" pitchFamily="34" charset="0"/>
                  </a:rPr>
                  <a:t>With </a:t>
                </a:r>
                <a:r>
                  <a:rPr lang="en-US" altLang="en-US" sz="2400" u="sng" dirty="0" smtClean="0">
                    <a:latin typeface="Arial" panose="020B0604020202020204" pitchFamily="34" charset="0"/>
                  </a:rPr>
                  <a:t>Soviet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leader Leonid I. Brezhnev set new limitations upon nuclear weapons. </a:t>
                </a:r>
              </a:p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u="sng" dirty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9221" name="WordArt 10"/>
          <p:cNvSpPr>
            <a:spLocks noChangeArrowheads="1" noChangeShapeType="1" noTextEdit="1"/>
          </p:cNvSpPr>
          <p:nvPr/>
        </p:nvSpPr>
        <p:spPr bwMode="auto">
          <a:xfrm>
            <a:off x="1828800" y="228600"/>
            <a:ext cx="80772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Gerald Ford</a:t>
            </a:r>
          </a:p>
        </p:txBody>
      </p:sp>
      <p:sp>
        <p:nvSpPr>
          <p:cNvPr id="9222" name="Text Box 11"/>
          <p:cNvSpPr txBox="1">
            <a:spLocks noChangeArrowheads="1"/>
          </p:cNvSpPr>
          <p:nvPr/>
        </p:nvSpPr>
        <p:spPr bwMode="auto">
          <a:xfrm>
            <a:off x="1828800" y="41910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1974-1977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227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9"/>
          <p:cNvGrpSpPr>
            <a:grpSpLocks/>
          </p:cNvGrpSpPr>
          <p:nvPr/>
        </p:nvGrpSpPr>
        <p:grpSpPr bwMode="auto">
          <a:xfrm>
            <a:off x="3962400" y="1371600"/>
            <a:ext cx="6705600" cy="2590800"/>
            <a:chOff x="0" y="0"/>
            <a:chExt cx="3549" cy="1440"/>
          </a:xfrm>
        </p:grpSpPr>
        <p:sp>
          <p:nvSpPr>
            <p:cNvPr id="1024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3549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grpSp>
          <p:nvGrpSpPr>
            <p:cNvPr id="10248" name="Group 8"/>
            <p:cNvGrpSpPr>
              <a:grpSpLocks/>
            </p:cNvGrpSpPr>
            <p:nvPr/>
          </p:nvGrpSpPr>
          <p:grpSpPr bwMode="auto">
            <a:xfrm>
              <a:off x="0" y="0"/>
              <a:ext cx="3549" cy="1440"/>
              <a:chOff x="0" y="0"/>
              <a:chExt cx="3549" cy="1440"/>
            </a:xfrm>
          </p:grpSpPr>
          <p:sp>
            <p:nvSpPr>
              <p:cNvPr id="10249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549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250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549" cy="14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marL="342900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dirty="0" smtClean="0">
                    <a:latin typeface="Arial" panose="020B0604020202020204" pitchFamily="34" charset="0"/>
                  </a:rPr>
                  <a:t>39</a:t>
                </a:r>
                <a:r>
                  <a:rPr lang="en-US" altLang="en-US" sz="2400" baseline="30000" dirty="0" smtClean="0">
                    <a:latin typeface="Arial" panose="020B0604020202020204" pitchFamily="34" charset="0"/>
                  </a:rPr>
                  <a:t>th</a:t>
                </a:r>
                <a:r>
                  <a:rPr lang="en-US" altLang="en-US" sz="2400" dirty="0" smtClean="0">
                    <a:latin typeface="Arial" panose="020B0604020202020204" pitchFamily="34" charset="0"/>
                  </a:rPr>
                  <a:t> President </a:t>
                </a:r>
              </a:p>
              <a:p>
                <a:pPr marL="342900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C</a:t>
                </a:r>
                <a:r>
                  <a:rPr lang="en-US" altLang="en-US" sz="2400" u="sng" dirty="0" smtClean="0">
                    <a:latin typeface="Arial" panose="020B0604020202020204" pitchFamily="34" charset="0"/>
                  </a:rPr>
                  <a:t>hampioning for human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rights was coldly received by the Soviet Union and some other nations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. </a:t>
                </a:r>
                <a:endParaRPr lang="en-US" altLang="en-US" sz="2400" dirty="0" smtClean="0">
                  <a:latin typeface="Arial" panose="020B0604020202020204" pitchFamily="34" charset="0"/>
                </a:endParaRPr>
              </a:p>
              <a:p>
                <a:pPr marL="342900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u="sng" dirty="0" smtClean="0">
                    <a:latin typeface="Arial" panose="020B0604020202020204" pitchFamily="34" charset="0"/>
                  </a:rPr>
                  <a:t>Established</a:t>
                </a:r>
                <a:r>
                  <a:rPr lang="en-US" altLang="en-US" sz="2400" dirty="0" smtClean="0">
                    <a:latin typeface="Arial" panose="020B0604020202020204" pitchFamily="34" charset="0"/>
                  </a:rPr>
                  <a:t> 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full diplomatic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relations with the People's Republic of </a:t>
                </a:r>
                <a:r>
                  <a:rPr lang="en-US" altLang="en-US" sz="2400" u="sng" dirty="0" smtClean="0">
                    <a:latin typeface="Arial" panose="020B0604020202020204" pitchFamily="34" charset="0"/>
                  </a:rPr>
                  <a:t>China</a:t>
                </a:r>
              </a:p>
              <a:p>
                <a:pPr marL="342900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u="sng" dirty="0" smtClean="0">
                    <a:latin typeface="Arial" panose="020B0604020202020204" pitchFamily="34" charset="0"/>
                  </a:rPr>
                  <a:t>completed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negotiation of the SALT II nuclear limitation treaty with the Soviet Union. </a:t>
                </a:r>
              </a:p>
              <a:p>
                <a:pPr marL="342900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dirty="0" smtClean="0">
                    <a:latin typeface="Arial" panose="020B0604020202020204" pitchFamily="34" charset="0"/>
                  </a:rPr>
                  <a:t>Setbacks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, </a:t>
                </a:r>
                <a:r>
                  <a:rPr lang="en-US" altLang="en-US" sz="2400" u="sng" dirty="0" smtClean="0">
                    <a:latin typeface="Arial" panose="020B0604020202020204" pitchFamily="34" charset="0"/>
                  </a:rPr>
                  <a:t>The 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Soviet invasion of Afghanistan caused problems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 </a:t>
                </a:r>
                <a:endParaRPr lang="en-US" altLang="en-US" sz="2400" dirty="0" smtClean="0">
                  <a:latin typeface="Arial" panose="020B0604020202020204" pitchFamily="34" charset="0"/>
                </a:endParaRPr>
              </a:p>
              <a:p>
                <a:pPr marL="1085850" lvl="1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dirty="0" smtClean="0">
                    <a:latin typeface="Arial" panose="020B0604020202020204" pitchFamily="34" charset="0"/>
                  </a:rPr>
                  <a:t>suspended plans </a:t>
                </a:r>
                <a:r>
                  <a:rPr lang="en-US" altLang="en-US" sz="2400" dirty="0">
                    <a:latin typeface="Arial" panose="020B0604020202020204" pitchFamily="34" charset="0"/>
                  </a:rPr>
                  <a:t>for ratification of the SALT II pact, </a:t>
                </a:r>
                <a:endParaRPr lang="en-US" altLang="en-US" sz="2400" dirty="0" smtClean="0">
                  <a:latin typeface="Arial" panose="020B0604020202020204" pitchFamily="34" charset="0"/>
                </a:endParaRPr>
              </a:p>
              <a:p>
                <a:pPr marL="1085850" lvl="1" indent="-342900">
                  <a:spcBef>
                    <a:spcPct val="0"/>
                  </a:spcBef>
                  <a:buClrTx/>
                  <a:buSzTx/>
                </a:pPr>
                <a:r>
                  <a:rPr lang="en-US" altLang="en-US" sz="2400" u="sng" dirty="0" smtClean="0">
                    <a:latin typeface="Arial" panose="020B0604020202020204" pitchFamily="34" charset="0"/>
                  </a:rPr>
                  <a:t>U.S</a:t>
                </a:r>
                <a:r>
                  <a:rPr lang="en-US" altLang="en-US" sz="2400" u="sng" dirty="0">
                    <a:latin typeface="Arial" panose="020B0604020202020204" pitchFamily="34" charset="0"/>
                  </a:rPr>
                  <a:t>. boycott of the 1980 Olympic Games.  </a:t>
                </a:r>
              </a:p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 u="sng" dirty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0243" name="Rectangle 4">
            <a:hlinkClick r:id=""/>
          </p:cNvPr>
          <p:cNvSpPr>
            <a:spLocks noChangeArrowheads="1"/>
          </p:cNvSpPr>
          <p:nvPr/>
        </p:nvSpPr>
        <p:spPr bwMode="auto">
          <a:xfrm>
            <a:off x="5381625" y="25717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10244" name="Picture 3" descr="JimmyCarter">
            <a:hlinkClick r:id=""/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3000"/>
            <a:ext cx="24765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WordArt 10"/>
          <p:cNvSpPr>
            <a:spLocks noChangeArrowheads="1" noChangeShapeType="1" noTextEdit="1"/>
          </p:cNvSpPr>
          <p:nvPr/>
        </p:nvSpPr>
        <p:spPr bwMode="auto">
          <a:xfrm>
            <a:off x="2057400" y="228600"/>
            <a:ext cx="7924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Jimmy Carter</a:t>
            </a:r>
          </a:p>
        </p:txBody>
      </p:sp>
      <p:sp>
        <p:nvSpPr>
          <p:cNvPr id="10246" name="Text Box 11"/>
          <p:cNvSpPr txBox="1">
            <a:spLocks noChangeArrowheads="1"/>
          </p:cNvSpPr>
          <p:nvPr/>
        </p:nvSpPr>
        <p:spPr bwMode="auto">
          <a:xfrm>
            <a:off x="1752600" y="44196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1977-1981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623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291214" y="990600"/>
            <a:ext cx="7719164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40</a:t>
            </a:r>
            <a:r>
              <a:rPr lang="en-US" sz="2600" b="1" baseline="300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th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President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Synonymous </a:t>
            </a:r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with America in the 1980s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Attacked </a:t>
            </a: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the Soviet Union </a:t>
            </a:r>
            <a:r>
              <a:rPr lang="en-US" sz="2600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= “</a:t>
            </a: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Evil Empire.”</a:t>
            </a:r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en-US" sz="2600" b="1" dirty="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I</a:t>
            </a:r>
            <a:r>
              <a:rPr lang="en-US" sz="2600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ncreased </a:t>
            </a: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defense spending, focusing on new missiles, new bombers, and subs that could carry nuclear weapons.</a:t>
            </a:r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In </a:t>
            </a:r>
            <a:endParaRPr lang="en-US" sz="2600" b="1" dirty="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1983 announced </a:t>
            </a: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the Strategic Defense Initiative (SDI) = “Star Wars.” </a:t>
            </a:r>
            <a:endParaRPr lang="en-US" sz="2600" b="1" u="sng" dirty="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SDI creation </a:t>
            </a: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of a satellite shield in space to destroy and intercept incoming missiles.</a:t>
            </a:r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en-US" sz="2600" b="1" dirty="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challenged </a:t>
            </a: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the Soviets</a:t>
            </a:r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to 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increase </a:t>
            </a:r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the Arms Race </a:t>
            </a: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knowing they </a:t>
            </a:r>
            <a:r>
              <a:rPr lang="en-US" sz="2600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couldn’t compete </a:t>
            </a: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with </a:t>
            </a:r>
            <a:r>
              <a:rPr lang="en-US" sz="2600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U.S. productivity</a:t>
            </a:r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.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Helped </a:t>
            </a:r>
            <a:r>
              <a:rPr lang="en-US" sz="2600" b="1" u="sng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to end Cold War</a:t>
            </a:r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endParaRPr lang="en-US" sz="2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267" name="WordArt 3"/>
          <p:cNvSpPr>
            <a:spLocks noChangeArrowheads="1" noChangeShapeType="1" noTextEdit="1"/>
          </p:cNvSpPr>
          <p:nvPr/>
        </p:nvSpPr>
        <p:spPr bwMode="auto">
          <a:xfrm>
            <a:off x="2971800" y="76201"/>
            <a:ext cx="5862638" cy="1052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Ronald Regan</a:t>
            </a:r>
          </a:p>
        </p:txBody>
      </p:sp>
      <p:pic>
        <p:nvPicPr>
          <p:cNvPr id="11268" name="Picture 4" descr="ronald-reagan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64" y="990600"/>
            <a:ext cx="22288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1595439" y="4232276"/>
            <a:ext cx="20040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President from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1981 - 1989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03654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551</TotalTime>
  <Words>1850</Words>
  <Application>Microsoft Office PowerPoint</Application>
  <PresentationFormat>Widescreen</PresentationFormat>
  <Paragraphs>215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Arial Black</vt:lpstr>
      <vt:lpstr>Britannic Bold</vt:lpstr>
      <vt:lpstr>Impact</vt:lpstr>
      <vt:lpstr>New Century Schoolbook</vt:lpstr>
      <vt:lpstr>serif</vt:lpstr>
      <vt:lpstr>Signboard</vt:lpstr>
      <vt:lpstr>Tahoma</vt:lpstr>
      <vt:lpstr>Times New Roman</vt:lpstr>
      <vt:lpstr>Trebuchet MS</vt:lpstr>
      <vt:lpstr>Wingdings</vt:lpstr>
      <vt:lpstr>Berlin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Georgy Malenkov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Germany Divided</vt:lpstr>
      <vt:lpstr>BERLIN AIRLIFT</vt:lpstr>
      <vt:lpstr>THE KOREAN CONFLICT</vt:lpstr>
      <vt:lpstr>THE KOREAN CONFLICT</vt:lpstr>
      <vt:lpstr>PowerPoint Presentation</vt:lpstr>
      <vt:lpstr>U-2 Incident</vt:lpstr>
      <vt:lpstr>PowerPoint Presentation</vt:lpstr>
      <vt:lpstr>PowerPoint Presentation</vt:lpstr>
      <vt:lpstr>PowerPoint Presentation</vt:lpstr>
      <vt:lpstr>PowerPoint Presentation</vt:lpstr>
      <vt:lpstr>VIETNAM WAR</vt:lpstr>
      <vt:lpstr>Afghanistan</vt:lpstr>
      <vt:lpstr>FALL OF BERLIN WALL</vt:lpstr>
    </vt:vector>
  </TitlesOfParts>
  <Company>LUHSD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Sheila Angelo</dc:creator>
  <cp:lastModifiedBy>Sheila Angelo</cp:lastModifiedBy>
  <cp:revision>34</cp:revision>
  <dcterms:created xsi:type="dcterms:W3CDTF">2016-05-09T16:56:58Z</dcterms:created>
  <dcterms:modified xsi:type="dcterms:W3CDTF">2016-05-18T15:15:29Z</dcterms:modified>
</cp:coreProperties>
</file>