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11E_54D50BD5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3" r:id="rId4"/>
  </p:sldMasterIdLst>
  <p:notesMasterIdLst>
    <p:notesMasterId r:id="rId29"/>
  </p:notesMasterIdLst>
  <p:handoutMasterIdLst>
    <p:handoutMasterId r:id="rId30"/>
  </p:handoutMasterIdLst>
  <p:sldIdLst>
    <p:sldId id="256" r:id="rId5"/>
    <p:sldId id="293" r:id="rId6"/>
    <p:sldId id="273" r:id="rId7"/>
    <p:sldId id="260" r:id="rId8"/>
    <p:sldId id="261" r:id="rId9"/>
    <p:sldId id="281" r:id="rId10"/>
    <p:sldId id="279" r:id="rId11"/>
    <p:sldId id="263" r:id="rId12"/>
    <p:sldId id="264" r:id="rId13"/>
    <p:sldId id="321" r:id="rId14"/>
    <p:sldId id="286" r:id="rId15"/>
    <p:sldId id="324" r:id="rId16"/>
    <p:sldId id="287" r:id="rId17"/>
    <p:sldId id="289" r:id="rId18"/>
    <p:sldId id="290" r:id="rId19"/>
    <p:sldId id="262" r:id="rId20"/>
    <p:sldId id="284" r:id="rId21"/>
    <p:sldId id="282" r:id="rId22"/>
    <p:sldId id="268" r:id="rId23"/>
    <p:sldId id="276" r:id="rId24"/>
    <p:sldId id="326" r:id="rId25"/>
    <p:sldId id="325" r:id="rId26"/>
    <p:sldId id="291" r:id="rId27"/>
    <p:sldId id="272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D0F234-56CC-536E-3F34-84BD58CD7AE0}" name="Zulema Victoria" initials="ZV" userId="S::victoriaz@luhsd.net::704c6bae-e644-4d60-b354-f6ce268f82f7" providerId="AD"/>
  <p188:author id="{A8C617CB-45BD-0EC4-33AE-15D4138D5F7E}" name="Guest User" initials="GU" userId="S::urn:spo:anon#9e1b7c1ab4362b2316487bf7881d3e035381ffbbbf3a7c84ead58e393803fcbd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93148-854E-D6F0-26C3-3F47106407C6}" v="180" dt="2024-01-17T16:07:04.625"/>
    <p1510:client id="{9F7938F6-BBB8-B6BC-2A95-1D3B128E6442}" v="114" dt="2024-01-16T22:52:18.137"/>
    <p1510:client id="{AB63D468-9821-C5AE-B9EB-896D81257A14}" v="114" dt="2024-01-18T22:38:13.139"/>
    <p1510:client id="{BD15BCF0-B014-EA62-E823-EF652D713E79}" v="71" dt="2024-01-18T19:46:37.092"/>
    <p1510:client id="{D139CBDA-3259-E555-0433-6E82166654FB}" v="1" dt="2024-01-16T22:40:38.570"/>
    <p1510:client id="{DDF41F36-99D6-31DD-D3C7-D4E408BAB728}" v="45" dt="2024-01-18T18:47:13.6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omments/modernComment_11E_54D50BD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5409D3D-0E3F-4FAA-87CF-86E3CC5E8496}" authorId="{BDD0F234-56CC-536E-3F34-84BD58CD7AE0}" created="2024-01-16T22:35:46.363">
    <pc:sldMkLst xmlns:pc="http://schemas.microsoft.com/office/powerpoint/2013/main/command">
      <pc:docMk/>
      <pc:sldMk cId="1423248341" sldId="286"/>
    </pc:sldMkLst>
    <p188:txBody>
      <a:bodyPr/>
      <a:lstStyle/>
      <a:p>
        <a:r>
          <a:rPr lang="en-US"/>
          <a:t>error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38CBA-9206-4598-8161-2CF55EB26AE6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507C5-739B-490B-AD7B-8E18358AA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36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50D04-A2A7-4055-902C-F7846490BEED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89B24-CB00-4364-8E18-07012EF58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9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9B24-CB00-4364-8E18-07012EF58A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07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Tracy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9B24-CB00-4364-8E18-07012EF58A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55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9B24-CB00-4364-8E18-07012EF58A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79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9B24-CB00-4364-8E18-07012EF58A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85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Sandy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9B24-CB00-4364-8E18-07012EF58AC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66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Dana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9B24-CB00-4364-8E18-07012EF58AC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88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Alice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9B24-CB00-4364-8E18-07012EF58AC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09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gerthy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9B24-CB00-4364-8E18-07012EF58A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41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gerthy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9B24-CB00-4364-8E18-07012EF58A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4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002060"/>
                </a:solidFill>
                <a:latin typeface="Baskerville Old Face" panose="02020602080505020303" pitchFamily="18" charset="0"/>
              </a:rPr>
              <a:t>CTE: Select career courses that can help you explore possible future career options.</a:t>
            </a:r>
          </a:p>
          <a:p>
            <a:endParaRPr lang="en-US"/>
          </a:p>
          <a:p>
            <a:r>
              <a:rPr lang="en-US">
                <a:cs typeface="Calibri"/>
              </a:rPr>
              <a:t>gerthy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89B24-CB00-4364-8E18-07012EF58A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02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maggie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9B24-CB00-4364-8E18-07012EF58AC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94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Kelly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9B24-CB00-4364-8E18-07012EF58A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01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Counselors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9B24-CB00-4364-8E18-07012EF58A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60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9B24-CB00-4364-8E18-07012EF58A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13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Frank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9B24-CB00-4364-8E18-07012EF58A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46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9B24-CB00-4364-8E18-07012EF58A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73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maria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9B24-CB00-4364-8E18-07012EF58A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43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Erricka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9B24-CB00-4364-8E18-07012EF58A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2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Erricka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9B24-CB00-4364-8E18-07012EF58A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9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Angela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89B24-CB00-4364-8E18-07012EF58A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8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75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8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6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2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0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3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3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6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4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8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1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3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E_54D50BD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hleticclearance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_A4B83F7A.docx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s://upamanyu.in/works/2015/thankyou-birthda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44657" y="4970418"/>
            <a:ext cx="4876800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>
                <a:solidFill>
                  <a:srgbClr val="2F5496"/>
                </a:solidFill>
                <a:latin typeface="Baskerville Old Face"/>
              </a:rPr>
              <a:t>Principal : Steve Amaro</a:t>
            </a:r>
          </a:p>
        </p:txBody>
      </p:sp>
      <p:pic>
        <p:nvPicPr>
          <p:cNvPr id="7" name="Picture 6" descr="A high school building with a sign&#10;&#10;Description automatically generated">
            <a:extLst>
              <a:ext uri="{FF2B5EF4-FFF2-40B4-BE49-F238E27FC236}">
                <a16:creationId xmlns:a16="http://schemas.microsoft.com/office/drawing/2014/main" id="{B14FD9A1-FF51-4C6D-3CDB-C5B465733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2968"/>
            <a:ext cx="12192000" cy="6863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917612" y="32906"/>
            <a:ext cx="8354786" cy="1095305"/>
          </a:xfrm>
          <a:solidFill>
            <a:schemeClr val="tx1"/>
          </a:solidFill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1">
                <a:solidFill>
                  <a:srgbClr val="2F5496"/>
                </a:solidFill>
                <a:latin typeface="Baskerville Old Face"/>
                <a:cs typeface="Calibri"/>
              </a:rPr>
              <a:t>Welcome to Freedom High </a:t>
            </a:r>
            <a:br>
              <a:rPr lang="en-US" b="1">
                <a:solidFill>
                  <a:srgbClr val="2F5496"/>
                </a:solidFill>
                <a:latin typeface="Baskerville Old Face"/>
              </a:rPr>
            </a:br>
            <a:r>
              <a:rPr lang="en-US" b="1">
                <a:solidFill>
                  <a:srgbClr val="2F5496"/>
                </a:solidFill>
                <a:latin typeface="Baskerville Old Face"/>
                <a:cs typeface="Calibri"/>
              </a:rPr>
              <a:t>School’s 8th Grade Parent Night</a:t>
            </a:r>
            <a:r>
              <a:rPr lang="en-US" b="1">
                <a:solidFill>
                  <a:srgbClr val="2F5496"/>
                </a:solidFill>
                <a:latin typeface="Baskerville Old Face"/>
              </a:rPr>
              <a:t> </a:t>
            </a:r>
            <a:endParaRPr lang="en-US" b="1">
              <a:solidFill>
                <a:srgbClr val="2F5496"/>
              </a:solidFill>
              <a:latin typeface="Baskerville Old Face"/>
              <a:cs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323F8-9A31-D14A-84AF-51188226B36F}"/>
              </a:ext>
            </a:extLst>
          </p:cNvPr>
          <p:cNvSpPr txBox="1"/>
          <p:nvPr/>
        </p:nvSpPr>
        <p:spPr>
          <a:xfrm>
            <a:off x="3982357" y="6123215"/>
            <a:ext cx="3940627" cy="461665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Baskerville Old Face"/>
                <a:cs typeface="Calibri"/>
              </a:rPr>
              <a:t>Principal: Dr. Steve Amaro</a:t>
            </a:r>
            <a:endParaRPr lang="en-US" sz="2400">
              <a:solidFill>
                <a:schemeClr val="accent1">
                  <a:lumMod val="75000"/>
                </a:schemeClr>
              </a:solidFill>
              <a:latin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3638757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7435C58-ED53-4170-A20A-D554CDC02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361" y="-1932"/>
            <a:ext cx="4671717" cy="68653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E4BFC1-AE72-4DE2-9131-AB5B61F342B8}"/>
              </a:ext>
            </a:extLst>
          </p:cNvPr>
          <p:cNvSpPr txBox="1"/>
          <p:nvPr/>
        </p:nvSpPr>
        <p:spPr>
          <a:xfrm>
            <a:off x="6309028" y="253579"/>
            <a:ext cx="5438077" cy="6093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>
                <a:latin typeface="Baskerville Old Face"/>
                <a:cs typeface="Calibri"/>
              </a:rPr>
              <a:t>The CA State Seal of Biliteracy</a:t>
            </a:r>
            <a:endParaRPr lang="en-US" b="1"/>
          </a:p>
          <a:p>
            <a:endParaRPr lang="en-US">
              <a:latin typeface="Baskerville Old Face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Baskerville Old Face"/>
                <a:cs typeface="Calibri"/>
              </a:rPr>
              <a:t>All students must complete 4 years of English and get a 3.0 or above overall GPA in those classes.</a:t>
            </a:r>
          </a:p>
          <a:p>
            <a:r>
              <a:rPr lang="en-US">
                <a:latin typeface="Baskerville Old Face"/>
                <a:cs typeface="Calibri"/>
              </a:rPr>
              <a:t>OR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latin typeface="Baskerville Old Face"/>
                <a:ea typeface="+mn-lt"/>
                <a:cs typeface="+mn-lt"/>
              </a:rPr>
              <a:t>Option 1: </a:t>
            </a:r>
            <a:r>
              <a:rPr lang="en-US">
                <a:latin typeface="Baskerville Old Face"/>
                <a:ea typeface="+mn-lt"/>
                <a:cs typeface="+mn-lt"/>
              </a:rPr>
              <a:t>State Assessment: Pass the California Assessment with “standard met” achievement level. 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latin typeface="Baskerville Old Face"/>
                <a:ea typeface="+mn-lt"/>
                <a:cs typeface="+mn-lt"/>
              </a:rPr>
              <a:t>Option 2: </a:t>
            </a:r>
            <a:r>
              <a:rPr lang="en-US">
                <a:latin typeface="Baskerville Old Face"/>
                <a:ea typeface="+mn-lt"/>
                <a:cs typeface="+mn-lt"/>
              </a:rPr>
              <a:t>Advanced Placement (AP) Assessment: Pass an English AP examination with a score of 3 or higher (AP English Language and Composition, AP English Literature or Composition, or AP Seminar).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latin typeface="Baskerville Old Face"/>
                <a:ea typeface="+mn-lt"/>
                <a:cs typeface="+mn-lt"/>
              </a:rPr>
              <a:t>Option 3:</a:t>
            </a:r>
            <a:r>
              <a:rPr lang="en-US">
                <a:latin typeface="Baskerville Old Face"/>
                <a:ea typeface="+mn-lt"/>
                <a:cs typeface="+mn-lt"/>
              </a:rPr>
              <a:t> International Baccalaureate (IB) Assessment: Pass an English IB examination with a score of 4 or higher. </a:t>
            </a:r>
          </a:p>
          <a:p>
            <a:pPr marL="285750" indent="-285750">
              <a:buFont typeface="Arial"/>
              <a:buChar char="•"/>
            </a:pPr>
            <a:r>
              <a:rPr lang="en-US" b="1">
                <a:latin typeface="Baskerville Old Face"/>
                <a:ea typeface="+mn-lt"/>
                <a:cs typeface="+mn-lt"/>
              </a:rPr>
              <a:t>Option 4:</a:t>
            </a:r>
            <a:r>
              <a:rPr lang="en-US">
                <a:latin typeface="Baskerville Old Face"/>
                <a:ea typeface="+mn-lt"/>
                <a:cs typeface="+mn-lt"/>
              </a:rPr>
              <a:t> SAT: Achieve a score of 480 or above on the Evidence-Based Reading and Writing section</a:t>
            </a:r>
            <a:endParaRPr lang="en-US">
              <a:latin typeface="Baskerville Old Face"/>
              <a:cs typeface="Calibri"/>
            </a:endParaRPr>
          </a:p>
          <a:p>
            <a:endParaRPr lang="en-US" sz="4000">
              <a:latin typeface="Baskerville Old Face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36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60218"/>
            <a:ext cx="9601200" cy="983673"/>
          </a:xfrm>
        </p:spPr>
        <p:txBody>
          <a:bodyPr>
            <a:normAutofit/>
          </a:bodyPr>
          <a:lstStyle/>
          <a:p>
            <a:pPr algn="ctr"/>
            <a:r>
              <a:rPr lang="en-US" sz="5000" b="1">
                <a:latin typeface="Baskerville Old Face"/>
              </a:rPr>
              <a:t>AP Human 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90255"/>
            <a:ext cx="9601200" cy="47174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>
                <a:latin typeface="Baskerville Old Face"/>
              </a:rPr>
              <a:t>For students who want to take a challenging course, an Advanced Placement course called AP Human Geography is a </a:t>
            </a:r>
            <a:r>
              <a:rPr lang="en-US" sz="3000" b="1" u="sng">
                <a:latin typeface="Baskerville Old Face"/>
              </a:rPr>
              <a:t>college level course </a:t>
            </a:r>
            <a:r>
              <a:rPr lang="en-US" sz="3000">
                <a:latin typeface="Baskerville Old Face"/>
              </a:rPr>
              <a:t>that is available to freshmen. This is in place of World Cultures. </a:t>
            </a:r>
            <a:endParaRPr lang="en-US" sz="3000">
              <a:latin typeface="Baskerville Old Face" panose="02020602080505020303" pitchFamily="18" charset="0"/>
            </a:endParaRPr>
          </a:p>
          <a:p>
            <a:r>
              <a:rPr lang="en-US" sz="3000">
                <a:latin typeface="Baskerville Old Face"/>
              </a:rPr>
              <a:t>Students must take the AP Exam in May at the end of the course. </a:t>
            </a:r>
            <a:endParaRPr lang="en-US" sz="3000">
              <a:latin typeface="Baskerville Old Face" panose="02020602080505020303" pitchFamily="18" charset="0"/>
            </a:endParaRPr>
          </a:p>
          <a:p>
            <a:r>
              <a:rPr lang="en-US" sz="3000">
                <a:latin typeface="Baskerville Old Face"/>
              </a:rPr>
              <a:t>Expect to spend 1-2 hours of homework per night for each AP class.</a:t>
            </a:r>
          </a:p>
          <a:p>
            <a:endParaRPr lang="en-US" sz="300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endParaRPr lang="en-US" sz="280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endParaRPr lang="en-US" sz="2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458" y="5233024"/>
            <a:ext cx="3043299" cy="54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153" y="5885896"/>
            <a:ext cx="1129569" cy="71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A435A-ECA3-4AE3-A2C0-217DD445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latin typeface="Baskerville Old Face"/>
                <a:cs typeface="Calibri Light"/>
              </a:rPr>
              <a:t>Career Technical Educational (CTE) Pathways</a:t>
            </a:r>
            <a:endParaRPr lang="en-US" b="1">
              <a:latin typeface="Baskerville Old Face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6A0A-9531-436C-A539-D4B139EE72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CBFB4A-8458-4AB6-ACA1-574927A449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latin typeface="Baskerville Old Face"/>
                <a:cs typeface="Calibri"/>
              </a:rPr>
              <a:t>These courses will prepare your student for specific industry workforce jobs.</a:t>
            </a:r>
          </a:p>
          <a:p>
            <a:r>
              <a:rPr lang="en-US">
                <a:latin typeface="Baskerville Old Face"/>
                <a:cs typeface="Calibri"/>
              </a:rPr>
              <a:t>Examples of jobs these pathways can prepare your student for: web designer, art director, animal control worker, raspatory therapist, childcare worker, etc.</a:t>
            </a:r>
          </a:p>
          <a:p>
            <a:r>
              <a:rPr lang="en-US">
                <a:latin typeface="Baskerville Old Face"/>
                <a:cs typeface="Calibri"/>
              </a:rPr>
              <a:t>When taking these courses, you are demonstrating College and Career Readiness. </a:t>
            </a:r>
          </a:p>
        </p:txBody>
      </p:sp>
      <p:pic>
        <p:nvPicPr>
          <p:cNvPr id="6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B97D0497-C137-498A-ADB3-EAC3A104D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86" y="1691155"/>
            <a:ext cx="4087196" cy="454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7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b="1">
                <a:latin typeface="Baskerville Old Face"/>
              </a:rPr>
              <a:t>Freedom Athletics</a:t>
            </a:r>
            <a:endParaRPr lang="en-US">
              <a:latin typeface="Baskerville Old Face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267908" y="5086350"/>
            <a:ext cx="2446465" cy="11782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1600" b="1">
                <a:solidFill>
                  <a:schemeClr val="tx1"/>
                </a:solidFill>
                <a:latin typeface="Baskerville Old Face"/>
                <a:ea typeface="+mn-ea"/>
                <a:cs typeface="+mn-cs"/>
              </a:rPr>
              <a:t>8</a:t>
            </a:r>
            <a:r>
              <a:rPr lang="en-US" sz="1600" b="1" baseline="30000">
                <a:solidFill>
                  <a:schemeClr val="tx1"/>
                </a:solidFill>
                <a:latin typeface="Baskerville Old Face"/>
                <a:ea typeface="+mn-ea"/>
                <a:cs typeface="+mn-cs"/>
              </a:rPr>
              <a:t>th</a:t>
            </a:r>
            <a:r>
              <a:rPr lang="en-US" sz="1600" b="1">
                <a:solidFill>
                  <a:schemeClr val="tx1"/>
                </a:solidFill>
                <a:latin typeface="Baskerville Old Face"/>
                <a:ea typeface="+mn-ea"/>
                <a:cs typeface="+mn-cs"/>
              </a:rPr>
              <a:t> Grade Parent Night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607637" y="4161408"/>
            <a:ext cx="6173808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CAE33FD-A533-4CDB-BE73-9D20BFE37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03" y="716913"/>
            <a:ext cx="7390460" cy="581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4747"/>
    </mc:Choice>
    <mc:Fallback xmlns="">
      <p:transition advClick="0" advTm="1474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Baskerville Old Face"/>
              </a:rPr>
              <a:t>Athletic Opportunities by Season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24" y="1008174"/>
            <a:ext cx="4005660" cy="267049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495" y="419104"/>
            <a:ext cx="7360916" cy="377489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46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9976"/>
    </mc:Choice>
    <mc:Fallback xmlns="">
      <p:transition advClick="0" advTm="4997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Baskerville Old Face" panose="02020602080505020303" pitchFamily="18" charset="0"/>
              </a:rPr>
              <a:t>Athletic Clearance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83540" indent="-383540"/>
            <a:r>
              <a:rPr lang="en-US" sz="1700">
                <a:latin typeface="Baskerville Old Face"/>
              </a:rPr>
              <a:t>Athletic physicals should be completed after June 1, 2024 AND require a physician or chiropractor clearance signature dated after </a:t>
            </a:r>
            <a:r>
              <a:rPr lang="en-US" sz="1700" b="1" u="sng">
                <a:latin typeface="Baskerville Old Face"/>
              </a:rPr>
              <a:t> June 1, 2024</a:t>
            </a:r>
            <a:endParaRPr lang="en-US" sz="1700">
              <a:latin typeface="Baskerville Old Face"/>
            </a:endParaRPr>
          </a:p>
          <a:p>
            <a:pPr marL="383540" indent="-383540"/>
            <a:r>
              <a:rPr lang="en-US" sz="1700" b="1">
                <a:latin typeface="Baskerville Old Face"/>
              </a:rPr>
              <a:t>Physical may be uploaded to </a:t>
            </a:r>
            <a:r>
              <a:rPr lang="en-US" sz="1700">
                <a:latin typeface="Baskerville Old Face"/>
                <a:hlinkClick r:id="rId3"/>
              </a:rPr>
              <a:t>www.athleticclearance.com</a:t>
            </a:r>
            <a:r>
              <a:rPr lang="en-US" sz="1700">
                <a:latin typeface="Baskerville Old Face"/>
              </a:rPr>
              <a:t> after June 1, 2024</a:t>
            </a:r>
          </a:p>
          <a:p>
            <a:pPr marL="383540" indent="-383540"/>
            <a:r>
              <a:rPr lang="en-US" sz="1700" b="1">
                <a:latin typeface="Baskerville Old Face"/>
              </a:rPr>
              <a:t>Parent signed CONFIRMATION SHEET from </a:t>
            </a:r>
            <a:r>
              <a:rPr lang="en-US" sz="1700" b="1">
                <a:latin typeface="Baskerville Old Face"/>
                <a:hlinkClick r:id="rId3"/>
              </a:rPr>
              <a:t>www.athleticclearance.com</a:t>
            </a:r>
            <a:r>
              <a:rPr lang="en-US" sz="1700" b="1">
                <a:latin typeface="Baskerville Old Face"/>
              </a:rPr>
              <a:t>  and upload to your registration. </a:t>
            </a:r>
            <a:endParaRPr lang="en-US" sz="1700">
              <a:latin typeface="Baskerville Old Face"/>
            </a:endParaRPr>
          </a:p>
          <a:p>
            <a:pPr marL="383540" indent="-383540"/>
            <a:r>
              <a:rPr lang="en-US" sz="1700">
                <a:latin typeface="Baskerville Old Face"/>
              </a:rPr>
              <a:t>All physical physician clearance forms must be on file to participate in tryouts.</a:t>
            </a:r>
          </a:p>
          <a:p>
            <a:pPr marL="383540" indent="-383540"/>
            <a:r>
              <a:rPr lang="en-US" sz="1700">
                <a:latin typeface="Baskerville Old Face"/>
              </a:rPr>
              <a:t>Parent Driver  &amp; Student Rider Forms – turned in to coach.</a:t>
            </a:r>
          </a:p>
          <a:p>
            <a:pPr marL="383540" indent="-383540"/>
            <a:r>
              <a:rPr lang="en-US" sz="1700">
                <a:latin typeface="Baskerville Old Face"/>
              </a:rPr>
              <a:t>Volunteers – Coach Approval, TB Test, DOJ/FBI Fingerprints, NFHS Coaching Course, Concussion Course, Sudden Cardiac Arrest ,Heat Acclimation Course, CPR and First Aid, Mandatory Reporting Training, Sexual Harassment Training. </a:t>
            </a:r>
          </a:p>
          <a:p>
            <a:pPr marL="383540" indent="-383540"/>
            <a:r>
              <a:rPr lang="en-US" sz="1700">
                <a:latin typeface="Baskerville Old Face"/>
              </a:rPr>
              <a:t>Handbooks for Parents, Athletes, &amp; Coaches are online at school and district  website.</a:t>
            </a:r>
          </a:p>
          <a:p>
            <a:pPr marL="383540" indent="-383540"/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62686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7464"/>
    </mc:Choice>
    <mc:Fallback xmlns="">
      <p:transition advClick="0" advTm="87464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6FF42C2-EA15-4154-B242-E98E88CE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79DE9F7-28C4-4856-BA57-D696E124C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92741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199" y="978408"/>
            <a:ext cx="4056530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latin typeface="Baskerville Old Face"/>
              </a:rPr>
              <a:t>Clubs and Advisors </a:t>
            </a:r>
            <a:endParaRPr lang="en-US" sz="3600">
              <a:latin typeface="Baskerville Old Face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F9ED9C-121B-44C6-A308-5824769C4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5F8185-F27B-4E99-A06C-007336FE3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95865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38199" y="2359152"/>
            <a:ext cx="4056530" cy="34290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>
                <a:latin typeface="Baskerville Old Face"/>
              </a:rPr>
              <a:t>There are many ways your student can get involved!</a:t>
            </a:r>
          </a:p>
          <a:p>
            <a:r>
              <a:rPr lang="en-US" sz="2400">
                <a:latin typeface="Baskerville Old Face"/>
              </a:rPr>
              <a:t>Encourage them to take the time to investigate our club offerings and meet the club advisors.</a:t>
            </a:r>
          </a:p>
          <a:p>
            <a:r>
              <a:rPr lang="en-US" sz="2400">
                <a:latin typeface="Baskerville Old Face"/>
              </a:rPr>
              <a:t>Research shows a positive correlation between campus involvement and academic achievement.</a:t>
            </a:r>
            <a:r>
              <a:rPr lang="en-US" sz="1400"/>
              <a:t> </a:t>
            </a:r>
            <a:endParaRPr lang="en-US" sz="1400"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1782" t="-830" r="11480" b="-2327"/>
          <a:stretch/>
        </p:blipFill>
        <p:spPr>
          <a:xfrm>
            <a:off x="6011436" y="566928"/>
            <a:ext cx="2544205" cy="2338913"/>
          </a:xfrm>
          <a:prstGeom prst="rect">
            <a:avLst/>
          </a:prstGeom>
        </p:spPr>
      </p:pic>
      <p:pic>
        <p:nvPicPr>
          <p:cNvPr id="3" name="Picture 2" descr="A banner with cartoon images&#10;&#10;Description automatically generated">
            <a:extLst>
              <a:ext uri="{FF2B5EF4-FFF2-40B4-BE49-F238E27FC236}">
                <a16:creationId xmlns:a16="http://schemas.microsoft.com/office/drawing/2014/main" id="{0B11934B-08A9-4BAF-2BC8-F60B474E4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705" y="3140762"/>
            <a:ext cx="5989328" cy="2994664"/>
          </a:xfrm>
          <a:prstGeom prst="rect">
            <a:avLst/>
          </a:prstGeom>
        </p:spPr>
      </p:pic>
      <p:pic>
        <p:nvPicPr>
          <p:cNvPr id="7" name="Picture 6" descr="A group of people with their hands up&#10;&#10;Description automatically generated">
            <a:extLst>
              <a:ext uri="{FF2B5EF4-FFF2-40B4-BE49-F238E27FC236}">
                <a16:creationId xmlns:a16="http://schemas.microsoft.com/office/drawing/2014/main" id="{8757837F-905B-2CB5-CE7B-8D7745A3F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6514" y="668959"/>
            <a:ext cx="2783586" cy="21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653"/>
    </mc:Choice>
    <mc:Fallback xmlns="">
      <p:transition advClick="0" advTm="865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550" y="3903987"/>
            <a:ext cx="3290887" cy="19638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>
                <a:latin typeface="Baskerville Old Face"/>
              </a:rPr>
              <a:t>College and Career</a:t>
            </a:r>
            <a:r>
              <a:rPr lang="en-US" sz="2800" b="1" u="sng">
                <a:latin typeface="Baskerville Old Face"/>
              </a:rPr>
              <a:t> Coordinator </a:t>
            </a:r>
            <a:br>
              <a:rPr lang="en-US" sz="2800" b="1">
                <a:latin typeface="Baskerville Old Face"/>
              </a:rPr>
            </a:br>
            <a:r>
              <a:rPr lang="en-US" sz="3600" b="1">
                <a:latin typeface="Baskerville Old Face"/>
              </a:rPr>
              <a:t>Mrs. Cartwright</a:t>
            </a:r>
            <a:r>
              <a:rPr lang="en-US" sz="3600"/>
              <a:t> 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r="6869"/>
          <a:stretch/>
        </p:blipFill>
        <p:spPr>
          <a:xfrm>
            <a:off x="20" y="-43122"/>
            <a:ext cx="12191980" cy="3351169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5" name="TextBox 4"/>
          <p:cNvSpPr txBox="1"/>
          <p:nvPr/>
        </p:nvSpPr>
        <p:spPr>
          <a:xfrm>
            <a:off x="5528217" y="3900334"/>
            <a:ext cx="5478194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Baskerville Old Face"/>
              </a:rPr>
              <a:t>Career Exploration </a:t>
            </a:r>
            <a:endParaRPr lang="en-US" sz="2000">
              <a:latin typeface="Baskerville Old Face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Baskerville Old Face"/>
              </a:rPr>
              <a:t>College Applications</a:t>
            </a:r>
            <a:endParaRPr lang="en-US" sz="2000">
              <a:latin typeface="Baskerville Old Face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Baskerville Old Face"/>
              </a:rPr>
              <a:t>College Entrance Tests (SAT/ACT)</a:t>
            </a:r>
            <a:endParaRPr lang="en-US" sz="2000">
              <a:latin typeface="Baskerville Old Face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Baskerville Old Face"/>
              </a:rPr>
              <a:t>Practice exams (PSAT/</a:t>
            </a:r>
            <a:r>
              <a:rPr lang="en-US" sz="2000" err="1">
                <a:latin typeface="Baskerville Old Face"/>
              </a:rPr>
              <a:t>PreACT</a:t>
            </a:r>
            <a:r>
              <a:rPr lang="en-US" sz="2000">
                <a:latin typeface="Baskerville Old Face"/>
              </a:rPr>
              <a:t>)</a:t>
            </a:r>
            <a:endParaRPr lang="en-US" sz="2000">
              <a:latin typeface="Baskerville Old Face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Baskerville Old Face"/>
              </a:rPr>
              <a:t>Scholarships </a:t>
            </a:r>
            <a:endParaRPr lang="en-US" sz="2000">
              <a:latin typeface="Baskerville Old Face"/>
              <a:cs typeface="Calibri"/>
            </a:endParaRPr>
          </a:p>
          <a:p>
            <a:pPr marL="28575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Baskerville Old Face"/>
              </a:rPr>
              <a:t>Work Permits</a:t>
            </a:r>
            <a:endParaRPr lang="en-US" sz="2000">
              <a:latin typeface="Baskerville Old Face"/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latin typeface="Baskerville Old Face"/>
              </a:rPr>
              <a:t>Financial Aid Information </a:t>
            </a:r>
            <a:endParaRPr lang="en-US" sz="2000">
              <a:latin typeface="Baskerville Old Face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E1C632-9E19-44EA-89D1-19656ADD7F6F}"/>
              </a:ext>
            </a:extLst>
          </p:cNvPr>
          <p:cNvSpPr txBox="1"/>
          <p:nvPr/>
        </p:nvSpPr>
        <p:spPr>
          <a:xfrm rot="10800000" flipH="1" flipV="1">
            <a:off x="7652708" y="3317113"/>
            <a:ext cx="4316083" cy="19205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2800">
              <a:latin typeface="Calibri Light"/>
              <a:ea typeface="+mn-lt"/>
              <a:cs typeface="+mn-l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2800">
              <a:latin typeface="Calibri Light"/>
              <a:ea typeface="+mn-lt"/>
              <a:cs typeface="+mn-l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2800">
              <a:latin typeface="Calibri Light"/>
              <a:ea typeface="+mn-lt"/>
              <a:cs typeface="+mn-l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2800" u="sng">
              <a:latin typeface="Calibri Light"/>
              <a:ea typeface="+mn-lt"/>
              <a:cs typeface="+mn-lt"/>
            </a:endParaRP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96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426"/>
    </mc:Choice>
    <mc:Fallback xmlns="">
      <p:transition advClick="0" advTm="3426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34" y="1755140"/>
            <a:ext cx="3600860" cy="3345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>
                <a:latin typeface="Baskerville Old Face"/>
              </a:rPr>
              <a:t>Middle School Registration Visits</a:t>
            </a:r>
            <a:br>
              <a:rPr lang="en-US" sz="5400" b="1">
                <a:latin typeface="Baskerville Old Face" panose="02020602080505020303" pitchFamily="18" charset="0"/>
              </a:rPr>
            </a:br>
            <a:r>
              <a:rPr lang="en-US" sz="5400" b="1">
                <a:latin typeface="Baskerville Old Face"/>
              </a:rPr>
              <a:t>(During School Day) </a:t>
            </a:r>
            <a:br>
              <a:rPr lang="en-US" sz="5400"/>
            </a:br>
            <a:endParaRPr lang="en-US" sz="5400">
              <a:cs typeface="Calibri Light" panose="020F0302020204030204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0132" y="1323163"/>
            <a:ext cx="6224335" cy="478746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200">
                <a:latin typeface="Baskerville Old Face"/>
              </a:rPr>
              <a:t>Freedom Counselors will meet with 8</a:t>
            </a:r>
            <a:r>
              <a:rPr lang="en-US" sz="2200" baseline="30000">
                <a:latin typeface="Baskerville Old Face"/>
              </a:rPr>
              <a:t>th</a:t>
            </a:r>
            <a:r>
              <a:rPr lang="en-US" sz="2200">
                <a:latin typeface="Baskerville Old Face"/>
              </a:rPr>
              <a:t> grade students and pass out Course Request Forms. They will review all materials and answer questions to help with the course request process.</a:t>
            </a:r>
            <a:endParaRPr lang="en-US"/>
          </a:p>
          <a:p>
            <a:endParaRPr lang="en-US" sz="220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r>
              <a:rPr lang="en-US" sz="2200" b="1" u="sng">
                <a:latin typeface="Baskerville Old Face"/>
              </a:rPr>
              <a:t>Counselor Visit Dates:</a:t>
            </a:r>
          </a:p>
          <a:p>
            <a:pPr marL="0" indent="0">
              <a:buNone/>
            </a:pPr>
            <a:endParaRPr lang="en-US" sz="2200" b="1" u="sng">
              <a:latin typeface="Baskerville Old Face"/>
            </a:endParaRPr>
          </a:p>
          <a:p>
            <a:r>
              <a:rPr lang="en-US" sz="2200" b="1">
                <a:latin typeface="Baskerville Old Face"/>
              </a:rPr>
              <a:t>Tuesday 1/23/24: </a:t>
            </a:r>
            <a:r>
              <a:rPr lang="en-US" sz="2200">
                <a:latin typeface="Baskerville Old Face"/>
              </a:rPr>
              <a:t>Delta Vista</a:t>
            </a:r>
            <a:endParaRPr lang="en-US" sz="2200" b="1" u="sng">
              <a:latin typeface="Baskerville Old Face"/>
            </a:endParaRPr>
          </a:p>
          <a:p>
            <a:r>
              <a:rPr lang="en-US" sz="2200" b="1">
                <a:latin typeface="Baskerville Old Face"/>
              </a:rPr>
              <a:t>Wednesday 1/24/24: </a:t>
            </a:r>
            <a:r>
              <a:rPr lang="en-US" sz="2200" err="1">
                <a:latin typeface="Baskerville Old Face"/>
              </a:rPr>
              <a:t>Knightsen</a:t>
            </a:r>
            <a:r>
              <a:rPr lang="en-US" sz="2200">
                <a:latin typeface="Baskerville Old Face"/>
              </a:rPr>
              <a:t> and Old River</a:t>
            </a:r>
          </a:p>
          <a:p>
            <a:r>
              <a:rPr lang="en-US" sz="2200" b="1">
                <a:latin typeface="Baskerville Old Face"/>
              </a:rPr>
              <a:t>Thursday 1/25/24:</a:t>
            </a:r>
            <a:r>
              <a:rPr lang="en-US" sz="2200">
                <a:latin typeface="Baskerville Old Face"/>
              </a:rPr>
              <a:t> O’Hara</a:t>
            </a:r>
          </a:p>
          <a:p>
            <a:r>
              <a:rPr lang="en-US" sz="2200" b="1">
                <a:latin typeface="Baskerville Old Face"/>
              </a:rPr>
              <a:t>Thursday 1/25/24:</a:t>
            </a:r>
            <a:r>
              <a:rPr lang="en-US" sz="2200">
                <a:latin typeface="Baskerville Old Face"/>
              </a:rPr>
              <a:t> Adams</a:t>
            </a:r>
          </a:p>
          <a:p>
            <a:r>
              <a:rPr lang="en-US" sz="2200" b="1">
                <a:latin typeface="Baskerville Old Face"/>
              </a:rPr>
              <a:t>Tuesday 1/30/24: </a:t>
            </a:r>
            <a:r>
              <a:rPr lang="en-US" sz="2200">
                <a:latin typeface="Baskerville Old Face"/>
              </a:rPr>
              <a:t>Bristow</a:t>
            </a:r>
          </a:p>
          <a:p>
            <a:r>
              <a:rPr lang="en-US" sz="2200">
                <a:latin typeface="Baskerville Old Face"/>
                <a:cs typeface="Calibri" panose="020F0502020204030204"/>
              </a:rPr>
              <a:t>Edna Hill </a:t>
            </a:r>
          </a:p>
          <a:p>
            <a:pPr marL="0" indent="0">
              <a:buNone/>
            </a:pPr>
            <a:endParaRPr lang="en-US" sz="2200"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64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32"/>
    </mc:Choice>
    <mc:Fallback xmlns="">
      <p:transition advClick="0" advTm="432"/>
    </mc:Fallback>
  </mc:AlternateContent>
  <p:extLst>
    <p:ext uri="{E180D4A7-C9FB-4DFB-919C-405C955672EB}">
      <p14:showEvtLst xmlns:p14="http://schemas.microsoft.com/office/powerpoint/2010/main">
        <p14:playEvt time="84" objId="4"/>
        <p14:stopEvt time="432" objId="4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62" y="1302055"/>
            <a:ext cx="4339359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>
                <a:solidFill>
                  <a:srgbClr val="FFFFFF"/>
                </a:solidFill>
                <a:latin typeface="Baskerville Old Face"/>
              </a:rPr>
              <a:t>How to Read a Course Catalog </a:t>
            </a:r>
            <a:endParaRPr lang="en-US">
              <a:cs typeface="Calibri Light" panose="020F0302020204030204"/>
            </a:endParaRP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5602" y="1041909"/>
            <a:ext cx="5250929" cy="581336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u="sng">
                <a:solidFill>
                  <a:schemeClr val="tx1">
                    <a:alpha val="80000"/>
                  </a:schemeClr>
                </a:solidFill>
                <a:latin typeface="Baskerville Old Face" panose="02020602080505020303" pitchFamily="18" charset="0"/>
              </a:rPr>
              <a:t>Beginning Art							              Course #1506</a:t>
            </a:r>
          </a:p>
          <a:p>
            <a:r>
              <a:rPr lang="en-US" sz="2000" b="1">
                <a:solidFill>
                  <a:schemeClr val="tx1">
                    <a:alpha val="80000"/>
                  </a:schemeClr>
                </a:solidFill>
                <a:latin typeface="Baskerville Old Face" panose="02020602080505020303" pitchFamily="18" charset="0"/>
              </a:rPr>
              <a:t>Level: 	9-12</a:t>
            </a:r>
            <a:endParaRPr lang="en-US" sz="2000">
              <a:solidFill>
                <a:schemeClr val="tx1">
                  <a:alpha val="80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en-US" sz="2000" b="1">
                <a:solidFill>
                  <a:schemeClr val="tx1">
                    <a:alpha val="80000"/>
                  </a:schemeClr>
                </a:solidFill>
                <a:latin typeface="Baskerville Old Face" panose="02020602080505020303" pitchFamily="18" charset="0"/>
              </a:rPr>
              <a:t>Length:	Year-Long (10 credits)</a:t>
            </a:r>
            <a:endParaRPr lang="en-US" sz="2000">
              <a:solidFill>
                <a:schemeClr val="tx1">
                  <a:alpha val="80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en-US" sz="2000" b="1">
                <a:solidFill>
                  <a:schemeClr val="tx1">
                    <a:alpha val="80000"/>
                  </a:schemeClr>
                </a:solidFill>
                <a:latin typeface="Baskerville Old Face" panose="02020602080505020303" pitchFamily="18" charset="0"/>
              </a:rPr>
              <a:t>Prerequisite: 	None</a:t>
            </a:r>
            <a:endParaRPr lang="en-US" sz="2000">
              <a:solidFill>
                <a:schemeClr val="tx1">
                  <a:alpha val="80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en-US" sz="2000" b="1">
                <a:solidFill>
                  <a:schemeClr val="tx1">
                    <a:alpha val="80000"/>
                  </a:schemeClr>
                </a:solidFill>
                <a:latin typeface="Baskerville Old Face" panose="02020602080505020303" pitchFamily="18" charset="0"/>
              </a:rPr>
              <a:t>Graduation: 	Fine Arts requirement or elective credit</a:t>
            </a:r>
            <a:endParaRPr lang="en-US" sz="2000">
              <a:solidFill>
                <a:schemeClr val="tx1">
                  <a:alpha val="80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en-US" sz="2000" b="1">
                <a:solidFill>
                  <a:schemeClr val="tx1">
                    <a:alpha val="80000"/>
                  </a:schemeClr>
                </a:solidFill>
                <a:latin typeface="Baskerville Old Face" panose="02020602080505020303" pitchFamily="18" charset="0"/>
              </a:rPr>
              <a:t>College Prep:	VAPA (f) requirement</a:t>
            </a:r>
            <a:endParaRPr lang="en-US" sz="2000">
              <a:solidFill>
                <a:schemeClr val="tx1">
                  <a:alpha val="80000"/>
                </a:schemeClr>
              </a:solidFill>
              <a:latin typeface="Baskerville Old Face" panose="02020602080505020303" pitchFamily="18" charset="0"/>
            </a:endParaRPr>
          </a:p>
          <a:p>
            <a:r>
              <a:rPr lang="en-US" sz="2000">
                <a:solidFill>
                  <a:schemeClr val="tx1">
                    <a:alpha val="80000"/>
                  </a:schemeClr>
                </a:solidFill>
                <a:latin typeface="Baskerville Old Face" panose="02020602080505020303" pitchFamily="18" charset="0"/>
              </a:rPr>
              <a:t>No previous art experience is necessary for this beginning level art class.  All projects are based on learning the elements of art (line, shape, form, value, color, space, texture) using a variety of art media.  The principles of design are also introduced. </a:t>
            </a:r>
          </a:p>
          <a:p>
            <a:pPr marL="0" indent="0">
              <a:buNone/>
            </a:pPr>
            <a:br>
              <a:rPr lang="en-US" sz="2000">
                <a:solidFill>
                  <a:schemeClr val="tx1">
                    <a:alpha val="80000"/>
                  </a:schemeClr>
                </a:solidFill>
                <a:latin typeface="Baskerville Old Face" panose="02020602080505020303" pitchFamily="18" charset="0"/>
              </a:rPr>
            </a:br>
            <a:endParaRPr lang="en-US" sz="2000">
              <a:solidFill>
                <a:schemeClr val="tx1">
                  <a:alpha val="80000"/>
                </a:schemeClr>
              </a:solidFill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86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84"/>
    </mc:Choice>
    <mc:Fallback xmlns="">
      <p:transition advClick="0" advTm="18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725" y="1007430"/>
            <a:ext cx="10821312" cy="1633492"/>
          </a:xfrm>
        </p:spPr>
        <p:txBody>
          <a:bodyPr>
            <a:normAutofit fontScale="90000"/>
          </a:bodyPr>
          <a:lstStyle/>
          <a:p>
            <a:r>
              <a:rPr lang="en-US" sz="3300" b="1" u="sng">
                <a:solidFill>
                  <a:srgbClr val="002060"/>
                </a:solidFill>
                <a:latin typeface="Baskerville Old Face"/>
              </a:rPr>
              <a:t>Our Mission:</a:t>
            </a:r>
            <a:r>
              <a:rPr lang="en-US" sz="3300" b="1">
                <a:solidFill>
                  <a:srgbClr val="002060"/>
                </a:solidFill>
                <a:latin typeface="Baskerville Old Face"/>
              </a:rPr>
              <a:t> Freedom High School will provide a range of 	educational experiences for all students to acquire the key	knowledge and skills to become critical and innovative 	thinkers who are college and career ready.</a:t>
            </a:r>
            <a:br>
              <a:rPr lang="en-US" sz="3300">
                <a:latin typeface="Baskerville Old Face" panose="02020602080505020303" pitchFamily="18" charset="0"/>
              </a:rPr>
            </a:br>
            <a:br>
              <a:rPr lang="en-US"/>
            </a:br>
            <a:endParaRPr lang="en-US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760" y="2264007"/>
            <a:ext cx="10147177" cy="482945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3500" b="1" u="sng">
                <a:solidFill>
                  <a:srgbClr val="002060"/>
                </a:solidFill>
                <a:latin typeface="Baskerville Old Face" panose="02020602080505020303" pitchFamily="18" charset="0"/>
              </a:rPr>
              <a:t>Our Vision:</a:t>
            </a:r>
          </a:p>
          <a:p>
            <a:pPr marL="530352" lvl="1" indent="0">
              <a:buNone/>
            </a:pPr>
            <a:r>
              <a:rPr lang="en-US" sz="3500" b="1">
                <a:solidFill>
                  <a:srgbClr val="002060"/>
                </a:solidFill>
                <a:latin typeface="Baskerville Old Face" panose="02020602080505020303" pitchFamily="18" charset="0"/>
              </a:rPr>
              <a:t>	</a:t>
            </a:r>
            <a:r>
              <a:rPr lang="en-US" sz="3500" b="1" i="0">
                <a:solidFill>
                  <a:srgbClr val="002060"/>
                </a:solidFill>
                <a:latin typeface="Baskerville Old Face" panose="02020602080505020303" pitchFamily="18" charset="0"/>
              </a:rPr>
              <a:t>1. Be a Professional Learning Community which fosters 	innovation and enables students and staff to reach their 	maximum potential.</a:t>
            </a:r>
            <a:endParaRPr lang="en-US" sz="3500" i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pPr marL="530352" lvl="1" indent="0">
              <a:buNone/>
            </a:pPr>
            <a:r>
              <a:rPr lang="en-US" sz="3500" b="1" i="0">
                <a:solidFill>
                  <a:srgbClr val="002060"/>
                </a:solidFill>
                <a:latin typeface="Baskerville Old Face" panose="02020602080505020303" pitchFamily="18" charset="0"/>
              </a:rPr>
              <a:t>	2. Prepare all students for success after high school by 	offering challenging coursework with targeted student 	support.</a:t>
            </a:r>
            <a:endParaRPr lang="en-US" sz="3500" i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pPr marL="530352" lvl="1" indent="0">
              <a:buNone/>
            </a:pPr>
            <a:r>
              <a:rPr lang="en-US" sz="3500" b="1" i="0">
                <a:solidFill>
                  <a:srgbClr val="002060"/>
                </a:solidFill>
                <a:latin typeface="Baskerville Old Face" panose="02020602080505020303" pitchFamily="18" charset="0"/>
              </a:rPr>
              <a:t>	3. Provide a safe and nurturing environment designed 	around student needs which promotes respect for all.</a:t>
            </a:r>
            <a:endParaRPr lang="en-US" sz="3500" i="0">
              <a:solidFill>
                <a:srgbClr val="002060"/>
              </a:solidFill>
              <a:latin typeface="Baskerville Old Face" panose="02020602080505020303" pitchFamily="18" charset="0"/>
            </a:endParaRPr>
          </a:p>
          <a:p>
            <a:pPr marL="530352" lvl="1" indent="0">
              <a:buNone/>
            </a:pPr>
            <a:r>
              <a:rPr lang="en-US" sz="3500" b="1" i="0">
                <a:solidFill>
                  <a:srgbClr val="002060"/>
                </a:solidFill>
                <a:latin typeface="Baskerville Old Face" panose="02020602080505020303" pitchFamily="18" charset="0"/>
              </a:rPr>
              <a:t>	4. Provide multiple avenues for the community to 	participate in the education of our students.</a:t>
            </a:r>
            <a:br>
              <a:rPr lang="en-US" sz="2700" b="1">
                <a:latin typeface="Baskerville Old Face" panose="02020602080505020303" pitchFamily="18" charset="0"/>
              </a:rPr>
            </a:br>
            <a:endParaRPr lang="en-US" sz="270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4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E676E78-00AA-4D63-B6BD-C124DF7AC9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649339"/>
              </p:ext>
            </p:extLst>
          </p:nvPr>
        </p:nvGraphicFramePr>
        <p:xfrm>
          <a:off x="216604" y="1134533"/>
          <a:ext cx="7110413" cy="5084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110454" imgH="4716279" progId="Word.Document.12">
                  <p:embed/>
                </p:oleObj>
              </mc:Choice>
              <mc:Fallback>
                <p:oleObj name="Document" r:id="rId3" imgW="7110454" imgH="4716279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E676E78-00AA-4D63-B6BD-C124DF7AC9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6604" y="1134533"/>
                        <a:ext cx="7110413" cy="5084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7F0BAE0-BCA9-4D3C-A1B7-9DAEED101F90}"/>
              </a:ext>
            </a:extLst>
          </p:cNvPr>
          <p:cNvSpPr txBox="1"/>
          <p:nvPr/>
        </p:nvSpPr>
        <p:spPr>
          <a:xfrm>
            <a:off x="7416963" y="1819627"/>
            <a:ext cx="4392558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5000000000000000000" pitchFamily="2" charset="2"/>
              <a:buChar char="•"/>
            </a:pPr>
            <a:r>
              <a:rPr lang="en-US">
                <a:latin typeface="Baskerville Old Face"/>
              </a:rPr>
              <a:t>Help your student(s) fill out the bottom portion of the course request form. </a:t>
            </a:r>
          </a:p>
          <a:p>
            <a:pPr marL="285750" indent="-285750">
              <a:buFont typeface="Arial" panose="05000000000000000000" pitchFamily="2" charset="2"/>
              <a:buChar char="•"/>
            </a:pPr>
            <a:endParaRPr lang="en-US">
              <a:latin typeface="Baskerville Old Face"/>
              <a:cs typeface="Calibri" panose="020F0502020204030204"/>
            </a:endParaRP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>
                <a:latin typeface="Baskerville Old Face"/>
              </a:rPr>
              <a:t>Several of the classes are prefilled because they are requirements. </a:t>
            </a:r>
            <a:endParaRPr lang="en-US">
              <a:latin typeface="Baskerville Old Face"/>
              <a:cs typeface="Calibri" panose="020F0502020204030204"/>
            </a:endParaRPr>
          </a:p>
          <a:p>
            <a:pPr marL="285750" indent="-285750">
              <a:buFont typeface="Arial" panose="05000000000000000000" pitchFamily="2" charset="2"/>
              <a:buChar char="•"/>
            </a:pPr>
            <a:endParaRPr lang="en-US">
              <a:latin typeface="Baskerville Old Face"/>
              <a:cs typeface="Calibri" panose="020F0502020204030204"/>
            </a:endParaRP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>
                <a:latin typeface="Baskerville Old Face"/>
              </a:rPr>
              <a:t>For electives be sure to look at the </a:t>
            </a:r>
            <a:r>
              <a:rPr lang="en-US" b="1">
                <a:latin typeface="Baskerville Old Face"/>
              </a:rPr>
              <a:t>VAPA</a:t>
            </a:r>
            <a:r>
              <a:rPr lang="en-US">
                <a:latin typeface="Baskerville Old Face"/>
              </a:rPr>
              <a:t> (Visual and Performing Arts) and </a:t>
            </a:r>
            <a:r>
              <a:rPr lang="en-US" b="1">
                <a:latin typeface="Baskerville Old Face"/>
              </a:rPr>
              <a:t>CTE</a:t>
            </a:r>
            <a:r>
              <a:rPr lang="en-US">
                <a:latin typeface="Baskerville Old Face"/>
              </a:rPr>
              <a:t> (Career Technical Educational) pathways handout. </a:t>
            </a:r>
            <a:endParaRPr lang="en-US">
              <a:latin typeface="Baskerville Old Face"/>
              <a:cs typeface="Calibri" panose="020F0502020204030204"/>
            </a:endParaRPr>
          </a:p>
          <a:p>
            <a:pPr marL="285750" indent="-285750">
              <a:buFont typeface="Arial" panose="05000000000000000000" pitchFamily="2" charset="2"/>
              <a:buChar char="•"/>
            </a:pPr>
            <a:endParaRPr lang="en-US">
              <a:latin typeface="Baskerville Old Face"/>
              <a:cs typeface="Calibri" panose="020F0502020204030204"/>
            </a:endParaRP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>
                <a:latin typeface="Baskerville Old Face"/>
              </a:rPr>
              <a:t>Return the course request forms to your middle school.</a:t>
            </a:r>
            <a:endParaRPr lang="en-US">
              <a:latin typeface="Baskerville Old Face"/>
              <a:cs typeface="Calibri" panose="020F0502020204030204"/>
            </a:endParaRPr>
          </a:p>
          <a:p>
            <a:pPr marL="285750" indent="-285750">
              <a:buFont typeface="Arial" panose="05000000000000000000" pitchFamily="2" charset="2"/>
              <a:buChar char="•"/>
            </a:pPr>
            <a:r>
              <a:rPr lang="en-US" sz="2400" b="1">
                <a:solidFill>
                  <a:srgbClr val="FF0000"/>
                </a:solidFill>
                <a:latin typeface="Baskerville Old Face"/>
              </a:rPr>
              <a:t>These are due February 5</a:t>
            </a:r>
            <a:r>
              <a:rPr lang="en-US" sz="2400" b="1" baseline="30000">
                <a:solidFill>
                  <a:srgbClr val="FF0000"/>
                </a:solidFill>
                <a:latin typeface="Baskerville Old Face"/>
              </a:rPr>
              <a:t>th</a:t>
            </a:r>
            <a:r>
              <a:rPr lang="en-US" sz="2400" b="1">
                <a:solidFill>
                  <a:srgbClr val="FF0000"/>
                </a:solidFill>
                <a:latin typeface="Baskerville Old Face"/>
              </a:rPr>
              <a:t>.</a:t>
            </a:r>
            <a:r>
              <a:rPr lang="en-US">
                <a:latin typeface="Baskerville Old Face"/>
              </a:rPr>
              <a:t>  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909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"/>
    </mc:Choice>
    <mc:Fallback xmlns="">
      <p:transition advClick="0" advTm="15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38CBB-845A-F7D6-FD2A-9E03987CC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 b="1">
                <a:latin typeface="Baskerville Old Face"/>
                <a:cs typeface="Calibri Light"/>
              </a:rPr>
              <a:t>Online Enrollment</a:t>
            </a:r>
            <a:endParaRPr lang="en-US" sz="2800" b="1">
              <a:latin typeface="Baskerville Old Face"/>
            </a:endParaRPr>
          </a:p>
        </p:txBody>
      </p:sp>
      <p:sp>
        <p:nvSpPr>
          <p:cNvPr id="15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B1553E-A098-7C15-1CB0-0623F6C1E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59152"/>
            <a:ext cx="3410712" cy="34250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Baskerville Old Face"/>
                <a:cs typeface="Calibri"/>
              </a:rPr>
              <a:t>Start at LUHSD.net</a:t>
            </a:r>
          </a:p>
          <a:p>
            <a:r>
              <a:rPr lang="en-US" sz="2000">
                <a:latin typeface="Baskerville Old Face"/>
                <a:cs typeface="Calibri"/>
              </a:rPr>
              <a:t>Click "Online Enrollment" </a:t>
            </a:r>
          </a:p>
          <a:p>
            <a:r>
              <a:rPr lang="en-US" sz="2000">
                <a:latin typeface="Baskerville Old Face"/>
                <a:cs typeface="Calibri"/>
              </a:rPr>
              <a:t>Click "Click here to start"</a:t>
            </a:r>
          </a:p>
          <a:p>
            <a:r>
              <a:rPr lang="en-US" sz="2000">
                <a:latin typeface="Baskerville Old Face"/>
                <a:cs typeface="Calibri"/>
              </a:rPr>
              <a:t>Click "Enroll a new student"</a:t>
            </a:r>
          </a:p>
        </p:txBody>
      </p:sp>
      <p:pic>
        <p:nvPicPr>
          <p:cNvPr id="5" name="Picture 4" descr="A yellow school bus and a bus stop&#10;&#10;Description automatically generated">
            <a:extLst>
              <a:ext uri="{FF2B5EF4-FFF2-40B4-BE49-F238E27FC236}">
                <a16:creationId xmlns:a16="http://schemas.microsoft.com/office/drawing/2014/main" id="{9FF909C8-2F9D-C627-AB8C-D9C1D461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631" y="286753"/>
            <a:ext cx="6386763" cy="2975810"/>
          </a:xfrm>
          <a:prstGeom prst="rect">
            <a:avLst/>
          </a:prstGeom>
        </p:spPr>
      </p:pic>
      <p:pic>
        <p:nvPicPr>
          <p:cNvPr id="7" name="Picture 6" descr="A screenshot of a web page&#10;&#10;Description automatically generated">
            <a:extLst>
              <a:ext uri="{FF2B5EF4-FFF2-40B4-BE49-F238E27FC236}">
                <a16:creationId xmlns:a16="http://schemas.microsoft.com/office/drawing/2014/main" id="{72ACBA13-A649-7D8A-E7E3-30074AF5C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528" y="3381089"/>
            <a:ext cx="6346657" cy="321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78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655C47-7AD7-12C1-D144-5C01155B1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8087"/>
            <a:ext cx="12191998" cy="5113471"/>
          </a:xfrm>
          <a:prstGeom prst="rect">
            <a:avLst/>
          </a:prstGeom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8EEDF-4958-190D-CE00-A6EF11BE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614" y="777240"/>
            <a:ext cx="4535516" cy="37773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800" b="1">
                <a:latin typeface="Baskerville Old Face"/>
              </a:rPr>
              <a:t>Online Enrollment</a:t>
            </a:r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148" y="0"/>
            <a:ext cx="6076852" cy="6849700"/>
          </a:xfrm>
          <a:prstGeom prst="rect">
            <a:avLst/>
          </a:prstGeom>
          <a:ln>
            <a:noFill/>
          </a:ln>
          <a:effectLst>
            <a:outerShdw blurRad="596900" dist="317500" dir="8820000" sx="87000" sy="87000" algn="t" rotWithShape="0">
              <a:schemeClr val="tx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2B28D73-7C2E-BA55-F264-E3462B2E34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" r="-1" b="-1"/>
          <a:stretch/>
        </p:blipFill>
        <p:spPr>
          <a:xfrm>
            <a:off x="6115147" y="-1"/>
            <a:ext cx="6076866" cy="51315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3D4460-017A-68C7-47B5-B99B384D95D6}"/>
              </a:ext>
            </a:extLst>
          </p:cNvPr>
          <p:cNvSpPr txBox="1"/>
          <p:nvPr/>
        </p:nvSpPr>
        <p:spPr>
          <a:xfrm>
            <a:off x="985443" y="2957764"/>
            <a:ext cx="435142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Baskerville Old Face"/>
                <a:cs typeface="Calibri"/>
              </a:rPr>
              <a:t>Follow the steps to upload required documents. </a:t>
            </a:r>
            <a:endParaRPr lang="en-US" sz="2400">
              <a:latin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808192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22364"/>
            <a:ext cx="3600860" cy="5431536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latin typeface="Baskerville Old Face"/>
              </a:rPr>
              <a:t>Freshman Walk Thru</a:t>
            </a:r>
            <a:endParaRPr lang="en-US">
              <a:latin typeface="Baskerville Old Face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6253" y="1752335"/>
            <a:ext cx="6224335" cy="34871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83540" indent="-383540"/>
            <a:r>
              <a:rPr lang="en-US" sz="2200">
                <a:latin typeface="Baskerville Old Face"/>
                <a:cs typeface="Calibri"/>
              </a:rPr>
              <a:t>Over the summer, Freedom will notify you of your Walk Thru date (usually late July). </a:t>
            </a:r>
            <a:endParaRPr lang="en-US" sz="2200" b="1" baseline="30000">
              <a:latin typeface="Baskerville Old Face"/>
              <a:cs typeface="Calibri"/>
            </a:endParaRPr>
          </a:p>
          <a:p>
            <a:pPr marL="383540" indent="-383540"/>
            <a:r>
              <a:rPr lang="en-US" sz="2200">
                <a:latin typeface="Baskerville Old Face"/>
                <a:cs typeface="Calibri"/>
              </a:rPr>
              <a:t>It is </a:t>
            </a:r>
            <a:r>
              <a:rPr lang="en-US" sz="2200" u="sng">
                <a:latin typeface="Baskerville Old Face"/>
                <a:cs typeface="Calibri"/>
              </a:rPr>
              <a:t>important</a:t>
            </a:r>
            <a:r>
              <a:rPr lang="en-US" sz="2200">
                <a:latin typeface="Baskerville Old Face"/>
                <a:cs typeface="Calibri"/>
              </a:rPr>
              <a:t> that you clear your calendar to be able to attend one of the Walk Thru dates.</a:t>
            </a:r>
          </a:p>
          <a:p>
            <a:pPr marL="383540" indent="-383540"/>
            <a:r>
              <a:rPr lang="en-US" sz="2200">
                <a:latin typeface="Baskerville Old Face"/>
                <a:cs typeface="Calibri"/>
              </a:rPr>
              <a:t>What happens at Walk Thru?</a:t>
            </a:r>
          </a:p>
          <a:p>
            <a:pPr lvl="1" indent="-383540"/>
            <a:r>
              <a:rPr lang="en-US" sz="2200" i="0">
                <a:latin typeface="Baskerville Old Face"/>
                <a:cs typeface="Calibri"/>
              </a:rPr>
              <a:t>You’ll get acquainted with our campus</a:t>
            </a:r>
          </a:p>
          <a:p>
            <a:pPr lvl="1" indent="-383540"/>
            <a:r>
              <a:rPr lang="en-US" sz="2200" i="0">
                <a:latin typeface="Baskerville Old Face"/>
                <a:cs typeface="Calibri"/>
              </a:rPr>
              <a:t>You’ll receive a </a:t>
            </a:r>
            <a:r>
              <a:rPr lang="en-US" sz="2200">
                <a:latin typeface="Baskerville Old Face"/>
                <a:cs typeface="Calibri"/>
              </a:rPr>
              <a:t>preliminary</a:t>
            </a:r>
            <a:r>
              <a:rPr lang="en-US" sz="2200" i="0">
                <a:latin typeface="Baskerville Old Face"/>
                <a:cs typeface="Calibri"/>
              </a:rPr>
              <a:t> schedule </a:t>
            </a:r>
          </a:p>
          <a:p>
            <a:pPr lvl="1" indent="-383540"/>
            <a:r>
              <a:rPr lang="en-US" sz="2200" i="0">
                <a:latin typeface="Baskerville Old Face"/>
                <a:cs typeface="Calibri"/>
              </a:rPr>
              <a:t>Purchase PE clothes</a:t>
            </a:r>
          </a:p>
          <a:p>
            <a:pPr lvl="1" indent="-383540"/>
            <a:r>
              <a:rPr lang="en-US" sz="2200" i="0">
                <a:latin typeface="Baskerville Old Face"/>
                <a:cs typeface="Calibri"/>
              </a:rPr>
              <a:t>Get your Student ID Card</a:t>
            </a:r>
          </a:p>
          <a:p>
            <a:pPr marL="302260" lvl="1" indent="0">
              <a:buNone/>
            </a:pPr>
            <a:endParaRPr lang="en-US" sz="2200" i="0">
              <a:latin typeface="Baskerville Old Face" panose="02020602080505020303" pitchFamily="18" charset="0"/>
            </a:endParaRPr>
          </a:p>
          <a:p>
            <a:pPr marL="0" indent="0">
              <a:buNone/>
            </a:pPr>
            <a:endParaRPr lang="en-US" sz="2200" b="1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6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99"/>
    </mc:Choice>
    <mc:Fallback xmlns="">
      <p:transition advClick="0" advTm="19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07273" y="4391198"/>
            <a:ext cx="9371901" cy="1164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>
                <a:solidFill>
                  <a:schemeClr val="bg1"/>
                </a:solidFill>
                <a:latin typeface="Baskerville Old Face"/>
                <a:ea typeface="+mj-ea"/>
                <a:cs typeface="+mj-cs"/>
              </a:rPr>
              <a:t>Thank You for Attending &amp; Investing In Your Student’s Education!</a:t>
            </a:r>
            <a:endParaRPr lang="en-US">
              <a:ea typeface="+mj-ea"/>
              <a:cs typeface="+mj-cs"/>
            </a:endParaRPr>
          </a:p>
        </p:txBody>
      </p:sp>
      <p:pic>
        <p:nvPicPr>
          <p:cNvPr id="4" name="Picture 6" descr="A beach with a body of water and a cliff">
            <a:extLst>
              <a:ext uri="{FF2B5EF4-FFF2-40B4-BE49-F238E27FC236}">
                <a16:creationId xmlns:a16="http://schemas.microsoft.com/office/drawing/2014/main" id="{D7B2296F-1F25-45A8-80D1-5DA44C2334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8206" b="28206"/>
          <a:stretch/>
        </p:blipFill>
        <p:spPr>
          <a:xfrm>
            <a:off x="20" y="-1"/>
            <a:ext cx="12191980" cy="3984912"/>
          </a:xfrm>
          <a:custGeom>
            <a:avLst/>
            <a:gdLst/>
            <a:ahLst/>
            <a:cxnLst/>
            <a:rect l="l" t="t" r="r" b="b"/>
            <a:pathLst>
              <a:path w="12192000" h="3984912">
                <a:moveTo>
                  <a:pt x="0" y="0"/>
                </a:moveTo>
                <a:lnTo>
                  <a:pt x="12192000" y="0"/>
                </a:lnTo>
                <a:lnTo>
                  <a:pt x="12192000" y="566059"/>
                </a:lnTo>
                <a:lnTo>
                  <a:pt x="12192000" y="794037"/>
                </a:lnTo>
                <a:lnTo>
                  <a:pt x="12192000" y="2336800"/>
                </a:lnTo>
                <a:lnTo>
                  <a:pt x="12192000" y="2631227"/>
                </a:lnTo>
                <a:lnTo>
                  <a:pt x="12192000" y="3908712"/>
                </a:lnTo>
                <a:lnTo>
                  <a:pt x="9439275" y="3984912"/>
                </a:lnTo>
                <a:lnTo>
                  <a:pt x="5572127" y="3737262"/>
                </a:lnTo>
                <a:lnTo>
                  <a:pt x="0" y="3908712"/>
                </a:lnTo>
                <a:lnTo>
                  <a:pt x="0" y="2631227"/>
                </a:lnTo>
                <a:lnTo>
                  <a:pt x="0" y="2336800"/>
                </a:lnTo>
                <a:lnTo>
                  <a:pt x="0" y="794037"/>
                </a:lnTo>
                <a:lnTo>
                  <a:pt x="0" y="566059"/>
                </a:lnTo>
                <a:close/>
              </a:path>
            </a:pathLst>
          </a:cu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589651" y="5153197"/>
            <a:ext cx="7346870" cy="1173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>
                <a:solidFill>
                  <a:schemeClr val="bg1">
                    <a:alpha val="80000"/>
                  </a:schemeClr>
                </a:solidFill>
                <a:latin typeface="Baskerville Old Face"/>
              </a:rPr>
              <a:t>Visit the Counseling Tab on the FHS Website for tonight’s presentation and other Counseling Information</a:t>
            </a:r>
            <a:endParaRPr lang="en-US">
              <a:solidFill>
                <a:srgbClr val="FFFFFF">
                  <a:alpha val="80000"/>
                </a:srgbClr>
              </a:solidFill>
              <a:latin typeface="Baskerville Old Face"/>
            </a:endParaRPr>
          </a:p>
        </p:txBody>
      </p:sp>
    </p:spTree>
    <p:extLst>
      <p:ext uri="{BB962C8B-B14F-4D97-AF65-F5344CB8AC3E}">
        <p14:creationId xmlns:p14="http://schemas.microsoft.com/office/powerpoint/2010/main" val="11208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"/>
    </mc:Choice>
    <mc:Fallback xmlns="">
      <p:transition advClick="0" advTm="2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44" y="798379"/>
            <a:ext cx="6545459" cy="4909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87166" y="1498600"/>
            <a:ext cx="4639734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>
                <a:solidFill>
                  <a:srgbClr val="002060"/>
                </a:solidFill>
                <a:latin typeface="Baskerville Old Face"/>
                <a:cs typeface="Arial"/>
              </a:rPr>
              <a:t>Your student will randomly be placed in one of four core building communities. </a:t>
            </a:r>
          </a:p>
          <a:p>
            <a:r>
              <a:rPr lang="en-US" sz="3000" b="1">
                <a:solidFill>
                  <a:srgbClr val="002060"/>
                </a:solidFill>
                <a:latin typeface="Baskerville Old Face"/>
                <a:cs typeface="Arial"/>
              </a:rPr>
              <a:t>B, C, D or E</a:t>
            </a:r>
          </a:p>
          <a:p>
            <a:endParaRPr lang="en-US" sz="3000">
              <a:solidFill>
                <a:srgbClr val="002060"/>
              </a:solidFill>
              <a:latin typeface="Baskerville Old Face" panose="02020602080505020303" pitchFamily="18" charset="0"/>
              <a:cs typeface="Arial" panose="020B0604020202020204" pitchFamily="34" charset="0"/>
            </a:endParaRPr>
          </a:p>
          <a:p>
            <a:r>
              <a:rPr lang="en-US" sz="3000">
                <a:solidFill>
                  <a:srgbClr val="002060"/>
                </a:solidFill>
                <a:latin typeface="Baskerville Old Face"/>
                <a:cs typeface="Arial"/>
              </a:rPr>
              <a:t>Your student will experience a smaller, more personal educational community while attending FHS. </a:t>
            </a:r>
            <a:endParaRPr lang="en-US" sz="3000">
              <a:solidFill>
                <a:srgbClr val="002060"/>
              </a:solidFill>
              <a:latin typeface="Baskerville Old Face" panose="02020602080505020303" pitchFamily="18" charset="0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8926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/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  <a:p>
            <a:pPr>
              <a:buFont typeface="Wingdings" panose="05000000000000000000" pitchFamily="2" charset="2"/>
              <a:buChar char="§"/>
            </a:pPr>
            <a:endParaRPr lang="en-US"/>
          </a:p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25422" y="330329"/>
            <a:ext cx="9123110" cy="60222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7" descr="Diagram&#10;&#10;Description automatically generated">
            <a:extLst>
              <a:ext uri="{FF2B5EF4-FFF2-40B4-BE49-F238E27FC236}">
                <a16:creationId xmlns:a16="http://schemas.microsoft.com/office/drawing/2014/main" id="{397AA118-32CF-476A-87FC-60195F421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681" y="506066"/>
            <a:ext cx="8679709" cy="553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1714" y="101600"/>
            <a:ext cx="10515600" cy="1155700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/>
            </a:br>
            <a:r>
              <a:rPr lang="en-US" sz="4900" b="1">
                <a:solidFill>
                  <a:srgbClr val="002060"/>
                </a:solidFill>
                <a:latin typeface="Baskerville Old Face"/>
              </a:rPr>
              <a:t>Bell Schedule 2024-2025</a:t>
            </a:r>
            <a:endParaRPr lang="en-US" sz="4900" b="1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307258" y="1583659"/>
            <a:ext cx="5263116" cy="358165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2060"/>
                </a:solidFill>
                <a:latin typeface="Baskerville Old Face"/>
                <a:cs typeface="Arial"/>
              </a:rPr>
              <a:t>2024-2025 Student start time is 8:30 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2060"/>
                </a:solidFill>
                <a:latin typeface="Baskerville Old Face"/>
                <a:cs typeface="Arial"/>
              </a:rPr>
              <a:t>Regular Rotating A/B Day M-W</a:t>
            </a:r>
            <a:endParaRPr lang="en-US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2060"/>
                </a:solidFill>
                <a:latin typeface="Baskerville Old Face"/>
                <a:cs typeface="Arial"/>
              </a:rPr>
              <a:t>Professional Development Day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2060"/>
                </a:solidFill>
                <a:latin typeface="Baskerville Old Face"/>
                <a:cs typeface="Arial"/>
              </a:rPr>
              <a:t>Rally Schedule Day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2060"/>
                </a:solidFill>
                <a:latin typeface="Baskerville Old Face"/>
                <a:cs typeface="Arial"/>
              </a:rPr>
              <a:t>Minimum Day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2060"/>
                </a:solidFill>
                <a:latin typeface="Baskerville Old Face"/>
                <a:cs typeface="Arial"/>
              </a:rPr>
              <a:t>Finals Schedule Day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>
                <a:solidFill>
                  <a:srgbClr val="002060"/>
                </a:solidFill>
                <a:latin typeface="Baskerville Old Face"/>
                <a:cs typeface="Arial"/>
              </a:rPr>
              <a:t>Traditional Day </a:t>
            </a:r>
            <a:endParaRPr lang="en-US" sz="2400">
              <a:solidFill>
                <a:srgbClr val="002060"/>
              </a:solidFill>
              <a:latin typeface="Baskerville Old Face" panose="020206020805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3071" y="2819400"/>
            <a:ext cx="1070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Example </a:t>
            </a:r>
          </a:p>
        </p:txBody>
      </p:sp>
      <p:sp>
        <p:nvSpPr>
          <p:cNvPr id="10" name="Right Bracket 9"/>
          <p:cNvSpPr/>
          <p:nvPr/>
        </p:nvSpPr>
        <p:spPr>
          <a:xfrm rot="5400000" flipH="1" flipV="1">
            <a:off x="7772917" y="1930917"/>
            <a:ext cx="608569" cy="3124196"/>
          </a:xfrm>
          <a:prstGeom prst="rightBracket">
            <a:avLst>
              <a:gd name="adj" fmla="val 4344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A383D27-A601-4EDF-A021-61B954F74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651" y="409114"/>
            <a:ext cx="2238375" cy="235267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CA9C654-B47B-401E-BCB3-D1A4F3C77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686393"/>
              </p:ext>
            </p:extLst>
          </p:nvPr>
        </p:nvGraphicFramePr>
        <p:xfrm>
          <a:off x="4147837" y="3797299"/>
          <a:ext cx="3673390" cy="2666322"/>
        </p:xfrm>
        <a:graphic>
          <a:graphicData uri="http://schemas.openxmlformats.org/drawingml/2006/table">
            <a:tbl>
              <a:tblPr/>
              <a:tblGrid>
                <a:gridCol w="998592">
                  <a:extLst>
                    <a:ext uri="{9D8B030D-6E8A-4147-A177-3AD203B41FA5}">
                      <a16:colId xmlns:a16="http://schemas.microsoft.com/office/drawing/2014/main" val="3398608727"/>
                    </a:ext>
                  </a:extLst>
                </a:gridCol>
                <a:gridCol w="1402783">
                  <a:extLst>
                    <a:ext uri="{9D8B030D-6E8A-4147-A177-3AD203B41FA5}">
                      <a16:colId xmlns:a16="http://schemas.microsoft.com/office/drawing/2014/main" val="2180932072"/>
                    </a:ext>
                  </a:extLst>
                </a:gridCol>
                <a:gridCol w="1272015">
                  <a:extLst>
                    <a:ext uri="{9D8B030D-6E8A-4147-A177-3AD203B41FA5}">
                      <a16:colId xmlns:a16="http://schemas.microsoft.com/office/drawing/2014/main" val="2378753131"/>
                    </a:ext>
                  </a:extLst>
                </a:gridCol>
              </a:tblGrid>
              <a:tr h="29625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 Rotating Day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648667"/>
                  </a:ext>
                </a:extLst>
              </a:tr>
              <a:tr h="296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A-Day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B-Day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211963"/>
                  </a:ext>
                </a:extLst>
              </a:tr>
              <a:tr h="296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8:30 - 9:59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9584026"/>
                  </a:ext>
                </a:extLst>
              </a:tr>
              <a:tr h="296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10:06 - 11:38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888786"/>
                  </a:ext>
                </a:extLst>
              </a:tr>
              <a:tr h="296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11:38 - 12:08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Lunch 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Lunch 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968575"/>
                  </a:ext>
                </a:extLst>
              </a:tr>
              <a:tr h="296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11:45 - 1:14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3B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7B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513021"/>
                  </a:ext>
                </a:extLst>
              </a:tr>
              <a:tr h="296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12:15 - 1:44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530037"/>
                  </a:ext>
                </a:extLst>
              </a:tr>
              <a:tr h="296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1:14 - 1:44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Lunch B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Lunch B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108963"/>
                  </a:ext>
                </a:extLst>
              </a:tr>
              <a:tr h="296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1:51 - 3:20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74865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9EAB94D-03C0-4F67-9E4A-8E70F6D8D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881488"/>
              </p:ext>
            </p:extLst>
          </p:nvPr>
        </p:nvGraphicFramePr>
        <p:xfrm>
          <a:off x="8140701" y="3739424"/>
          <a:ext cx="2814345" cy="2851785"/>
        </p:xfrm>
        <a:graphic>
          <a:graphicData uri="http://schemas.openxmlformats.org/drawingml/2006/table">
            <a:tbl>
              <a:tblPr/>
              <a:tblGrid>
                <a:gridCol w="938115">
                  <a:extLst>
                    <a:ext uri="{9D8B030D-6E8A-4147-A177-3AD203B41FA5}">
                      <a16:colId xmlns:a16="http://schemas.microsoft.com/office/drawing/2014/main" val="2308529452"/>
                    </a:ext>
                  </a:extLst>
                </a:gridCol>
                <a:gridCol w="938115">
                  <a:extLst>
                    <a:ext uri="{9D8B030D-6E8A-4147-A177-3AD203B41FA5}">
                      <a16:colId xmlns:a16="http://schemas.microsoft.com/office/drawing/2014/main" val="2889208223"/>
                    </a:ext>
                  </a:extLst>
                </a:gridCol>
                <a:gridCol w="938115">
                  <a:extLst>
                    <a:ext uri="{9D8B030D-6E8A-4147-A177-3AD203B41FA5}">
                      <a16:colId xmlns:a16="http://schemas.microsoft.com/office/drawing/2014/main" val="972283244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PDD Late Start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13397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495687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866314"/>
                  </a:ext>
                </a:extLst>
              </a:tr>
              <a:tr h="200025">
                <a:tc gridSpan="3"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0108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A-Day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B-Day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6154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8:30 - 9:40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PDD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PDD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50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9:40 - 10:51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2182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10:58 - 12:14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7617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12:14 - 12:44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Lunch 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Lunch 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3188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12:21 - 1:32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3B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7B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52192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12:51 - 2:02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7A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30148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1:32 - 2:02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Lunch B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Lunch B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99986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2:09 - 3:20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759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06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Baskerville Old Face"/>
              </a:rPr>
              <a:t>What is a credit?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>
                <a:latin typeface="Baskerville Old Face"/>
              </a:rPr>
              <a:t>For each semester course your student passes they will earn 5.0 credits. Credits can also be referred to as units. Study Hall does not earn credit. </a:t>
            </a:r>
            <a:endParaRPr lang="en-US" sz="2400">
              <a:latin typeface="Baskerville Old Face" panose="02020602080505020303" pitchFamily="18" charset="0"/>
            </a:endParaRPr>
          </a:p>
          <a:p>
            <a:r>
              <a:rPr lang="en-US" sz="2400">
                <a:latin typeface="Baskerville Old Face"/>
              </a:rPr>
              <a:t>To pass a class your student must earn a D or better. If you receive an F, you will fail the class, and earn 0.0 credits. </a:t>
            </a:r>
            <a:endParaRPr lang="en-US" sz="2400">
              <a:latin typeface="Baskerville Old Face" panose="02020602080505020303" pitchFamily="18" charset="0"/>
            </a:endParaRPr>
          </a:p>
          <a:p>
            <a:r>
              <a:rPr lang="en-US" sz="2400">
                <a:latin typeface="Baskerville Old Face"/>
              </a:rPr>
              <a:t>Your student needs to earn 270 credits in specific subject areas to earn a Freedom High School diploma.</a:t>
            </a:r>
          </a:p>
          <a:p>
            <a:endParaRPr lang="en-US" sz="240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drawing a graduation cap on a chalkboard&#10;&#10;Description automatically generated">
            <a:extLst>
              <a:ext uri="{FF2B5EF4-FFF2-40B4-BE49-F238E27FC236}">
                <a16:creationId xmlns:a16="http://schemas.microsoft.com/office/drawing/2014/main" id="{379A03B8-F2A4-1EF4-4447-9C3432BED5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77" t="926" r="32658" b="-926"/>
          <a:stretch/>
        </p:blipFill>
        <p:spPr>
          <a:xfrm>
            <a:off x="-1" y="-2"/>
            <a:ext cx="5410691" cy="6858016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latin typeface="Baskerville Old Face"/>
              </a:rPr>
              <a:t>How can my student be successful?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83540" indent="-383540"/>
            <a:r>
              <a:rPr lang="en-US" sz="2000">
                <a:latin typeface="Baskerville Old Face"/>
              </a:rPr>
              <a:t>Attend classes every day and be on time.</a:t>
            </a:r>
          </a:p>
          <a:p>
            <a:pPr marL="383540" indent="-383540"/>
            <a:r>
              <a:rPr lang="en-US" sz="2000">
                <a:latin typeface="Baskerville Old Face"/>
              </a:rPr>
              <a:t>Complete all class work and homework.</a:t>
            </a:r>
          </a:p>
          <a:p>
            <a:pPr marL="383540" indent="-383540"/>
            <a:r>
              <a:rPr lang="en-US" sz="2000">
                <a:latin typeface="Baskerville Old Face"/>
              </a:rPr>
              <a:t>Ask their teachers and family for help/attend after school Homework HELP in B119.</a:t>
            </a:r>
          </a:p>
          <a:p>
            <a:pPr marL="383540" indent="-383540"/>
            <a:r>
              <a:rPr lang="en-US" sz="2000">
                <a:latin typeface="Baskerville Old Face"/>
              </a:rPr>
              <a:t>Stay informed.</a:t>
            </a:r>
          </a:p>
          <a:p>
            <a:pPr marL="383540" indent="-383540"/>
            <a:r>
              <a:rPr lang="en-US" sz="2000">
                <a:latin typeface="Baskerville Old Face"/>
              </a:rPr>
              <a:t>Use their daily planner.</a:t>
            </a:r>
          </a:p>
          <a:p>
            <a:pPr marL="383540" indent="-383540"/>
            <a:r>
              <a:rPr lang="en-US" sz="2000">
                <a:latin typeface="Baskerville Old Face"/>
              </a:rPr>
              <a:t>Develop healthy habits.</a:t>
            </a:r>
          </a:p>
          <a:p>
            <a:pPr marL="383540" indent="-383540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0524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/>
          <p:cNvSpPr>
            <a:spLocks noGrp="1"/>
          </p:cNvSpPr>
          <p:nvPr>
            <p:ph idx="4294967295"/>
          </p:nvPr>
        </p:nvSpPr>
        <p:spPr>
          <a:xfrm>
            <a:off x="8623300" y="5524500"/>
            <a:ext cx="3568700" cy="9159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BA2132-DD22-4BF5-9F71-005B90A1C4AC}"/>
              </a:ext>
            </a:extLst>
          </p:cNvPr>
          <p:cNvSpPr txBox="1"/>
          <p:nvPr/>
        </p:nvSpPr>
        <p:spPr>
          <a:xfrm>
            <a:off x="1885336" y="754624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latin typeface="Baskerville Old Face"/>
              </a:rPr>
              <a:t>Graduation Requirements</a:t>
            </a:r>
            <a:r>
              <a:rPr lang="en-US" sz="3200"/>
              <a:t> </a:t>
            </a:r>
            <a:endParaRPr lang="en-US" sz="3200">
              <a:cs typeface="Calibri"/>
            </a:endParaRPr>
          </a:p>
        </p:txBody>
      </p:sp>
      <p:pic>
        <p:nvPicPr>
          <p:cNvPr id="4" name="Picture 6" descr="Table&#10;&#10;Description automatically generated">
            <a:extLst>
              <a:ext uri="{FF2B5EF4-FFF2-40B4-BE49-F238E27FC236}">
                <a16:creationId xmlns:a16="http://schemas.microsoft.com/office/drawing/2014/main" id="{861F8A68-28CB-487E-98F8-64251D46F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2" y="1028776"/>
            <a:ext cx="5612458" cy="5007409"/>
          </a:xfrm>
          <a:prstGeom prst="rect">
            <a:avLst/>
          </a:prstGeom>
        </p:spPr>
      </p:pic>
      <p:pic>
        <p:nvPicPr>
          <p:cNvPr id="3" name="Picture 2" descr="A group of people throwing graduation caps in the air&#10;&#10;Description automatically generated">
            <a:extLst>
              <a:ext uri="{FF2B5EF4-FFF2-40B4-BE49-F238E27FC236}">
                <a16:creationId xmlns:a16="http://schemas.microsoft.com/office/drawing/2014/main" id="{53A5B67B-88FD-7CBB-CE8E-D8E372A22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296" y="2002786"/>
            <a:ext cx="4938889" cy="3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2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>
                <a:latin typeface="Baskerville Old Face"/>
              </a:rPr>
              <a:t>CSU/UC Admission Requirements</a:t>
            </a:r>
            <a:r>
              <a:rPr lang="en-US" sz="4000" b="1"/>
              <a:t> 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15696"/>
            <a:ext cx="4152774" cy="43034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Baskerville Old Face"/>
              </a:rPr>
              <a:t>A-G are the college eligibility requirements, they are different from High School graduation requirements.</a:t>
            </a:r>
            <a:endParaRPr lang="en-US" sz="2000">
              <a:latin typeface="Baskerville Old Face"/>
              <a:cs typeface="Calibri"/>
            </a:endParaRPr>
          </a:p>
          <a:p>
            <a:r>
              <a:rPr lang="en-US" sz="2000">
                <a:latin typeface="Baskerville Old Face"/>
              </a:rPr>
              <a:t>Refer to these courses if your student is planning on attending a 4-Year college after high school. </a:t>
            </a:r>
            <a:endParaRPr lang="en-US" sz="2000">
              <a:latin typeface="Baskerville Old Face"/>
              <a:cs typeface="Calibri"/>
            </a:endParaRPr>
          </a:p>
          <a:p>
            <a:r>
              <a:rPr lang="en-US" sz="2000">
                <a:latin typeface="Baskerville Old Face"/>
              </a:rPr>
              <a:t>Students must earn C’s or better in these courses</a:t>
            </a:r>
            <a:endParaRPr lang="en-US" sz="2000">
              <a:latin typeface="Baskerville Old Face"/>
              <a:cs typeface="Calibri"/>
            </a:endParaRPr>
          </a:p>
          <a:p>
            <a:r>
              <a:rPr lang="en-US" sz="2000">
                <a:latin typeface="Baskerville Old Face"/>
              </a:rPr>
              <a:t>UC’s are designed to accept top 12% of students academically and CSU’s top 33% </a:t>
            </a:r>
            <a:endParaRPr lang="en-US" sz="2000">
              <a:latin typeface="Baskerville Old Face"/>
              <a:cs typeface="Calibri"/>
            </a:endParaRPr>
          </a:p>
        </p:txBody>
      </p:sp>
      <p:pic>
        <p:nvPicPr>
          <p:cNvPr id="13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D8A0339C-99E2-47BD-8DC8-A6FA08F87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814" y="1341336"/>
            <a:ext cx="5189125" cy="54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7A5971690B3144B8DF90800E244167" ma:contentTypeVersion="7" ma:contentTypeDescription="Create a new document." ma:contentTypeScope="" ma:versionID="892c58eb93c8cc8896f9e4b9159d6bd6">
  <xsd:schema xmlns:xsd="http://www.w3.org/2001/XMLSchema" xmlns:xs="http://www.w3.org/2001/XMLSchema" xmlns:p="http://schemas.microsoft.com/office/2006/metadata/properties" xmlns:ns3="a1460b26-5348-433b-8fb5-92f82d569ed3" xmlns:ns4="a10faf3d-0639-4e8f-9c37-2bff55f51fd6" targetNamespace="http://schemas.microsoft.com/office/2006/metadata/properties" ma:root="true" ma:fieldsID="59f50084881b752bf054df4e09e30348" ns3:_="" ns4:_="">
    <xsd:import namespace="a1460b26-5348-433b-8fb5-92f82d569ed3"/>
    <xsd:import namespace="a10faf3d-0639-4e8f-9c37-2bff55f51fd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460b26-5348-433b-8fb5-92f82d569e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faf3d-0639-4e8f-9c37-2bff55f51f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BF7531-6A3A-4ACB-9E72-F718217F0353}">
  <ds:schemaRefs>
    <ds:schemaRef ds:uri="a10faf3d-0639-4e8f-9c37-2bff55f51fd6"/>
    <ds:schemaRef ds:uri="a1460b26-5348-433b-8fb5-92f82d569ed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99BDE28-6997-4B68-9362-08812D7364D1}">
  <ds:schemaRefs>
    <ds:schemaRef ds:uri="a10faf3d-0639-4e8f-9c37-2bff55f51fd6"/>
    <ds:schemaRef ds:uri="a1460b26-5348-433b-8fb5-92f82d569ed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160A030-DA0E-49D7-B973-515461F361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24</Slides>
  <Notes>20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Welcome to Freedom High  School’s 8th Grade Parent Night </vt:lpstr>
      <vt:lpstr>Our Mission: Freedom High School will provide a range of  educational experiences for all students to acquire the key knowledge and skills to become critical and innovative  thinkers who are college and career ready.  </vt:lpstr>
      <vt:lpstr>PowerPoint Presentation</vt:lpstr>
      <vt:lpstr>PowerPoint Presentation</vt:lpstr>
      <vt:lpstr> Bell Schedule 2024-2025</vt:lpstr>
      <vt:lpstr>What is a credit?</vt:lpstr>
      <vt:lpstr>How can my student be successful?</vt:lpstr>
      <vt:lpstr>PowerPoint Presentation</vt:lpstr>
      <vt:lpstr>CSU/UC Admission Requirements </vt:lpstr>
      <vt:lpstr>PowerPoint Presentation</vt:lpstr>
      <vt:lpstr>AP Human Geography</vt:lpstr>
      <vt:lpstr>Career Technical Educational (CTE) Pathways</vt:lpstr>
      <vt:lpstr>Freedom Athletics</vt:lpstr>
      <vt:lpstr>Athletic Opportunities by Season</vt:lpstr>
      <vt:lpstr>Athletic Clearance</vt:lpstr>
      <vt:lpstr>Clubs and Advisors </vt:lpstr>
      <vt:lpstr>College and Career Coordinator  Mrs. Cartwright </vt:lpstr>
      <vt:lpstr>Middle School Registration Visits (During School Day)  </vt:lpstr>
      <vt:lpstr>How to Read a Course Catalog </vt:lpstr>
      <vt:lpstr>PowerPoint Presentation</vt:lpstr>
      <vt:lpstr>Online Enrollment</vt:lpstr>
      <vt:lpstr>Online Enrollment</vt:lpstr>
      <vt:lpstr>Freshman Walk Thru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Freedom High  School’s 8th Grade Parent Night</dc:title>
  <dc:creator>Erricka Clarke</dc:creator>
  <cp:revision>2</cp:revision>
  <dcterms:created xsi:type="dcterms:W3CDTF">2021-01-28T19:25:57Z</dcterms:created>
  <dcterms:modified xsi:type="dcterms:W3CDTF">2024-01-19T15:53:37Z</dcterms:modified>
</cp:coreProperties>
</file>