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1" r:id="rId2"/>
  </p:sldMasterIdLst>
  <p:notesMasterIdLst>
    <p:notesMasterId r:id="rId18"/>
  </p:notesMasterIdLst>
  <p:handoutMasterIdLst>
    <p:handoutMasterId r:id="rId19"/>
  </p:handoutMasterIdLst>
  <p:sldIdLst>
    <p:sldId id="353" r:id="rId3"/>
    <p:sldId id="351" r:id="rId4"/>
    <p:sldId id="310" r:id="rId5"/>
    <p:sldId id="344" r:id="rId6"/>
    <p:sldId id="312" r:id="rId7"/>
    <p:sldId id="316" r:id="rId8"/>
    <p:sldId id="339" r:id="rId9"/>
    <p:sldId id="315" r:id="rId10"/>
    <p:sldId id="341" r:id="rId11"/>
    <p:sldId id="340" r:id="rId12"/>
    <p:sldId id="342" r:id="rId13"/>
    <p:sldId id="343" r:id="rId14"/>
    <p:sldId id="345" r:id="rId15"/>
    <p:sldId id="346" r:id="rId16"/>
    <p:sldId id="322" r:id="rId17"/>
  </p:sldIdLst>
  <p:sldSz cx="9144000" cy="6858000" type="screen4x3"/>
  <p:notesSz cx="7077075" cy="9393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49DBC"/>
    <a:srgbClr val="4DB37B"/>
    <a:srgbClr val="B6B26A"/>
    <a:srgbClr val="00545A"/>
    <a:srgbClr val="005788"/>
    <a:srgbClr val="ED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8" autoAdjust="0"/>
    <p:restoredTop sz="98058" autoAdjust="0"/>
  </p:normalViewPr>
  <p:slideViewPr>
    <p:cSldViewPr>
      <p:cViewPr>
        <p:scale>
          <a:sx n="81" d="100"/>
          <a:sy n="81" d="100"/>
        </p:scale>
        <p:origin x="-10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6098" cy="4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4" rIns="92287" bIns="46144" numCol="1" anchor="t" anchorCtr="0" compatLnSpc="1">
            <a:prstTxWarp prst="textNoShape">
              <a:avLst/>
            </a:prstTxWarp>
          </a:bodyPr>
          <a:lstStyle>
            <a:lvl1pPr defTabSz="922501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92" y="1"/>
            <a:ext cx="3066098" cy="4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4" rIns="92287" bIns="46144" numCol="1" anchor="t" anchorCtr="0" compatLnSpc="1">
            <a:prstTxWarp prst="textNoShape">
              <a:avLst/>
            </a:prstTxWarp>
          </a:bodyPr>
          <a:lstStyle>
            <a:lvl1pPr algn="r" defTabSz="922501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22304"/>
            <a:ext cx="3066098" cy="4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4" rIns="92287" bIns="46144" numCol="1" anchor="b" anchorCtr="0" compatLnSpc="1">
            <a:prstTxWarp prst="textNoShape">
              <a:avLst/>
            </a:prstTxWarp>
          </a:bodyPr>
          <a:lstStyle>
            <a:lvl1pPr defTabSz="922501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92" y="8922304"/>
            <a:ext cx="3066098" cy="4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4" rIns="92287" bIns="46144" numCol="1" anchor="b" anchorCtr="0" compatLnSpc="1">
            <a:prstTxWarp prst="textNoShape">
              <a:avLst/>
            </a:prstTxWarp>
          </a:bodyPr>
          <a:lstStyle>
            <a:lvl1pPr algn="r" defTabSz="922501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8431F3B4-96E2-408C-BD72-26039E69F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0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6098" cy="4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4" rIns="92287" bIns="46144" numCol="1" anchor="t" anchorCtr="0" compatLnSpc="1">
            <a:prstTxWarp prst="textNoShape">
              <a:avLst/>
            </a:prstTxWarp>
          </a:bodyPr>
          <a:lstStyle>
            <a:lvl1pPr defTabSz="922501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92" y="1"/>
            <a:ext cx="3066098" cy="4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4" rIns="92287" bIns="46144" numCol="1" anchor="t" anchorCtr="0" compatLnSpc="1">
            <a:prstTxWarp prst="textNoShape">
              <a:avLst/>
            </a:prstTxWarp>
          </a:bodyPr>
          <a:lstStyle>
            <a:lvl1pPr algn="r" defTabSz="922501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4850"/>
            <a:ext cx="4695825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074" y="4461152"/>
            <a:ext cx="5662928" cy="422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4" rIns="92287" bIns="46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22304"/>
            <a:ext cx="3066098" cy="4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4" rIns="92287" bIns="46144" numCol="1" anchor="b" anchorCtr="0" compatLnSpc="1">
            <a:prstTxWarp prst="textNoShape">
              <a:avLst/>
            </a:prstTxWarp>
          </a:bodyPr>
          <a:lstStyle>
            <a:lvl1pPr defTabSz="922501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92" y="8922304"/>
            <a:ext cx="3066098" cy="4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4" rIns="92287" bIns="46144" numCol="1" anchor="b" anchorCtr="0" compatLnSpc="1">
            <a:prstTxWarp prst="textNoShape">
              <a:avLst/>
            </a:prstTxWarp>
          </a:bodyPr>
          <a:lstStyle>
            <a:lvl1pPr algn="r" defTabSz="922501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02912E6B-1AAD-466E-8CEA-321A061A2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25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12E6B-1AAD-466E-8CEA-321A061A285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4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CAAE73E-29BA-457B-AD67-9C6AD1D28478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EB562-A84B-44E1-AE12-286670AB2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7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E17FC-AB7A-4A36-B769-5764EADDA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7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E863A-C2F0-4CC9-9928-F3C35FB48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0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B636B-6A46-4B94-90CE-0B1A5B3C1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878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623D75-96D5-4131-AC3B-4A2C318C8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932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D5B6F7-F934-4544-83E9-C2AA3C401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1661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550A-5BDF-4486-8189-1892B613DA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2D5-66B1-495D-A345-B5B9759CEBE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7682-A245-453A-89D1-108DA20C235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1ACB-7BF2-41C8-9011-DB0B77E39A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09BF-8CD9-4ED1-A6CB-737803233E5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3BC13-4057-4F3D-8695-FF54D3C48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16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2D26-3EBF-44E6-B976-64642173D9A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5E58-BB43-43C5-8A01-E51C501209B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7357-FA19-4E8E-91E4-B58118A0FDB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EE9119-C2D9-49B3-ABC6-DFF6435A787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8C70-0ACE-4292-883A-CBDA3C5599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1156-D541-4070-90C0-8D44954FF4C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836DB-F041-4297-95C7-82140AC35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3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F55BA-723A-4BD4-9CE4-A52E11B40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77324-EF3B-4076-BCC2-4F43B88B9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2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A3CF-55A4-4A01-AAC3-48F714ED4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2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83441-464C-4F96-8F39-7D0AAB388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5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705C-892A-413C-9E5B-7416F88CE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7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DCBF-E767-4418-B49E-29275EF42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8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1" charset="0"/>
              </a:defRPr>
            </a:lvl1pPr>
          </a:lstStyle>
          <a:p>
            <a:pPr>
              <a:defRPr/>
            </a:pPr>
            <a:fld id="{0A374DB4-7D3D-4015-8C07-A2476E46C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A374DB4-7D3D-4015-8C07-A2476E46C8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Larsen Middle School </a:t>
            </a:r>
            <a:r>
              <a:rPr lang="en-US" sz="4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4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BIENVENIDOS A </a:t>
            </a:r>
            <a:r>
              <a:rPr lang="en-US" sz="4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Larsen </a:t>
            </a:r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  <a:r>
              <a:rPr lang="en-US" sz="3600" dirty="0"/>
              <a:t>G</a:t>
            </a:r>
            <a:r>
              <a:rPr lang="en-US" sz="3600" dirty="0" smtClean="0"/>
              <a:t>rade Orientation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80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Tutoring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0"/>
            <a:ext cx="6934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Twice each week during AVID class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7-8 students to each tutor ratio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Paid and volunteer tutors from local colleges and the community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Focus on high-level questioning and collaboration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Supports students success in challenging classes</a:t>
            </a:r>
          </a:p>
        </p:txBody>
      </p:sp>
      <p:pic>
        <p:nvPicPr>
          <p:cNvPr id="39940" name="Picture 4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30388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AVID Binder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6781800" cy="1987550"/>
          </a:xfrm>
        </p:spPr>
        <p:txBody>
          <a:bodyPr/>
          <a:lstStyle/>
          <a:p>
            <a:r>
              <a:rPr lang="en-US" sz="2800" smtClean="0"/>
              <a:t>Teaches and reinforces organizational skills</a:t>
            </a:r>
          </a:p>
          <a:p>
            <a:r>
              <a:rPr lang="en-US" sz="2800" smtClean="0"/>
              <a:t>Evidence of class notes from all classes</a:t>
            </a:r>
          </a:p>
          <a:p>
            <a:r>
              <a:rPr lang="en-US" sz="2800" smtClean="0"/>
              <a:t>Checked weekly in AVID class</a:t>
            </a:r>
          </a:p>
          <a:p>
            <a:endParaRPr lang="en-US" sz="2800" smtClean="0"/>
          </a:p>
          <a:p>
            <a:endParaRPr lang="en-US" sz="2800" smtClean="0"/>
          </a:p>
        </p:txBody>
      </p:sp>
      <p:pic>
        <p:nvPicPr>
          <p:cNvPr id="41988" name="Picture 4" descr="MCj031083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8900" y="3906838"/>
            <a:ext cx="4462463" cy="17399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 Exploration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828800" y="3733800"/>
            <a:ext cx="6858000" cy="2895600"/>
          </a:xfrm>
        </p:spPr>
        <p:txBody>
          <a:bodyPr/>
          <a:lstStyle/>
          <a:p>
            <a:r>
              <a:rPr lang="en-US" sz="2800" smtClean="0"/>
              <a:t>College preparatory high school schedule</a:t>
            </a:r>
          </a:p>
          <a:p>
            <a:r>
              <a:rPr lang="en-US" sz="2800" smtClean="0"/>
              <a:t>Speakers</a:t>
            </a:r>
          </a:p>
          <a:p>
            <a:r>
              <a:rPr lang="en-US" sz="2800" smtClean="0"/>
              <a:t>College Visits</a:t>
            </a:r>
          </a:p>
          <a:p>
            <a:r>
              <a:rPr lang="en-US" sz="2800" smtClean="0"/>
              <a:t>Information on college applications &amp; financial aid </a:t>
            </a:r>
          </a:p>
        </p:txBody>
      </p:sp>
      <p:pic>
        <p:nvPicPr>
          <p:cNvPr id="43012" name="Picture 4" descr="MPj0403460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676400"/>
            <a:ext cx="2370138" cy="18256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10058400" cy="1905000"/>
          </a:xfrm>
        </p:spPr>
        <p:txBody>
          <a:bodyPr/>
          <a:lstStyle/>
          <a:p>
            <a:r>
              <a:rPr lang="en-US" sz="4000" smtClean="0"/>
              <a:t>         What Happens to </a:t>
            </a:r>
            <a:br>
              <a:rPr lang="en-US" sz="4000" smtClean="0"/>
            </a:br>
            <a:r>
              <a:rPr lang="en-US" sz="4000" smtClean="0"/>
              <a:t>           AVID Students???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438400"/>
            <a:ext cx="6934200" cy="4038600"/>
          </a:xfrm>
        </p:spPr>
        <p:txBody>
          <a:bodyPr/>
          <a:lstStyle/>
          <a:p>
            <a:endParaRPr lang="en-US" sz="2800" smtClean="0"/>
          </a:p>
          <a:p>
            <a:r>
              <a:rPr lang="en-US" sz="2800" smtClean="0"/>
              <a:t>AVID students are more likely to enroll in </a:t>
            </a:r>
            <a:r>
              <a:rPr lang="en-US" sz="2800" smtClean="0">
                <a:solidFill>
                  <a:srgbClr val="0066FF"/>
                </a:solidFill>
              </a:rPr>
              <a:t>AP classes and </a:t>
            </a:r>
            <a:r>
              <a:rPr lang="en-US" sz="2800" smtClean="0"/>
              <a:t>Honors classes</a:t>
            </a:r>
          </a:p>
          <a:p>
            <a:r>
              <a:rPr lang="en-US" sz="2800" smtClean="0"/>
              <a:t> AVID students are more likely to complete a </a:t>
            </a:r>
            <a:r>
              <a:rPr lang="en-US" sz="2800" smtClean="0">
                <a:solidFill>
                  <a:srgbClr val="0066FF"/>
                </a:solidFill>
              </a:rPr>
              <a:t>college-readiness curriculum</a:t>
            </a:r>
            <a:endParaRPr lang="en-US" sz="2800" smtClean="0"/>
          </a:p>
          <a:p>
            <a:r>
              <a:rPr lang="en-US" sz="2800" smtClean="0"/>
              <a:t> AVID students are more likely to be accepted by a </a:t>
            </a:r>
            <a:r>
              <a:rPr lang="en-US" sz="2800" smtClean="0">
                <a:solidFill>
                  <a:srgbClr val="0066FF"/>
                </a:solidFill>
              </a:rPr>
              <a:t>4-year college and stay in college</a:t>
            </a:r>
          </a:p>
          <a:p>
            <a:pPr>
              <a:buFontTx/>
              <a:buNone/>
            </a:pPr>
            <a:r>
              <a:rPr lang="en-US" sz="2800" smtClean="0"/>
              <a:t>  </a:t>
            </a:r>
          </a:p>
        </p:txBody>
      </p:sp>
      <p:pic>
        <p:nvPicPr>
          <p:cNvPr id="45060" name="Picture 4" descr="MCj040426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18383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Now What??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7086600" cy="4876800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Complete AVID Application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Bring Application and Course Selection sheet with you to Larsen MS for your INTERVIEW!</a:t>
            </a:r>
            <a:endParaRPr lang="en-US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Interviews </a:t>
            </a:r>
            <a:r>
              <a:rPr lang="en-US" sz="2800" dirty="0" smtClean="0"/>
              <a:t>will be conducted at </a:t>
            </a:r>
            <a:r>
              <a:rPr lang="en-US" sz="2800" dirty="0" smtClean="0"/>
              <a:t>LARSEN MS on December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Upon selection to the AVID program, parents and students sign acceptance form.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Follow AVID curriculum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Go to college</a:t>
            </a:r>
          </a:p>
          <a:p>
            <a:pPr>
              <a:lnSpc>
                <a:spcPct val="80000"/>
              </a:lnSpc>
            </a:pPr>
            <a:r>
              <a:rPr lang="en-US" sz="4400" dirty="0" smtClean="0">
                <a:solidFill>
                  <a:srgbClr val="0066FF"/>
                </a:solidFill>
              </a:rPr>
              <a:t>THE SKY’S THE LIMIT!!!</a:t>
            </a:r>
          </a:p>
        </p:txBody>
      </p:sp>
      <p:pic>
        <p:nvPicPr>
          <p:cNvPr id="46084" name="Picture 4" descr="MCBD09709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133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rulescollab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28600"/>
            <a:ext cx="7289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676400" y="5181600"/>
            <a:ext cx="7239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rgbClr val="ED5100"/>
                </a:solidFill>
              </a:rPr>
              <a:t>QUESTIONS???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743200" y="6172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/>
              <a:t>www.avidcenter.org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467600" cy="838200"/>
          </a:xfrm>
        </p:spPr>
        <p:txBody>
          <a:bodyPr/>
          <a:lstStyle/>
          <a:p>
            <a:r>
              <a:rPr lang="en-US" sz="4000" dirty="0"/>
              <a:t>Exploratory Period </a:t>
            </a:r>
            <a:r>
              <a:rPr lang="en-US" sz="4000" dirty="0" smtClean="0"/>
              <a:t> Options</a:t>
            </a:r>
            <a:endParaRPr lang="en-US" sz="4000" i="1" dirty="0">
              <a:solidFill>
                <a:schemeClr val="accent2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00200"/>
            <a:ext cx="8382000" cy="4648200"/>
          </a:xfrm>
        </p:spPr>
        <p:txBody>
          <a:bodyPr>
            <a:normAutofit/>
          </a:bodyPr>
          <a:lstStyle/>
          <a:p>
            <a:pPr algn="l">
              <a:buFontTx/>
              <a:buChar char="•"/>
            </a:pPr>
            <a:r>
              <a:rPr lang="en-US" sz="2400" dirty="0"/>
              <a:t>   </a:t>
            </a:r>
            <a:r>
              <a:rPr lang="en-US" sz="2800" dirty="0"/>
              <a:t>Band </a:t>
            </a:r>
            <a:r>
              <a:rPr lang="en-US" sz="2800" dirty="0" smtClean="0"/>
              <a:t>  - full year</a:t>
            </a:r>
            <a:endParaRPr lang="en-US" sz="2800" dirty="0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en-US" sz="2800" dirty="0"/>
              <a:t>  Orchestra </a:t>
            </a:r>
            <a:r>
              <a:rPr lang="en-US" sz="2800" dirty="0" smtClean="0"/>
              <a:t>  - full year</a:t>
            </a:r>
          </a:p>
          <a:p>
            <a:pPr algn="l">
              <a:buFontTx/>
              <a:buChar char="•"/>
            </a:pPr>
            <a:r>
              <a:rPr lang="en-US" sz="2800" dirty="0" smtClean="0"/>
              <a:t>  Chorus</a:t>
            </a:r>
            <a:r>
              <a:rPr lang="en-US" sz="2800" i="1" dirty="0" smtClean="0"/>
              <a:t>  - </a:t>
            </a:r>
            <a:r>
              <a:rPr lang="en-US" sz="2800" dirty="0" smtClean="0"/>
              <a:t>full year</a:t>
            </a:r>
            <a:endParaRPr lang="en-US" sz="2800" i="1" dirty="0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en-US" sz="2800" dirty="0" smtClean="0"/>
              <a:t> Rotation- 4 classes (1 quarter of year for each class)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r>
              <a:rPr lang="en-US" sz="2800" dirty="0" smtClean="0"/>
              <a:t>     &gt; Art</a:t>
            </a:r>
          </a:p>
          <a:p>
            <a:pPr algn="l"/>
            <a:r>
              <a:rPr lang="en-US" sz="2800" i="1" dirty="0"/>
              <a:t> </a:t>
            </a:r>
            <a:r>
              <a:rPr lang="en-US" sz="2800" i="1" dirty="0" smtClean="0"/>
              <a:t>        &gt; </a:t>
            </a:r>
            <a:r>
              <a:rPr lang="en-US" sz="2800" dirty="0" smtClean="0"/>
              <a:t>Family &amp; Consumer Science(Cooking)</a:t>
            </a:r>
          </a:p>
          <a:p>
            <a:pPr algn="l"/>
            <a:r>
              <a:rPr lang="en-US" sz="2800" i="1" dirty="0"/>
              <a:t> </a:t>
            </a:r>
            <a:r>
              <a:rPr lang="en-US" sz="2800" i="1" dirty="0" smtClean="0"/>
              <a:t>        &gt; </a:t>
            </a:r>
            <a:r>
              <a:rPr lang="en-US" sz="2800" dirty="0" smtClean="0"/>
              <a:t>Computer </a:t>
            </a:r>
          </a:p>
          <a:p>
            <a:pPr algn="l"/>
            <a:r>
              <a:rPr lang="en-US" sz="2800" i="1" dirty="0"/>
              <a:t> </a:t>
            </a:r>
            <a:r>
              <a:rPr lang="en-US" sz="2800" i="1" dirty="0" smtClean="0"/>
              <a:t>        &gt; </a:t>
            </a:r>
            <a:r>
              <a:rPr lang="en-US" sz="2800" dirty="0" smtClean="0"/>
              <a:t>Project Lead the Way (PLTW)</a:t>
            </a:r>
            <a:r>
              <a:rPr lang="en-US" dirty="0"/>
              <a:t>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Avid  </a:t>
            </a:r>
            <a:r>
              <a:rPr lang="en-US" dirty="0"/>
              <a:t>- full year</a:t>
            </a:r>
          </a:p>
          <a:p>
            <a:pPr algn="l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149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76400" y="4572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What is AVID?</a:t>
            </a:r>
            <a:endParaRPr lang="en-US" sz="35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52600" y="1371600"/>
            <a:ext cx="7162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buFontTx/>
              <a:buChar char="•"/>
            </a:pPr>
            <a:r>
              <a:rPr lang="en-US" sz="2000" b="1"/>
              <a:t>AVID stands for </a:t>
            </a:r>
            <a:r>
              <a:rPr lang="en-US" sz="2000" b="1" u="sng"/>
              <a:t>A</a:t>
            </a:r>
            <a:r>
              <a:rPr lang="en-US" sz="2000" b="1"/>
              <a:t>dvancement </a:t>
            </a:r>
            <a:r>
              <a:rPr lang="en-US" sz="2000" b="1" u="sng"/>
              <a:t>V</a:t>
            </a:r>
            <a:r>
              <a:rPr lang="en-US" sz="2000" b="1"/>
              <a:t>ia </a:t>
            </a:r>
            <a:r>
              <a:rPr lang="en-US" sz="2000" b="1" u="sng"/>
              <a:t>I</a:t>
            </a:r>
            <a:r>
              <a:rPr lang="en-US" sz="2000" b="1"/>
              <a:t>ndividual </a:t>
            </a:r>
            <a:r>
              <a:rPr lang="en-US" sz="2000" b="1" u="sng"/>
              <a:t>D</a:t>
            </a:r>
            <a:r>
              <a:rPr lang="en-US" sz="2000" b="1"/>
              <a:t>etermination and takes the place of the exploratory rotation.  It prepares students with academic potential, for success in advanced high school classes and in college.</a:t>
            </a:r>
          </a:p>
          <a:p>
            <a:pPr marL="571500" indent="-571500" eaLnBrk="1" hangingPunct="1"/>
            <a:endParaRPr lang="en-US" sz="2000" b="1">
              <a:latin typeface="Times New Roman" pitchFamily="18" charset="0"/>
            </a:endParaRPr>
          </a:p>
          <a:p>
            <a:pPr marL="571500" indent="-571500" eaLnBrk="1" hangingPunct="1">
              <a:buFontTx/>
              <a:buChar char="•"/>
            </a:pPr>
            <a:r>
              <a:rPr lang="en-US" sz="2000" b="1"/>
              <a:t>AVID uses trained tutors twice a week to conduct study seminars with the goal of supporting students with accelerated coursework.</a:t>
            </a:r>
          </a:p>
          <a:p>
            <a:pPr marL="571500" indent="-571500" eaLnBrk="1" hangingPunct="1">
              <a:buFontTx/>
              <a:buChar char="•"/>
            </a:pPr>
            <a:endParaRPr lang="en-US" sz="20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953000" cy="1143000"/>
          </a:xfrm>
        </p:spPr>
        <p:txBody>
          <a:bodyPr/>
          <a:lstStyle/>
          <a:p>
            <a:pPr algn="l"/>
            <a:r>
              <a:rPr lang="en-US" smtClean="0"/>
              <a:t>The AVID Student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19200"/>
            <a:ext cx="7086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Is academically “in the middle”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Has good attendance and school behavior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Wants to attend college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Enrolls in rigorous college preparatory classes (Challenge/AP/Honors)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Maintains at least a “C” average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Takes notes, maintains an organized binder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Participates in weekly tutorials during class time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44036" name="Picture 4" descr="MCj023177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0"/>
            <a:ext cx="318135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Benefits of AVID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dirty="0" smtClean="0"/>
              <a:t>Increases opportunity to enroll and succeed in Honors/AP level coursework in high school</a:t>
            </a:r>
          </a:p>
          <a:p>
            <a:pPr lvl="2" eaLnBrk="1" hangingPunct="1"/>
            <a:r>
              <a:rPr lang="en-US" dirty="0" smtClean="0"/>
              <a:t>Provides strategies to help raise test performances in classes and for the PSAE/ACT/SAT</a:t>
            </a:r>
          </a:p>
          <a:p>
            <a:pPr lvl="2" eaLnBrk="1" hangingPunct="1"/>
            <a:r>
              <a:rPr lang="en-US" dirty="0" smtClean="0"/>
              <a:t>Helps students with organizational and note-taking skills</a:t>
            </a:r>
          </a:p>
          <a:p>
            <a:pPr lvl="2" eaLnBrk="1" hangingPunct="1"/>
            <a:r>
              <a:rPr lang="en-US" dirty="0" smtClean="0"/>
              <a:t>FREE tutoring during Avid class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Sample 7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 Schedule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828800"/>
            <a:ext cx="7315200" cy="4114800"/>
          </a:xfrm>
        </p:spPr>
        <p:txBody>
          <a:bodyPr/>
          <a:lstStyle/>
          <a:p>
            <a:pPr lvl="2" eaLnBrk="1" hangingPunct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Per:  Reading or Spanish</a:t>
            </a:r>
          </a:p>
          <a:p>
            <a:pPr lvl="2"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Per:  English</a:t>
            </a:r>
          </a:p>
          <a:p>
            <a:pPr lvl="2" eaLnBrk="1" hangingPunct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Per:  PE</a:t>
            </a:r>
          </a:p>
          <a:p>
            <a:pPr lvl="2" eaLnBrk="1" hangingPunct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Per:  Lunch</a:t>
            </a:r>
          </a:p>
          <a:p>
            <a:pPr lvl="2" eaLnBrk="1" hangingPunct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Per:  Exploratory/ Avid</a:t>
            </a:r>
          </a:p>
          <a:p>
            <a:pPr lvl="4" eaLnBrk="1" hangingPunct="1"/>
            <a:r>
              <a:rPr lang="en-US" dirty="0" smtClean="0"/>
              <a:t>Art/PLTW/Comp/FACS, Band, </a:t>
            </a:r>
            <a:r>
              <a:rPr lang="en-US" dirty="0" err="1" smtClean="0"/>
              <a:t>Orch</a:t>
            </a:r>
            <a:r>
              <a:rPr lang="en-US" dirty="0" smtClean="0"/>
              <a:t>, Chorus</a:t>
            </a:r>
          </a:p>
          <a:p>
            <a:pPr lvl="2" eaLnBrk="1" hangingPunct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Per:  Math</a:t>
            </a:r>
            <a:endParaRPr lang="en-US" sz="1800" dirty="0" smtClean="0"/>
          </a:p>
          <a:p>
            <a:pPr lvl="2" eaLnBrk="1" hangingPunct="1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Per:  Science</a:t>
            </a:r>
          </a:p>
          <a:p>
            <a:pPr lvl="2" eaLnBrk="1" hangingPunct="1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Per:  History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AVID Elective Class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524000"/>
            <a:ext cx="4038600" cy="5029200"/>
          </a:xfrm>
        </p:spPr>
        <p:txBody>
          <a:bodyPr/>
          <a:lstStyle/>
          <a:p>
            <a:r>
              <a:rPr lang="en-US" sz="2800" dirty="0" smtClean="0"/>
              <a:t>A full year elective credit class</a:t>
            </a:r>
          </a:p>
          <a:p>
            <a:r>
              <a:rPr lang="en-US" sz="2800" dirty="0" smtClean="0"/>
              <a:t>Focus on </a:t>
            </a:r>
            <a:r>
              <a:rPr lang="en-US" sz="2800" dirty="0" smtClean="0">
                <a:solidFill>
                  <a:srgbClr val="0066FF"/>
                </a:solidFill>
              </a:rPr>
              <a:t>W</a:t>
            </a:r>
            <a:r>
              <a:rPr lang="en-US" sz="2800" dirty="0" smtClean="0"/>
              <a:t>riting, </a:t>
            </a:r>
            <a:r>
              <a:rPr lang="en-US" sz="2800" dirty="0" smtClean="0">
                <a:solidFill>
                  <a:srgbClr val="0066FF"/>
                </a:solidFill>
              </a:rPr>
              <a:t>I</a:t>
            </a:r>
            <a:r>
              <a:rPr lang="en-US" sz="2800" dirty="0" smtClean="0"/>
              <a:t>nquiry, </a:t>
            </a:r>
            <a:r>
              <a:rPr lang="en-US" sz="2800" dirty="0" smtClean="0">
                <a:solidFill>
                  <a:srgbClr val="0070C0"/>
                </a:solidFill>
              </a:rPr>
              <a:t>O</a:t>
            </a:r>
            <a:r>
              <a:rPr lang="en-US" sz="2800" dirty="0" smtClean="0"/>
              <a:t>rganization,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0066FF"/>
                </a:solidFill>
              </a:rPr>
              <a:t>C</a:t>
            </a:r>
            <a:r>
              <a:rPr lang="en-US" sz="2800" dirty="0" smtClean="0"/>
              <a:t>ollaboration, </a:t>
            </a:r>
            <a:r>
              <a:rPr lang="en-US" sz="2800" dirty="0" smtClean="0">
                <a:solidFill>
                  <a:srgbClr val="0066FF"/>
                </a:solidFill>
              </a:rPr>
              <a:t>R</a:t>
            </a:r>
            <a:r>
              <a:rPr lang="en-US" sz="2800" dirty="0" smtClean="0"/>
              <a:t>eading</a:t>
            </a:r>
          </a:p>
          <a:p>
            <a:r>
              <a:rPr lang="en-US" sz="2800" dirty="0" smtClean="0"/>
              <a:t>College exploration</a:t>
            </a:r>
          </a:p>
          <a:p>
            <a:r>
              <a:rPr lang="en-US" sz="2800" dirty="0" smtClean="0"/>
              <a:t>Enhances students success in  all other classes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133600" y="3238283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38917" name="Picture 5" descr="MPj043945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2514600"/>
            <a:ext cx="1676400" cy="1620838"/>
          </a:xfrm>
        </p:spPr>
      </p:pic>
      <p:pic>
        <p:nvPicPr>
          <p:cNvPr id="38918" name="Picture 6" descr="MCj039835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97485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MCj033573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828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Typical AVID Week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sz="3200" smtClean="0"/>
              <a:t>Mon &amp; Wed Avid curriculum – strategy work to be used in all classes</a:t>
            </a:r>
          </a:p>
          <a:p>
            <a:pPr lvl="2" eaLnBrk="1" hangingPunct="1"/>
            <a:r>
              <a:rPr lang="en-US" sz="3200" smtClean="0"/>
              <a:t>Tues &amp; Thurs - tutoring sessions in specific content areas</a:t>
            </a:r>
          </a:p>
          <a:p>
            <a:pPr lvl="2" eaLnBrk="1" hangingPunct="1"/>
            <a:r>
              <a:rPr lang="en-US" sz="3200" smtClean="0"/>
              <a:t>Fridays - Career and college readiness activities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Strategies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05000"/>
            <a:ext cx="3814763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Writing to Learn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Reading to Learn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Cornell Note-taking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2 column notes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Used in all classes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WICOR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Writing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Inquiry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Collaboration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Organization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Reading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40964" name="Picture 4" descr="MPj043938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286000"/>
            <a:ext cx="3200400" cy="3676650"/>
          </a:xfrm>
        </p:spPr>
      </p:pic>
    </p:spTree>
  </p:cSld>
  <p:clrMapOvr>
    <a:masterClrMapping/>
  </p:clrMapOvr>
  <p:transition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528</Words>
  <Application>Microsoft Office PowerPoint</Application>
  <PresentationFormat>On-screen Show (4:3)</PresentationFormat>
  <Paragraphs>93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Blank Presentation</vt:lpstr>
      <vt:lpstr>Flow</vt:lpstr>
      <vt:lpstr>Larsen Middle School  BIENVENIDOS A Larsen </vt:lpstr>
      <vt:lpstr>Exploratory Period  Options</vt:lpstr>
      <vt:lpstr>PowerPoint Presentation</vt:lpstr>
      <vt:lpstr>The AVID Student</vt:lpstr>
      <vt:lpstr>Benefits of AVID</vt:lpstr>
      <vt:lpstr>Sample 7th Grade Schedule</vt:lpstr>
      <vt:lpstr>AVID Elective Class</vt:lpstr>
      <vt:lpstr>A Typical AVID Week</vt:lpstr>
      <vt:lpstr>Learning Strategies</vt:lpstr>
      <vt:lpstr>Tutoring</vt:lpstr>
      <vt:lpstr>AVID Binder</vt:lpstr>
      <vt:lpstr>College Exploration</vt:lpstr>
      <vt:lpstr>         What Happens to             AVID Students??? </vt:lpstr>
      <vt:lpstr>Now What??</vt:lpstr>
      <vt:lpstr>PowerPoint Presentation</vt:lpstr>
    </vt:vector>
  </TitlesOfParts>
  <Company>뿿쳐뿿쨠뿿_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Guzmán-Vergara</dc:creator>
  <cp:lastModifiedBy>danatrevino</cp:lastModifiedBy>
  <cp:revision>256</cp:revision>
  <cp:lastPrinted>2013-01-10T12:02:05Z</cp:lastPrinted>
  <dcterms:created xsi:type="dcterms:W3CDTF">2006-06-16T18:24:42Z</dcterms:created>
  <dcterms:modified xsi:type="dcterms:W3CDTF">2017-11-21T14:28:06Z</dcterms:modified>
</cp:coreProperties>
</file>