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3.xml" ContentType="application/vnd.openxmlformats-officedocument.presentationml.notesSlide+xml"/>
  <Override PartName="/ppt/charts/chart2.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77" r:id="rId2"/>
    <p:sldId id="278" r:id="rId3"/>
    <p:sldId id="279" r:id="rId4"/>
    <p:sldId id="280" r:id="rId5"/>
    <p:sldId id="281" r:id="rId6"/>
    <p:sldId id="282" r:id="rId7"/>
    <p:sldId id="283" r:id="rId8"/>
    <p:sldId id="284"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256" r:id="rId36"/>
    <p:sldId id="257" r:id="rId37"/>
    <p:sldId id="258" r:id="rId38"/>
    <p:sldId id="259" r:id="rId39"/>
    <p:sldId id="260" r:id="rId40"/>
    <p:sldId id="261" r:id="rId41"/>
    <p:sldId id="325" r:id="rId42"/>
    <p:sldId id="326" r:id="rId43"/>
    <p:sldId id="263" r:id="rId44"/>
    <p:sldId id="262" r:id="rId45"/>
    <p:sldId id="319" r:id="rId46"/>
    <p:sldId id="320" r:id="rId47"/>
    <p:sldId id="321" r:id="rId48"/>
    <p:sldId id="322" r:id="rId49"/>
    <p:sldId id="323" r:id="rId50"/>
    <p:sldId id="324" r:id="rId51"/>
    <p:sldId id="285" r:id="rId52"/>
    <p:sldId id="286" r:id="rId53"/>
    <p:sldId id="287" r:id="rId54"/>
    <p:sldId id="288" r:id="rId55"/>
    <p:sldId id="289" r:id="rId56"/>
    <p:sldId id="290" r:id="rId57"/>
    <p:sldId id="291" r:id="rId58"/>
    <p:sldId id="292" r:id="rId59"/>
    <p:sldId id="272" r:id="rId60"/>
    <p:sldId id="273" r:id="rId61"/>
    <p:sldId id="274" r:id="rId62"/>
    <p:sldId id="275" r:id="rId63"/>
    <p:sldId id="276" r:id="rId6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0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txPr>
              <a:bodyPr/>
              <a:lstStyle/>
              <a:p>
                <a:pPr>
                  <a:defRPr sz="2800" b="0" i="0"/>
                </a:pPr>
                <a:endParaRPr lang="en-US"/>
              </a:p>
            </c:txPr>
            <c:showLegendKey val="0"/>
            <c:showVal val="1"/>
            <c:showCatName val="0"/>
            <c:showSerName val="0"/>
            <c:showPercent val="0"/>
            <c:showBubbleSize val="0"/>
            <c:showLeaderLines val="0"/>
          </c:dLbls>
          <c:cat>
            <c:strRef>
              <c:f>Sheet1!$A$1:$A$5</c:f>
              <c:strCache>
                <c:ptCount val="5"/>
                <c:pt idx="0">
                  <c:v>Total CPSE</c:v>
                </c:pt>
                <c:pt idx="1">
                  <c:v>Total CSE</c:v>
                </c:pt>
                <c:pt idx="2">
                  <c:v>In District</c:v>
                </c:pt>
                <c:pt idx="3">
                  <c:v>Referrals</c:v>
                </c:pt>
                <c:pt idx="4">
                  <c:v>Transfers</c:v>
                </c:pt>
              </c:strCache>
            </c:strRef>
          </c:cat>
          <c:val>
            <c:numRef>
              <c:f>Sheet1!$B$1:$B$5</c:f>
              <c:numCache>
                <c:formatCode>General</c:formatCode>
                <c:ptCount val="5"/>
                <c:pt idx="0">
                  <c:v>182</c:v>
                </c:pt>
                <c:pt idx="1">
                  <c:v>1254</c:v>
                </c:pt>
                <c:pt idx="2">
                  <c:v>971</c:v>
                </c:pt>
                <c:pt idx="3">
                  <c:v>165</c:v>
                </c:pt>
                <c:pt idx="4">
                  <c:v>85</c:v>
                </c:pt>
              </c:numCache>
            </c:numRef>
          </c:val>
        </c:ser>
        <c:dLbls>
          <c:showLegendKey val="0"/>
          <c:showVal val="0"/>
          <c:showCatName val="0"/>
          <c:showSerName val="0"/>
          <c:showPercent val="0"/>
          <c:showBubbleSize val="0"/>
        </c:dLbls>
        <c:gapWidth val="150"/>
        <c:shape val="box"/>
        <c:axId val="87477248"/>
        <c:axId val="92283648"/>
        <c:axId val="0"/>
      </c:bar3DChart>
      <c:catAx>
        <c:axId val="87477248"/>
        <c:scaling>
          <c:orientation val="minMax"/>
        </c:scaling>
        <c:delete val="0"/>
        <c:axPos val="b"/>
        <c:majorTickMark val="out"/>
        <c:minorTickMark val="none"/>
        <c:tickLblPos val="nextTo"/>
        <c:crossAx val="92283648"/>
        <c:crosses val="autoZero"/>
        <c:auto val="1"/>
        <c:lblAlgn val="ctr"/>
        <c:lblOffset val="100"/>
        <c:noMultiLvlLbl val="0"/>
      </c:catAx>
      <c:valAx>
        <c:axId val="92283648"/>
        <c:scaling>
          <c:orientation val="minMax"/>
        </c:scaling>
        <c:delete val="0"/>
        <c:axPos val="l"/>
        <c:majorGridlines/>
        <c:numFmt formatCode="General" sourceLinked="1"/>
        <c:majorTickMark val="out"/>
        <c:minorTickMark val="none"/>
        <c:tickLblPos val="nextTo"/>
        <c:crossAx val="8747724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September</c:v>
                </c:pt>
              </c:strCache>
            </c:strRef>
          </c:tx>
          <c:spPr>
            <a:solidFill>
              <a:srgbClr val="0070C0"/>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Sheet1!$A$2:$A$6</c:f>
              <c:strCache>
                <c:ptCount val="5"/>
                <c:pt idx="0">
                  <c:v>CPSE</c:v>
                </c:pt>
                <c:pt idx="1">
                  <c:v>CSE</c:v>
                </c:pt>
                <c:pt idx="2">
                  <c:v>In District</c:v>
                </c:pt>
                <c:pt idx="3">
                  <c:v>BOCES</c:v>
                </c:pt>
                <c:pt idx="4">
                  <c:v>Private</c:v>
                </c:pt>
              </c:strCache>
            </c:strRef>
          </c:cat>
          <c:val>
            <c:numRef>
              <c:f>Sheet1!$B$2:$B$6</c:f>
              <c:numCache>
                <c:formatCode>General</c:formatCode>
                <c:ptCount val="5"/>
                <c:pt idx="0">
                  <c:v>169</c:v>
                </c:pt>
                <c:pt idx="1">
                  <c:v>1064</c:v>
                </c:pt>
                <c:pt idx="2">
                  <c:v>801</c:v>
                </c:pt>
                <c:pt idx="3">
                  <c:v>218</c:v>
                </c:pt>
                <c:pt idx="4">
                  <c:v>61</c:v>
                </c:pt>
              </c:numCache>
            </c:numRef>
          </c:val>
        </c:ser>
        <c:ser>
          <c:idx val="1"/>
          <c:order val="1"/>
          <c:tx>
            <c:strRef>
              <c:f>Sheet1!$C$1</c:f>
              <c:strCache>
                <c:ptCount val="1"/>
                <c:pt idx="0">
                  <c:v>May</c:v>
                </c:pt>
              </c:strCache>
            </c:strRef>
          </c:tx>
          <c:invertIfNegative val="0"/>
          <c:dLbls>
            <c:txPr>
              <a:bodyPr/>
              <a:lstStyle/>
              <a:p>
                <a:pPr>
                  <a:defRPr sz="1400" b="1">
                    <a:solidFill>
                      <a:srgbClr val="7030A0"/>
                    </a:solidFill>
                  </a:defRPr>
                </a:pPr>
                <a:endParaRPr lang="en-US"/>
              </a:p>
            </c:txPr>
            <c:showLegendKey val="0"/>
            <c:showVal val="1"/>
            <c:showCatName val="0"/>
            <c:showSerName val="0"/>
            <c:showPercent val="0"/>
            <c:showBubbleSize val="0"/>
            <c:showLeaderLines val="0"/>
          </c:dLbls>
          <c:cat>
            <c:strRef>
              <c:f>Sheet1!$A$2:$A$6</c:f>
              <c:strCache>
                <c:ptCount val="5"/>
                <c:pt idx="0">
                  <c:v>CPSE</c:v>
                </c:pt>
                <c:pt idx="1">
                  <c:v>CSE</c:v>
                </c:pt>
                <c:pt idx="2">
                  <c:v>In District</c:v>
                </c:pt>
                <c:pt idx="3">
                  <c:v>BOCES</c:v>
                </c:pt>
                <c:pt idx="4">
                  <c:v>Private</c:v>
                </c:pt>
              </c:strCache>
            </c:strRef>
          </c:cat>
          <c:val>
            <c:numRef>
              <c:f>Sheet1!$C$2:$C$6</c:f>
              <c:numCache>
                <c:formatCode>General</c:formatCode>
                <c:ptCount val="5"/>
                <c:pt idx="0">
                  <c:v>182</c:v>
                </c:pt>
                <c:pt idx="1">
                  <c:v>1254</c:v>
                </c:pt>
                <c:pt idx="2">
                  <c:v>971</c:v>
                </c:pt>
                <c:pt idx="3">
                  <c:v>211</c:v>
                </c:pt>
                <c:pt idx="4">
                  <c:v>65</c:v>
                </c:pt>
              </c:numCache>
            </c:numRef>
          </c:val>
        </c:ser>
        <c:dLbls>
          <c:showLegendKey val="0"/>
          <c:showVal val="0"/>
          <c:showCatName val="0"/>
          <c:showSerName val="0"/>
          <c:showPercent val="0"/>
          <c:showBubbleSize val="0"/>
        </c:dLbls>
        <c:gapWidth val="150"/>
        <c:shape val="box"/>
        <c:axId val="92217728"/>
        <c:axId val="92219264"/>
        <c:axId val="0"/>
      </c:bar3DChart>
      <c:catAx>
        <c:axId val="92217728"/>
        <c:scaling>
          <c:orientation val="minMax"/>
        </c:scaling>
        <c:delete val="0"/>
        <c:axPos val="b"/>
        <c:majorTickMark val="out"/>
        <c:minorTickMark val="none"/>
        <c:tickLblPos val="nextTo"/>
        <c:crossAx val="92219264"/>
        <c:crosses val="autoZero"/>
        <c:auto val="1"/>
        <c:lblAlgn val="ctr"/>
        <c:lblOffset val="100"/>
        <c:noMultiLvlLbl val="0"/>
      </c:catAx>
      <c:valAx>
        <c:axId val="92219264"/>
        <c:scaling>
          <c:orientation val="minMax"/>
        </c:scaling>
        <c:delete val="0"/>
        <c:axPos val="l"/>
        <c:majorGridlines/>
        <c:numFmt formatCode="General" sourceLinked="1"/>
        <c:majorTickMark val="out"/>
        <c:minorTickMark val="none"/>
        <c:tickLblPos val="nextTo"/>
        <c:crossAx val="92217728"/>
        <c:crosses val="autoZero"/>
        <c:crossBetween val="between"/>
      </c:valAx>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80584786079599358"/>
          <c:y val="0.34931583552056"/>
          <c:w val="0.18519190079111145"/>
          <c:h val="0.1985905511811023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Sheet1!$A$27</c:f>
              <c:strCache>
                <c:ptCount val="1"/>
                <c:pt idx="0">
                  <c:v>CPSE</c:v>
                </c:pt>
              </c:strCache>
            </c:strRef>
          </c:tx>
          <c:spPr>
            <a:solidFill>
              <a:srgbClr val="0070C0"/>
            </a:solidFill>
          </c:spPr>
          <c:invertIfNegative val="0"/>
          <c:dLbls>
            <c:txPr>
              <a:bodyPr/>
              <a:lstStyle/>
              <a:p>
                <a:pPr>
                  <a:defRPr sz="2000" b="1"/>
                </a:pPr>
                <a:endParaRPr lang="en-US"/>
              </a:p>
            </c:txPr>
            <c:showLegendKey val="0"/>
            <c:showVal val="1"/>
            <c:showCatName val="0"/>
            <c:showSerName val="0"/>
            <c:showPercent val="0"/>
            <c:showBubbleSize val="0"/>
            <c:showLeaderLines val="0"/>
          </c:dLbls>
          <c:cat>
            <c:strRef>
              <c:f>Sheet1!$B$26:$C$26</c:f>
              <c:strCache>
                <c:ptCount val="2"/>
                <c:pt idx="0">
                  <c:v>September</c:v>
                </c:pt>
                <c:pt idx="1">
                  <c:v>May</c:v>
                </c:pt>
              </c:strCache>
            </c:strRef>
          </c:cat>
          <c:val>
            <c:numRef>
              <c:f>Sheet1!$B$27:$C$27</c:f>
              <c:numCache>
                <c:formatCode>General</c:formatCode>
                <c:ptCount val="2"/>
                <c:pt idx="0">
                  <c:v>169</c:v>
                </c:pt>
                <c:pt idx="1">
                  <c:v>182</c:v>
                </c:pt>
              </c:numCache>
            </c:numRef>
          </c:val>
        </c:ser>
        <c:dLbls>
          <c:showLegendKey val="0"/>
          <c:showVal val="0"/>
          <c:showCatName val="0"/>
          <c:showSerName val="0"/>
          <c:showPercent val="0"/>
          <c:showBubbleSize val="0"/>
        </c:dLbls>
        <c:gapWidth val="150"/>
        <c:shape val="box"/>
        <c:axId val="92383104"/>
        <c:axId val="92384640"/>
        <c:axId val="0"/>
      </c:bar3DChart>
      <c:catAx>
        <c:axId val="92383104"/>
        <c:scaling>
          <c:orientation val="minMax"/>
        </c:scaling>
        <c:delete val="0"/>
        <c:axPos val="b"/>
        <c:majorTickMark val="out"/>
        <c:minorTickMark val="none"/>
        <c:tickLblPos val="nextTo"/>
        <c:txPr>
          <a:bodyPr/>
          <a:lstStyle/>
          <a:p>
            <a:pPr>
              <a:defRPr sz="1100" b="1" baseline="0"/>
            </a:pPr>
            <a:endParaRPr lang="en-US"/>
          </a:p>
        </c:txPr>
        <c:crossAx val="92384640"/>
        <c:crosses val="autoZero"/>
        <c:auto val="1"/>
        <c:lblAlgn val="ctr"/>
        <c:lblOffset val="100"/>
        <c:noMultiLvlLbl val="0"/>
      </c:catAx>
      <c:valAx>
        <c:axId val="92384640"/>
        <c:scaling>
          <c:orientation val="minMax"/>
        </c:scaling>
        <c:delete val="0"/>
        <c:axPos val="l"/>
        <c:majorGridlines/>
        <c:numFmt formatCode="General" sourceLinked="1"/>
        <c:majorTickMark val="out"/>
        <c:minorTickMark val="none"/>
        <c:tickLblPos val="nextTo"/>
        <c:crossAx val="92383104"/>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0.71719</cdr:x>
      <cdr:y>0.03264</cdr:y>
    </cdr:from>
    <cdr:to>
      <cdr:x>0.82472</cdr:x>
      <cdr:y>0.23264</cdr:y>
    </cdr:to>
    <cdr:sp macro="" textlink="">
      <cdr:nvSpPr>
        <cdr:cNvPr id="2" name="TextBox 1"/>
        <cdr:cNvSpPr txBox="1"/>
      </cdr:nvSpPr>
      <cdr:spPr>
        <a:xfrm xmlns:a="http://schemas.openxmlformats.org/drawingml/2006/main">
          <a:off x="6099175" y="149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2013-14</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173662B9-4968-49F9-A587-36CE9EF5D3CA}" type="datetimeFigureOut">
              <a:rPr lang="en-US" smtClean="0"/>
              <a:t>5/7/2014</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A790CC83-BAEE-453C-BC9A-27E9DFEB7BD7}" type="slidenum">
              <a:rPr lang="en-US" smtClean="0"/>
              <a:t>‹#›</a:t>
            </a:fld>
            <a:endParaRPr lang="en-US"/>
          </a:p>
        </p:txBody>
      </p:sp>
    </p:spTree>
    <p:extLst>
      <p:ext uri="{BB962C8B-B14F-4D97-AF65-F5344CB8AC3E}">
        <p14:creationId xmlns:p14="http://schemas.microsoft.com/office/powerpoint/2010/main" val="21737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a:t>
            </a:fld>
            <a:endParaRPr lang="en-US"/>
          </a:p>
        </p:txBody>
      </p:sp>
    </p:spTree>
    <p:extLst>
      <p:ext uri="{BB962C8B-B14F-4D97-AF65-F5344CB8AC3E}">
        <p14:creationId xmlns:p14="http://schemas.microsoft.com/office/powerpoint/2010/main" val="218637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10</a:t>
            </a:fld>
            <a:endParaRPr lang="en-US"/>
          </a:p>
        </p:txBody>
      </p:sp>
    </p:spTree>
    <p:extLst>
      <p:ext uri="{BB962C8B-B14F-4D97-AF65-F5344CB8AC3E}">
        <p14:creationId xmlns:p14="http://schemas.microsoft.com/office/powerpoint/2010/main" val="352429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11</a:t>
            </a:fld>
            <a:endParaRPr lang="en-US"/>
          </a:p>
        </p:txBody>
      </p:sp>
    </p:spTree>
    <p:extLst>
      <p:ext uri="{BB962C8B-B14F-4D97-AF65-F5344CB8AC3E}">
        <p14:creationId xmlns:p14="http://schemas.microsoft.com/office/powerpoint/2010/main" val="403235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12</a:t>
            </a:fld>
            <a:endParaRPr lang="en-US"/>
          </a:p>
        </p:txBody>
      </p:sp>
    </p:spTree>
    <p:extLst>
      <p:ext uri="{BB962C8B-B14F-4D97-AF65-F5344CB8AC3E}">
        <p14:creationId xmlns:p14="http://schemas.microsoft.com/office/powerpoint/2010/main" val="193370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13</a:t>
            </a:fld>
            <a:endParaRPr lang="en-US"/>
          </a:p>
        </p:txBody>
      </p:sp>
    </p:spTree>
    <p:extLst>
      <p:ext uri="{BB962C8B-B14F-4D97-AF65-F5344CB8AC3E}">
        <p14:creationId xmlns:p14="http://schemas.microsoft.com/office/powerpoint/2010/main" val="402867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14</a:t>
            </a:fld>
            <a:endParaRPr lang="en-US"/>
          </a:p>
        </p:txBody>
      </p:sp>
    </p:spTree>
    <p:extLst>
      <p:ext uri="{BB962C8B-B14F-4D97-AF65-F5344CB8AC3E}">
        <p14:creationId xmlns:p14="http://schemas.microsoft.com/office/powerpoint/2010/main" val="243776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15</a:t>
            </a:fld>
            <a:endParaRPr lang="en-US"/>
          </a:p>
        </p:txBody>
      </p:sp>
    </p:spTree>
    <p:extLst>
      <p:ext uri="{BB962C8B-B14F-4D97-AF65-F5344CB8AC3E}">
        <p14:creationId xmlns:p14="http://schemas.microsoft.com/office/powerpoint/2010/main" val="390772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16</a:t>
            </a:fld>
            <a:endParaRPr lang="en-US"/>
          </a:p>
        </p:txBody>
      </p:sp>
    </p:spTree>
    <p:extLst>
      <p:ext uri="{BB962C8B-B14F-4D97-AF65-F5344CB8AC3E}">
        <p14:creationId xmlns:p14="http://schemas.microsoft.com/office/powerpoint/2010/main" val="196377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17</a:t>
            </a:fld>
            <a:endParaRPr lang="en-US"/>
          </a:p>
        </p:txBody>
      </p:sp>
    </p:spTree>
    <p:extLst>
      <p:ext uri="{BB962C8B-B14F-4D97-AF65-F5344CB8AC3E}">
        <p14:creationId xmlns:p14="http://schemas.microsoft.com/office/powerpoint/2010/main" val="413103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18</a:t>
            </a:fld>
            <a:endParaRPr lang="en-US"/>
          </a:p>
        </p:txBody>
      </p:sp>
    </p:spTree>
    <p:extLst>
      <p:ext uri="{BB962C8B-B14F-4D97-AF65-F5344CB8AC3E}">
        <p14:creationId xmlns:p14="http://schemas.microsoft.com/office/powerpoint/2010/main" val="243490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19</a:t>
            </a:fld>
            <a:endParaRPr lang="en-US"/>
          </a:p>
        </p:txBody>
      </p:sp>
    </p:spTree>
    <p:extLst>
      <p:ext uri="{BB962C8B-B14F-4D97-AF65-F5344CB8AC3E}">
        <p14:creationId xmlns:p14="http://schemas.microsoft.com/office/powerpoint/2010/main" val="403831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a:t>
            </a:fld>
            <a:endParaRPr lang="en-US"/>
          </a:p>
        </p:txBody>
      </p:sp>
    </p:spTree>
    <p:extLst>
      <p:ext uri="{BB962C8B-B14F-4D97-AF65-F5344CB8AC3E}">
        <p14:creationId xmlns:p14="http://schemas.microsoft.com/office/powerpoint/2010/main" val="80177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20</a:t>
            </a:fld>
            <a:endParaRPr lang="en-US"/>
          </a:p>
        </p:txBody>
      </p:sp>
    </p:spTree>
    <p:extLst>
      <p:ext uri="{BB962C8B-B14F-4D97-AF65-F5344CB8AC3E}">
        <p14:creationId xmlns:p14="http://schemas.microsoft.com/office/powerpoint/2010/main" val="1696897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21</a:t>
            </a:fld>
            <a:endParaRPr lang="en-US"/>
          </a:p>
        </p:txBody>
      </p:sp>
    </p:spTree>
    <p:extLst>
      <p:ext uri="{BB962C8B-B14F-4D97-AF65-F5344CB8AC3E}">
        <p14:creationId xmlns:p14="http://schemas.microsoft.com/office/powerpoint/2010/main" val="68082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22</a:t>
            </a:fld>
            <a:endParaRPr lang="en-US"/>
          </a:p>
        </p:txBody>
      </p:sp>
    </p:spTree>
    <p:extLst>
      <p:ext uri="{BB962C8B-B14F-4D97-AF65-F5344CB8AC3E}">
        <p14:creationId xmlns:p14="http://schemas.microsoft.com/office/powerpoint/2010/main" val="257449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23</a:t>
            </a:fld>
            <a:endParaRPr lang="en-US"/>
          </a:p>
        </p:txBody>
      </p:sp>
    </p:spTree>
    <p:extLst>
      <p:ext uri="{BB962C8B-B14F-4D97-AF65-F5344CB8AC3E}">
        <p14:creationId xmlns:p14="http://schemas.microsoft.com/office/powerpoint/2010/main" val="376380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24</a:t>
            </a:fld>
            <a:endParaRPr lang="en-US"/>
          </a:p>
        </p:txBody>
      </p:sp>
    </p:spTree>
    <p:extLst>
      <p:ext uri="{BB962C8B-B14F-4D97-AF65-F5344CB8AC3E}">
        <p14:creationId xmlns:p14="http://schemas.microsoft.com/office/powerpoint/2010/main" val="133511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25</a:t>
            </a:fld>
            <a:endParaRPr lang="en-US"/>
          </a:p>
        </p:txBody>
      </p:sp>
    </p:spTree>
    <p:extLst>
      <p:ext uri="{BB962C8B-B14F-4D97-AF65-F5344CB8AC3E}">
        <p14:creationId xmlns:p14="http://schemas.microsoft.com/office/powerpoint/2010/main" val="3490179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26</a:t>
            </a:fld>
            <a:endParaRPr lang="en-US"/>
          </a:p>
        </p:txBody>
      </p:sp>
    </p:spTree>
    <p:extLst>
      <p:ext uri="{BB962C8B-B14F-4D97-AF65-F5344CB8AC3E}">
        <p14:creationId xmlns:p14="http://schemas.microsoft.com/office/powerpoint/2010/main" val="1479100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27</a:t>
            </a:fld>
            <a:endParaRPr lang="en-US"/>
          </a:p>
        </p:txBody>
      </p:sp>
    </p:spTree>
    <p:extLst>
      <p:ext uri="{BB962C8B-B14F-4D97-AF65-F5344CB8AC3E}">
        <p14:creationId xmlns:p14="http://schemas.microsoft.com/office/powerpoint/2010/main" val="411257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28</a:t>
            </a:fld>
            <a:endParaRPr lang="en-US"/>
          </a:p>
        </p:txBody>
      </p:sp>
    </p:spTree>
    <p:extLst>
      <p:ext uri="{BB962C8B-B14F-4D97-AF65-F5344CB8AC3E}">
        <p14:creationId xmlns:p14="http://schemas.microsoft.com/office/powerpoint/2010/main" val="528553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29</a:t>
            </a:fld>
            <a:endParaRPr lang="en-US"/>
          </a:p>
        </p:txBody>
      </p:sp>
    </p:spTree>
    <p:extLst>
      <p:ext uri="{BB962C8B-B14F-4D97-AF65-F5344CB8AC3E}">
        <p14:creationId xmlns:p14="http://schemas.microsoft.com/office/powerpoint/2010/main" val="374282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a:t>
            </a:fld>
            <a:endParaRPr lang="en-US"/>
          </a:p>
        </p:txBody>
      </p:sp>
    </p:spTree>
    <p:extLst>
      <p:ext uri="{BB962C8B-B14F-4D97-AF65-F5344CB8AC3E}">
        <p14:creationId xmlns:p14="http://schemas.microsoft.com/office/powerpoint/2010/main" val="591824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30</a:t>
            </a:fld>
            <a:endParaRPr lang="en-US"/>
          </a:p>
        </p:txBody>
      </p:sp>
    </p:spTree>
    <p:extLst>
      <p:ext uri="{BB962C8B-B14F-4D97-AF65-F5344CB8AC3E}">
        <p14:creationId xmlns:p14="http://schemas.microsoft.com/office/powerpoint/2010/main" val="2370503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31</a:t>
            </a:fld>
            <a:endParaRPr lang="en-US"/>
          </a:p>
        </p:txBody>
      </p:sp>
    </p:spTree>
    <p:extLst>
      <p:ext uri="{BB962C8B-B14F-4D97-AF65-F5344CB8AC3E}">
        <p14:creationId xmlns:p14="http://schemas.microsoft.com/office/powerpoint/2010/main" val="2899085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32</a:t>
            </a:fld>
            <a:endParaRPr lang="en-US"/>
          </a:p>
        </p:txBody>
      </p:sp>
    </p:spTree>
    <p:extLst>
      <p:ext uri="{BB962C8B-B14F-4D97-AF65-F5344CB8AC3E}">
        <p14:creationId xmlns:p14="http://schemas.microsoft.com/office/powerpoint/2010/main" val="2650429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33</a:t>
            </a:fld>
            <a:endParaRPr lang="en-US"/>
          </a:p>
        </p:txBody>
      </p:sp>
    </p:spTree>
    <p:extLst>
      <p:ext uri="{BB962C8B-B14F-4D97-AF65-F5344CB8AC3E}">
        <p14:creationId xmlns:p14="http://schemas.microsoft.com/office/powerpoint/2010/main" val="4285268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34</a:t>
            </a:fld>
            <a:endParaRPr lang="en-US"/>
          </a:p>
        </p:txBody>
      </p:sp>
    </p:spTree>
    <p:extLst>
      <p:ext uri="{BB962C8B-B14F-4D97-AF65-F5344CB8AC3E}">
        <p14:creationId xmlns:p14="http://schemas.microsoft.com/office/powerpoint/2010/main" val="1865399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35</a:t>
            </a:fld>
            <a:endParaRPr lang="en-US"/>
          </a:p>
        </p:txBody>
      </p:sp>
    </p:spTree>
    <p:extLst>
      <p:ext uri="{BB962C8B-B14F-4D97-AF65-F5344CB8AC3E}">
        <p14:creationId xmlns:p14="http://schemas.microsoft.com/office/powerpoint/2010/main" val="76360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students were from Jackson Main (Kyle 4</a:t>
            </a:r>
            <a:r>
              <a:rPr lang="en-US" baseline="30000" dirty="0" smtClean="0"/>
              <a:t>th</a:t>
            </a:r>
            <a:r>
              <a:rPr lang="en-US" dirty="0" smtClean="0"/>
              <a:t>, Jarrod 5</a:t>
            </a:r>
            <a:r>
              <a:rPr lang="en-US" baseline="30000" dirty="0" smtClean="0"/>
              <a:t>th</a:t>
            </a:r>
            <a:r>
              <a:rPr lang="en-US" dirty="0" smtClean="0"/>
              <a:t>) other members</a:t>
            </a:r>
            <a:r>
              <a:rPr lang="en-US" baseline="0" dirty="0" smtClean="0"/>
              <a:t> were 6</a:t>
            </a:r>
            <a:r>
              <a:rPr lang="en-US" baseline="30000" dirty="0" smtClean="0"/>
              <a:t>th</a:t>
            </a:r>
            <a:r>
              <a:rPr lang="en-US" baseline="0" dirty="0" smtClean="0"/>
              <a:t>, 7</a:t>
            </a:r>
            <a:r>
              <a:rPr lang="en-US" baseline="30000" dirty="0" smtClean="0"/>
              <a:t>th</a:t>
            </a:r>
            <a:r>
              <a:rPr lang="en-US" baseline="0" dirty="0" smtClean="0"/>
              <a:t> and 8</a:t>
            </a:r>
            <a:r>
              <a:rPr lang="en-US" baseline="30000" dirty="0" smtClean="0"/>
              <a:t>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90CC83-BAEE-453C-BC9A-27E9DFEB7BD7}" type="slidenum">
              <a:rPr lang="en-US" smtClean="0"/>
              <a:t>36</a:t>
            </a:fld>
            <a:endParaRPr lang="en-US"/>
          </a:p>
        </p:txBody>
      </p:sp>
    </p:spTree>
    <p:extLst>
      <p:ext uri="{BB962C8B-B14F-4D97-AF65-F5344CB8AC3E}">
        <p14:creationId xmlns:p14="http://schemas.microsoft.com/office/powerpoint/2010/main" val="2751509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37</a:t>
            </a:fld>
            <a:endParaRPr lang="en-US"/>
          </a:p>
        </p:txBody>
      </p:sp>
    </p:spTree>
    <p:extLst>
      <p:ext uri="{BB962C8B-B14F-4D97-AF65-F5344CB8AC3E}">
        <p14:creationId xmlns:p14="http://schemas.microsoft.com/office/powerpoint/2010/main" val="523902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2013-2014 courses</a:t>
            </a:r>
          </a:p>
          <a:p>
            <a:r>
              <a:rPr lang="en-US" dirty="0" smtClean="0"/>
              <a:t>Aviation History, Basic Writing, Composition</a:t>
            </a:r>
            <a:r>
              <a:rPr lang="en-US" baseline="0" dirty="0" smtClean="0"/>
              <a:t> and Rhetoric, Visual Communication (film)</a:t>
            </a:r>
          </a:p>
          <a:p>
            <a:endParaRPr lang="en-US" baseline="0" dirty="0" smtClean="0"/>
          </a:p>
          <a:p>
            <a:r>
              <a:rPr lang="en-US" baseline="0" dirty="0" smtClean="0"/>
              <a:t>2014-2015 courses</a:t>
            </a:r>
          </a:p>
          <a:p>
            <a:r>
              <a:rPr lang="en-US" baseline="0" dirty="0" smtClean="0"/>
              <a:t>Aviation History, Basic Writing, Career Exploration, Composition &amp; Rhetoric, Composition &amp; Literature, Computer Concepts &amp; Applications, Energy Sustainability and Environment, Intro to Criminal Justice, Freshman Experience, Visual Communication (film)</a:t>
            </a:r>
          </a:p>
        </p:txBody>
      </p:sp>
      <p:sp>
        <p:nvSpPr>
          <p:cNvPr id="4" name="Slide Number Placeholder 3"/>
          <p:cNvSpPr>
            <a:spLocks noGrp="1"/>
          </p:cNvSpPr>
          <p:nvPr>
            <p:ph type="sldNum" sz="quarter" idx="10"/>
          </p:nvPr>
        </p:nvSpPr>
        <p:spPr/>
        <p:txBody>
          <a:bodyPr/>
          <a:lstStyle/>
          <a:p>
            <a:fld id="{A790CC83-BAEE-453C-BC9A-27E9DFEB7BD7}" type="slidenum">
              <a:rPr lang="en-US" smtClean="0"/>
              <a:t>38</a:t>
            </a:fld>
            <a:endParaRPr lang="en-US"/>
          </a:p>
        </p:txBody>
      </p:sp>
    </p:spTree>
    <p:extLst>
      <p:ext uri="{BB962C8B-B14F-4D97-AF65-F5344CB8AC3E}">
        <p14:creationId xmlns:p14="http://schemas.microsoft.com/office/powerpoint/2010/main" val="3446789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EPE: </a:t>
            </a:r>
            <a:r>
              <a:rPr lang="en-US" dirty="0" smtClean="0"/>
              <a:t>Employment Preparation Education</a:t>
            </a:r>
          </a:p>
          <a:p>
            <a:r>
              <a:rPr lang="en-US" b="1" dirty="0" smtClean="0"/>
              <a:t>Title I funds: </a:t>
            </a:r>
            <a:r>
              <a:rPr lang="en-US" dirty="0" smtClean="0"/>
              <a:t>support after school programming and parent involvement and parent engagement activities</a:t>
            </a:r>
            <a:r>
              <a:rPr lang="en-US" baseline="0" dirty="0" smtClean="0"/>
              <a:t> in all schools. </a:t>
            </a:r>
          </a:p>
          <a:p>
            <a:r>
              <a:rPr lang="en-US" baseline="0" dirty="0" smtClean="0"/>
              <a:t>Purchased Spark PE with RTTT funds</a:t>
            </a:r>
            <a:endParaRPr lang="en-US" dirty="0"/>
          </a:p>
        </p:txBody>
      </p:sp>
      <p:sp>
        <p:nvSpPr>
          <p:cNvPr id="4" name="Slide Number Placeholder 3"/>
          <p:cNvSpPr>
            <a:spLocks noGrp="1"/>
          </p:cNvSpPr>
          <p:nvPr>
            <p:ph type="sldNum" sz="quarter" idx="10"/>
          </p:nvPr>
        </p:nvSpPr>
        <p:spPr/>
        <p:txBody>
          <a:bodyPr/>
          <a:lstStyle/>
          <a:p>
            <a:fld id="{A790CC83-BAEE-453C-BC9A-27E9DFEB7BD7}" type="slidenum">
              <a:rPr lang="en-US" smtClean="0"/>
              <a:t>39</a:t>
            </a:fld>
            <a:endParaRPr lang="en-US"/>
          </a:p>
        </p:txBody>
      </p:sp>
    </p:spTree>
    <p:extLst>
      <p:ext uri="{BB962C8B-B14F-4D97-AF65-F5344CB8AC3E}">
        <p14:creationId xmlns:p14="http://schemas.microsoft.com/office/powerpoint/2010/main" val="10974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a:t>
            </a:fld>
            <a:endParaRPr lang="en-US"/>
          </a:p>
        </p:txBody>
      </p:sp>
    </p:spTree>
    <p:extLst>
      <p:ext uri="{BB962C8B-B14F-4D97-AF65-F5344CB8AC3E}">
        <p14:creationId xmlns:p14="http://schemas.microsoft.com/office/powerpoint/2010/main" val="3865423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40</a:t>
            </a:fld>
            <a:endParaRPr lang="en-US"/>
          </a:p>
        </p:txBody>
      </p:sp>
    </p:spTree>
    <p:extLst>
      <p:ext uri="{BB962C8B-B14F-4D97-AF65-F5344CB8AC3E}">
        <p14:creationId xmlns:p14="http://schemas.microsoft.com/office/powerpoint/2010/main" val="2859771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41</a:t>
            </a:fld>
            <a:endParaRPr lang="en-US"/>
          </a:p>
        </p:txBody>
      </p:sp>
    </p:spTree>
    <p:extLst>
      <p:ext uri="{BB962C8B-B14F-4D97-AF65-F5344CB8AC3E}">
        <p14:creationId xmlns:p14="http://schemas.microsoft.com/office/powerpoint/2010/main" val="3050569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42</a:t>
            </a:fld>
            <a:endParaRPr lang="en-US"/>
          </a:p>
        </p:txBody>
      </p:sp>
    </p:spTree>
    <p:extLst>
      <p:ext uri="{BB962C8B-B14F-4D97-AF65-F5344CB8AC3E}">
        <p14:creationId xmlns:p14="http://schemas.microsoft.com/office/powerpoint/2010/main" val="1996743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Falling in love with close reading</a:t>
            </a:r>
          </a:p>
          <a:p>
            <a:r>
              <a:rPr lang="en-US" dirty="0" smtClean="0"/>
              <a:t>Strategies for close</a:t>
            </a:r>
            <a:r>
              <a:rPr lang="en-US" baseline="0" dirty="0" smtClean="0"/>
              <a:t> reading</a:t>
            </a:r>
            <a:endParaRPr lang="en-US" dirty="0"/>
          </a:p>
        </p:txBody>
      </p:sp>
      <p:sp>
        <p:nvSpPr>
          <p:cNvPr id="4" name="Slide Number Placeholder 3"/>
          <p:cNvSpPr>
            <a:spLocks noGrp="1"/>
          </p:cNvSpPr>
          <p:nvPr>
            <p:ph type="sldNum" sz="quarter" idx="10"/>
          </p:nvPr>
        </p:nvSpPr>
        <p:spPr/>
        <p:txBody>
          <a:bodyPr/>
          <a:lstStyle/>
          <a:p>
            <a:fld id="{A790CC83-BAEE-453C-BC9A-27E9DFEB7BD7}" type="slidenum">
              <a:rPr lang="en-US" smtClean="0"/>
              <a:t>43</a:t>
            </a:fld>
            <a:endParaRPr lang="en-US"/>
          </a:p>
        </p:txBody>
      </p:sp>
    </p:spTree>
    <p:extLst>
      <p:ext uri="{BB962C8B-B14F-4D97-AF65-F5344CB8AC3E}">
        <p14:creationId xmlns:p14="http://schemas.microsoft.com/office/powerpoint/2010/main" val="2932794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44</a:t>
            </a:fld>
            <a:endParaRPr lang="en-US"/>
          </a:p>
        </p:txBody>
      </p:sp>
    </p:spTree>
    <p:extLst>
      <p:ext uri="{BB962C8B-B14F-4D97-AF65-F5344CB8AC3E}">
        <p14:creationId xmlns:p14="http://schemas.microsoft.com/office/powerpoint/2010/main" val="744125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45</a:t>
            </a:fld>
            <a:endParaRPr lang="en-US"/>
          </a:p>
        </p:txBody>
      </p:sp>
    </p:spTree>
    <p:extLst>
      <p:ext uri="{BB962C8B-B14F-4D97-AF65-F5344CB8AC3E}">
        <p14:creationId xmlns:p14="http://schemas.microsoft.com/office/powerpoint/2010/main" val="1945433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46</a:t>
            </a:fld>
            <a:endParaRPr lang="en-US"/>
          </a:p>
        </p:txBody>
      </p:sp>
    </p:spTree>
    <p:extLst>
      <p:ext uri="{BB962C8B-B14F-4D97-AF65-F5344CB8AC3E}">
        <p14:creationId xmlns:p14="http://schemas.microsoft.com/office/powerpoint/2010/main" val="3986093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47</a:t>
            </a:fld>
            <a:endParaRPr lang="en-US"/>
          </a:p>
        </p:txBody>
      </p:sp>
    </p:spTree>
    <p:extLst>
      <p:ext uri="{BB962C8B-B14F-4D97-AF65-F5344CB8AC3E}">
        <p14:creationId xmlns:p14="http://schemas.microsoft.com/office/powerpoint/2010/main" val="410639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48</a:t>
            </a:fld>
            <a:endParaRPr lang="en-US"/>
          </a:p>
        </p:txBody>
      </p:sp>
    </p:spTree>
    <p:extLst>
      <p:ext uri="{BB962C8B-B14F-4D97-AF65-F5344CB8AC3E}">
        <p14:creationId xmlns:p14="http://schemas.microsoft.com/office/powerpoint/2010/main" val="3361739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49</a:t>
            </a:fld>
            <a:endParaRPr lang="en-US"/>
          </a:p>
        </p:txBody>
      </p:sp>
    </p:spTree>
    <p:extLst>
      <p:ext uri="{BB962C8B-B14F-4D97-AF65-F5344CB8AC3E}">
        <p14:creationId xmlns:p14="http://schemas.microsoft.com/office/powerpoint/2010/main" val="193468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a:t>
            </a:fld>
            <a:endParaRPr lang="en-US"/>
          </a:p>
        </p:txBody>
      </p:sp>
    </p:spTree>
    <p:extLst>
      <p:ext uri="{BB962C8B-B14F-4D97-AF65-F5344CB8AC3E}">
        <p14:creationId xmlns:p14="http://schemas.microsoft.com/office/powerpoint/2010/main" val="956674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50</a:t>
            </a:fld>
            <a:endParaRPr lang="en-US"/>
          </a:p>
        </p:txBody>
      </p:sp>
    </p:spTree>
    <p:extLst>
      <p:ext uri="{BB962C8B-B14F-4D97-AF65-F5344CB8AC3E}">
        <p14:creationId xmlns:p14="http://schemas.microsoft.com/office/powerpoint/2010/main" val="1445014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51</a:t>
            </a:fld>
            <a:endParaRPr lang="en-US"/>
          </a:p>
        </p:txBody>
      </p:sp>
    </p:spTree>
    <p:extLst>
      <p:ext uri="{BB962C8B-B14F-4D97-AF65-F5344CB8AC3E}">
        <p14:creationId xmlns:p14="http://schemas.microsoft.com/office/powerpoint/2010/main" val="183074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52</a:t>
            </a:fld>
            <a:endParaRPr lang="en-US"/>
          </a:p>
        </p:txBody>
      </p:sp>
    </p:spTree>
    <p:extLst>
      <p:ext uri="{BB962C8B-B14F-4D97-AF65-F5344CB8AC3E}">
        <p14:creationId xmlns:p14="http://schemas.microsoft.com/office/powerpoint/2010/main" val="39210073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53</a:t>
            </a:fld>
            <a:endParaRPr lang="en-US"/>
          </a:p>
        </p:txBody>
      </p:sp>
    </p:spTree>
    <p:extLst>
      <p:ext uri="{BB962C8B-B14F-4D97-AF65-F5344CB8AC3E}">
        <p14:creationId xmlns:p14="http://schemas.microsoft.com/office/powerpoint/2010/main" val="1357608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54</a:t>
            </a:fld>
            <a:endParaRPr lang="en-US"/>
          </a:p>
        </p:txBody>
      </p:sp>
    </p:spTree>
    <p:extLst>
      <p:ext uri="{BB962C8B-B14F-4D97-AF65-F5344CB8AC3E}">
        <p14:creationId xmlns:p14="http://schemas.microsoft.com/office/powerpoint/2010/main" val="42437309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55</a:t>
            </a:fld>
            <a:endParaRPr lang="en-US"/>
          </a:p>
        </p:txBody>
      </p:sp>
    </p:spTree>
    <p:extLst>
      <p:ext uri="{BB962C8B-B14F-4D97-AF65-F5344CB8AC3E}">
        <p14:creationId xmlns:p14="http://schemas.microsoft.com/office/powerpoint/2010/main" val="47320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56</a:t>
            </a:fld>
            <a:endParaRPr lang="en-US"/>
          </a:p>
        </p:txBody>
      </p:sp>
    </p:spTree>
    <p:extLst>
      <p:ext uri="{BB962C8B-B14F-4D97-AF65-F5344CB8AC3E}">
        <p14:creationId xmlns:p14="http://schemas.microsoft.com/office/powerpoint/2010/main" val="3064752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57</a:t>
            </a:fld>
            <a:endParaRPr lang="en-US"/>
          </a:p>
        </p:txBody>
      </p:sp>
    </p:spTree>
    <p:extLst>
      <p:ext uri="{BB962C8B-B14F-4D97-AF65-F5344CB8AC3E}">
        <p14:creationId xmlns:p14="http://schemas.microsoft.com/office/powerpoint/2010/main" val="4252823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58</a:t>
            </a:fld>
            <a:endParaRPr lang="en-US"/>
          </a:p>
        </p:txBody>
      </p:sp>
    </p:spTree>
    <p:extLst>
      <p:ext uri="{BB962C8B-B14F-4D97-AF65-F5344CB8AC3E}">
        <p14:creationId xmlns:p14="http://schemas.microsoft.com/office/powerpoint/2010/main" val="3764719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59</a:t>
            </a:fld>
            <a:endParaRPr lang="en-US"/>
          </a:p>
        </p:txBody>
      </p:sp>
    </p:spTree>
    <p:extLst>
      <p:ext uri="{BB962C8B-B14F-4D97-AF65-F5344CB8AC3E}">
        <p14:creationId xmlns:p14="http://schemas.microsoft.com/office/powerpoint/2010/main" val="248565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6</a:t>
            </a:fld>
            <a:endParaRPr lang="en-US"/>
          </a:p>
        </p:txBody>
      </p:sp>
    </p:spTree>
    <p:extLst>
      <p:ext uri="{BB962C8B-B14F-4D97-AF65-F5344CB8AC3E}">
        <p14:creationId xmlns:p14="http://schemas.microsoft.com/office/powerpoint/2010/main" val="1724249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60</a:t>
            </a:fld>
            <a:endParaRPr lang="en-US"/>
          </a:p>
        </p:txBody>
      </p:sp>
    </p:spTree>
    <p:extLst>
      <p:ext uri="{BB962C8B-B14F-4D97-AF65-F5344CB8AC3E}">
        <p14:creationId xmlns:p14="http://schemas.microsoft.com/office/powerpoint/2010/main" val="507792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61</a:t>
            </a:fld>
            <a:endParaRPr lang="en-US"/>
          </a:p>
        </p:txBody>
      </p:sp>
    </p:spTree>
    <p:extLst>
      <p:ext uri="{BB962C8B-B14F-4D97-AF65-F5344CB8AC3E}">
        <p14:creationId xmlns:p14="http://schemas.microsoft.com/office/powerpoint/2010/main" val="123191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62</a:t>
            </a:fld>
            <a:endParaRPr lang="en-US"/>
          </a:p>
        </p:txBody>
      </p:sp>
    </p:spTree>
    <p:extLst>
      <p:ext uri="{BB962C8B-B14F-4D97-AF65-F5344CB8AC3E}">
        <p14:creationId xmlns:p14="http://schemas.microsoft.com/office/powerpoint/2010/main" val="31624307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63</a:t>
            </a:fld>
            <a:endParaRPr lang="en-US"/>
          </a:p>
        </p:txBody>
      </p:sp>
    </p:spTree>
    <p:extLst>
      <p:ext uri="{BB962C8B-B14F-4D97-AF65-F5344CB8AC3E}">
        <p14:creationId xmlns:p14="http://schemas.microsoft.com/office/powerpoint/2010/main" val="83954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7</a:t>
            </a:fld>
            <a:endParaRPr lang="en-US"/>
          </a:p>
        </p:txBody>
      </p:sp>
    </p:spTree>
    <p:extLst>
      <p:ext uri="{BB962C8B-B14F-4D97-AF65-F5344CB8AC3E}">
        <p14:creationId xmlns:p14="http://schemas.microsoft.com/office/powerpoint/2010/main" val="311244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8</a:t>
            </a:fld>
            <a:endParaRPr lang="en-US"/>
          </a:p>
        </p:txBody>
      </p:sp>
    </p:spTree>
    <p:extLst>
      <p:ext uri="{BB962C8B-B14F-4D97-AF65-F5344CB8AC3E}">
        <p14:creationId xmlns:p14="http://schemas.microsoft.com/office/powerpoint/2010/main" val="227124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0CC83-BAEE-453C-BC9A-27E9DFEB7BD7}" type="slidenum">
              <a:rPr lang="en-US" smtClean="0"/>
              <a:t>9</a:t>
            </a:fld>
            <a:endParaRPr lang="en-US"/>
          </a:p>
        </p:txBody>
      </p:sp>
    </p:spTree>
    <p:extLst>
      <p:ext uri="{BB962C8B-B14F-4D97-AF65-F5344CB8AC3E}">
        <p14:creationId xmlns:p14="http://schemas.microsoft.com/office/powerpoint/2010/main" val="152313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E120EC-55CC-40DA-82A3-F05CB1B3AF15}" type="datetimeFigureOut">
              <a:rPr lang="en-US" smtClean="0"/>
              <a:t>5/7/2014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919733-17B2-451C-9BAC-6ADC5FB5BD1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120EC-55CC-40DA-82A3-F05CB1B3AF1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9733-17B2-451C-9BAC-6ADC5FB5BD1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2919733-17B2-451C-9BAC-6ADC5FB5BD1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120EC-55CC-40DA-82A3-F05CB1B3AF1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E120EC-55CC-40DA-82A3-F05CB1B3AF15}"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2919733-17B2-451C-9BAC-6ADC5FB5BD1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4E120EC-55CC-40DA-82A3-F05CB1B3AF15}" type="datetimeFigureOut">
              <a:rPr lang="en-US" smtClean="0"/>
              <a:t>5/7/2014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919733-17B2-451C-9BAC-6ADC5FB5BD1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4E120EC-55CC-40DA-82A3-F05CB1B3AF15}"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9733-17B2-451C-9BAC-6ADC5FB5BD1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E120EC-55CC-40DA-82A3-F05CB1B3AF15}" type="datetimeFigureOut">
              <a:rPr lang="en-US" smtClean="0"/>
              <a:t>5/7/2014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919733-17B2-451C-9BAC-6ADC5FB5BD1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E120EC-55CC-40DA-82A3-F05CB1B3AF15}"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2919733-17B2-451C-9BAC-6ADC5FB5BD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4E120EC-55CC-40DA-82A3-F05CB1B3AF15}"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919733-17B2-451C-9BAC-6ADC5FB5BD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919733-17B2-451C-9BAC-6ADC5FB5BD1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4E120EC-55CC-40DA-82A3-F05CB1B3AF15}" type="datetimeFigureOut">
              <a:rPr lang="en-US" smtClean="0"/>
              <a:t>5/7/2014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2919733-17B2-451C-9BAC-6ADC5FB5BD1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4E120EC-55CC-40DA-82A3-F05CB1B3AF15}" type="datetimeFigureOut">
              <a:rPr lang="en-US" smtClean="0"/>
              <a:t>5/7/2014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E120EC-55CC-40DA-82A3-F05CB1B3AF15}" type="datetimeFigureOut">
              <a:rPr lang="en-US" smtClean="0"/>
              <a:t>5/7/2014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919733-17B2-451C-9BAC-6ADC5FB5BD1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3.jpe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5.jpe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microsoft.com/office/2007/relationships/hdphoto" Target="../media/hdphoto8.wdp"/><Relationship Id="rId11" Type="http://schemas.microsoft.com/office/2007/relationships/hdphoto" Target="../media/hdphoto9.wdp"/><Relationship Id="rId5" Type="http://schemas.openxmlformats.org/officeDocument/2006/relationships/image" Target="../media/image17.jpeg"/><Relationship Id="rId10" Type="http://schemas.openxmlformats.org/officeDocument/2006/relationships/image" Target="../media/image21.jpeg"/><Relationship Id="rId4" Type="http://schemas.microsoft.com/office/2007/relationships/hdphoto" Target="../media/hdphoto7.wdp"/><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microsoft.com/office/2007/relationships/hdphoto" Target="../media/hdphoto11.wdp"/><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24.jpeg"/><Relationship Id="rId11" Type="http://schemas.microsoft.com/office/2007/relationships/hdphoto" Target="../media/hdphoto13.wdp"/><Relationship Id="rId5" Type="http://schemas.microsoft.com/office/2007/relationships/hdphoto" Target="../media/hdphoto10.wdp"/><Relationship Id="rId10" Type="http://schemas.openxmlformats.org/officeDocument/2006/relationships/image" Target="../media/image26.jpeg"/><Relationship Id="rId4" Type="http://schemas.openxmlformats.org/officeDocument/2006/relationships/image" Target="../media/image23.jpeg"/><Relationship Id="rId9" Type="http://schemas.microsoft.com/office/2007/relationships/hdphoto" Target="../media/hdphoto12.wdp"/></Relationships>
</file>

<file path=ppt/slides/_rels/slide2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15.wdp"/><Relationship Id="rId5" Type="http://schemas.openxmlformats.org/officeDocument/2006/relationships/image" Target="../media/image28.jpeg"/><Relationship Id="rId4" Type="http://schemas.microsoft.com/office/2007/relationships/hdphoto" Target="../media/hdphoto14.wdp"/></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9.wdp"/><Relationship Id="rId11" Type="http://schemas.microsoft.com/office/2007/relationships/hdphoto" Target="../media/hdphoto21.wdp"/><Relationship Id="rId5" Type="http://schemas.openxmlformats.org/officeDocument/2006/relationships/image" Target="../media/image35.jpeg"/><Relationship Id="rId10" Type="http://schemas.openxmlformats.org/officeDocument/2006/relationships/image" Target="../media/image38.jpeg"/><Relationship Id="rId4" Type="http://schemas.microsoft.com/office/2007/relationships/hdphoto" Target="../media/hdphoto18.wdp"/><Relationship Id="rId9"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3.wdp"/><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1.jpeg"/><Relationship Id="rId5" Type="http://schemas.microsoft.com/office/2007/relationships/hdphoto" Target="../media/hdphoto22.wdp"/><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microsoft.com/office/2007/relationships/hdphoto" Target="../media/hdphoto26.wdp"/><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25.wdp"/><Relationship Id="rId5" Type="http://schemas.openxmlformats.org/officeDocument/2006/relationships/image" Target="../media/image43.jpeg"/><Relationship Id="rId4" Type="http://schemas.microsoft.com/office/2007/relationships/hdphoto" Target="../media/hdphoto2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28.wdp"/><Relationship Id="rId5" Type="http://schemas.openxmlformats.org/officeDocument/2006/relationships/image" Target="../media/image46.jpeg"/><Relationship Id="rId4" Type="http://schemas.microsoft.com/office/2007/relationships/hdphoto" Target="../media/hdphoto27.wdp"/></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normAutofit fontScale="92500"/>
          </a:bodyPr>
          <a:lstStyle/>
          <a:p>
            <a:r>
              <a:rPr lang="en-US" sz="2800" dirty="0" err="1" smtClean="0">
                <a:ln w="19050">
                  <a:solidFill>
                    <a:schemeClr val="tx1"/>
                  </a:solidFill>
                </a:ln>
                <a:latin typeface="Batang" pitchFamily="18" charset="-127"/>
                <a:ea typeface="Batang" pitchFamily="18" charset="-127"/>
              </a:rPr>
              <a:t>rodney</a:t>
            </a:r>
            <a:r>
              <a:rPr lang="en-US" sz="2800" dirty="0" smtClean="0">
                <a:ln w="19050">
                  <a:solidFill>
                    <a:schemeClr val="tx1"/>
                  </a:solidFill>
                </a:ln>
                <a:latin typeface="Batang" pitchFamily="18" charset="-127"/>
                <a:ea typeface="Batang" pitchFamily="18" charset="-127"/>
              </a:rPr>
              <a:t> </a:t>
            </a:r>
            <a:r>
              <a:rPr lang="en-US" sz="2800" dirty="0" err="1" smtClean="0">
                <a:ln w="19050">
                  <a:solidFill>
                    <a:schemeClr val="tx1"/>
                  </a:solidFill>
                </a:ln>
                <a:latin typeface="Batang" pitchFamily="18" charset="-127"/>
                <a:ea typeface="Batang" pitchFamily="18" charset="-127"/>
              </a:rPr>
              <a:t>gilmore</a:t>
            </a:r>
            <a:r>
              <a:rPr lang="en-US" sz="2800" dirty="0" smtClean="0">
                <a:ln w="19050">
                  <a:solidFill>
                    <a:schemeClr val="tx1"/>
                  </a:solidFill>
                </a:ln>
                <a:latin typeface="Batang" pitchFamily="18" charset="-127"/>
                <a:ea typeface="Batang" pitchFamily="18" charset="-127"/>
              </a:rPr>
              <a:t>, ED.D</a:t>
            </a:r>
          </a:p>
          <a:p>
            <a:r>
              <a:rPr lang="en-US" sz="2800" dirty="0" smtClean="0">
                <a:ln w="19050">
                  <a:solidFill>
                    <a:schemeClr val="tx1"/>
                  </a:solidFill>
                </a:ln>
                <a:latin typeface="Batang" pitchFamily="18" charset="-127"/>
                <a:ea typeface="Batang" pitchFamily="18" charset="-127"/>
              </a:rPr>
              <a:t>Associate superintendent </a:t>
            </a:r>
          </a:p>
          <a:p>
            <a:r>
              <a:rPr lang="en-US" sz="2800" dirty="0" smtClean="0">
                <a:ln w="19050">
                  <a:solidFill>
                    <a:schemeClr val="tx1"/>
                  </a:solidFill>
                </a:ln>
                <a:latin typeface="Batang" pitchFamily="18" charset="-127"/>
                <a:ea typeface="Batang" pitchFamily="18" charset="-127"/>
              </a:rPr>
              <a:t>for Human Resources</a:t>
            </a:r>
          </a:p>
          <a:p>
            <a:endParaRPr lang="en-US" dirty="0" smtClean="0">
              <a:ln w="19050">
                <a:solidFill>
                  <a:schemeClr val="tx1"/>
                </a:solidFill>
              </a:ln>
            </a:endParaRPr>
          </a:p>
          <a:p>
            <a:endParaRPr lang="en-US" dirty="0">
              <a:ln w="19050">
                <a:solidFill>
                  <a:schemeClr val="tx1"/>
                </a:solidFill>
              </a:ln>
            </a:endParaRPr>
          </a:p>
        </p:txBody>
      </p:sp>
      <p:sp>
        <p:nvSpPr>
          <p:cNvPr id="2" name="Title 1"/>
          <p:cNvSpPr>
            <a:spLocks noGrp="1"/>
          </p:cNvSpPr>
          <p:nvPr>
            <p:ph type="ctrTitle"/>
          </p:nvPr>
        </p:nvSpPr>
        <p:spPr/>
        <p:txBody>
          <a:bodyPr>
            <a:normAutofit/>
          </a:bodyPr>
          <a:lstStyle/>
          <a:p>
            <a:r>
              <a:rPr lang="en-US" sz="6000" dirty="0" smtClean="0"/>
              <a:t>Human Resources</a:t>
            </a:r>
            <a:endParaRPr lang="en-US" sz="6000" dirty="0"/>
          </a:p>
        </p:txBody>
      </p:sp>
    </p:spTree>
    <p:extLst>
      <p:ext uri="{BB962C8B-B14F-4D97-AF65-F5344CB8AC3E}">
        <p14:creationId xmlns:p14="http://schemas.microsoft.com/office/powerpoint/2010/main" val="55221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3600" dirty="0"/>
              <a:t>2013 - 2014 </a:t>
            </a:r>
            <a:r>
              <a:rPr lang="en-US" sz="3600" dirty="0" smtClean="0"/>
              <a:t>Highlights cont..</a:t>
            </a:r>
            <a:endParaRPr lang="en-US" sz="3600" dirty="0"/>
          </a:p>
        </p:txBody>
      </p:sp>
      <p:sp>
        <p:nvSpPr>
          <p:cNvPr id="3" name="Content Placeholder 2"/>
          <p:cNvSpPr>
            <a:spLocks noGrp="1"/>
          </p:cNvSpPr>
          <p:nvPr>
            <p:ph sz="quarter" idx="1"/>
          </p:nvPr>
        </p:nvSpPr>
        <p:spPr>
          <a:xfrm>
            <a:off x="457200" y="1066800"/>
            <a:ext cx="8229600" cy="5334000"/>
          </a:xfrm>
        </p:spPr>
        <p:txBody>
          <a:bodyPr>
            <a:noAutofit/>
          </a:bodyPr>
          <a:lstStyle/>
          <a:p>
            <a:r>
              <a:rPr lang="en-US" sz="2000" dirty="0">
                <a:latin typeface="Arial Narrow" pitchFamily="34" charset="0"/>
              </a:rPr>
              <a:t>Academic Vocabulary (Three Tier System) </a:t>
            </a:r>
            <a:r>
              <a:rPr lang="en-US" sz="2000" dirty="0" smtClean="0">
                <a:latin typeface="Arial Narrow" pitchFamily="34" charset="0"/>
              </a:rPr>
              <a:t>allows </a:t>
            </a:r>
            <a:r>
              <a:rPr lang="en-US" sz="2000" dirty="0">
                <a:latin typeface="Arial Narrow" pitchFamily="34" charset="0"/>
              </a:rPr>
              <a:t>students to access grade level complex text</a:t>
            </a:r>
          </a:p>
          <a:p>
            <a:r>
              <a:rPr lang="en-US" sz="2000" dirty="0">
                <a:latin typeface="Arial Narrow" pitchFamily="34" charset="0"/>
              </a:rPr>
              <a:t>For </a:t>
            </a:r>
            <a:r>
              <a:rPr lang="en-US" sz="2000" dirty="0" smtClean="0">
                <a:latin typeface="Arial Narrow" pitchFamily="34" charset="0"/>
              </a:rPr>
              <a:t>ELA, </a:t>
            </a:r>
            <a:r>
              <a:rPr lang="en-US" sz="2000" dirty="0">
                <a:latin typeface="Arial Narrow" pitchFamily="34" charset="0"/>
              </a:rPr>
              <a:t>schools </a:t>
            </a:r>
            <a:r>
              <a:rPr lang="en-US" sz="2000" dirty="0" smtClean="0">
                <a:latin typeface="Arial Narrow" pitchFamily="34" charset="0"/>
              </a:rPr>
              <a:t>use </a:t>
            </a:r>
            <a:r>
              <a:rPr lang="en-US" sz="2000" dirty="0">
                <a:latin typeface="Arial Narrow" pitchFamily="34" charset="0"/>
              </a:rPr>
              <a:t>a combination of reading in content area, Reading Street, and the NYS ELA modules to help students become fluent readers, increase comprehension, and think more critically </a:t>
            </a:r>
            <a:endParaRPr lang="en-US" sz="2000" dirty="0" smtClean="0">
              <a:latin typeface="Arial Narrow" pitchFamily="34" charset="0"/>
            </a:endParaRPr>
          </a:p>
          <a:p>
            <a:r>
              <a:rPr lang="en-US" sz="2000" dirty="0" smtClean="0">
                <a:latin typeface="Arial Narrow" pitchFamily="34" charset="0"/>
              </a:rPr>
              <a:t>Close </a:t>
            </a:r>
            <a:r>
              <a:rPr lang="en-US" sz="2000" dirty="0">
                <a:latin typeface="Arial Narrow" pitchFamily="34" charset="0"/>
              </a:rPr>
              <a:t>Read activities allow students to engage in rich and rigorous evidence based conversations about text.  Student </a:t>
            </a:r>
            <a:r>
              <a:rPr lang="en-US" sz="2000" dirty="0" smtClean="0">
                <a:latin typeface="Arial Narrow" pitchFamily="34" charset="0"/>
              </a:rPr>
              <a:t>are exposed </a:t>
            </a:r>
            <a:r>
              <a:rPr lang="en-US" sz="2000" dirty="0">
                <a:latin typeface="Arial Narrow" pitchFamily="34" charset="0"/>
              </a:rPr>
              <a:t>to a balance of information and literary text.</a:t>
            </a:r>
          </a:p>
          <a:p>
            <a:r>
              <a:rPr lang="en-US" sz="2000" dirty="0">
                <a:latin typeface="Arial Narrow" pitchFamily="34" charset="0"/>
              </a:rPr>
              <a:t>Writing includes writing from sources to  inform and make arguments</a:t>
            </a:r>
          </a:p>
          <a:p>
            <a:r>
              <a:rPr lang="en-US" sz="2000" dirty="0">
                <a:latin typeface="Arial Narrow" pitchFamily="34" charset="0"/>
              </a:rPr>
              <a:t>Guided Reading – students receive instruction at their instructional level two – three times per week</a:t>
            </a:r>
          </a:p>
          <a:p>
            <a:r>
              <a:rPr lang="en-US" sz="2000" dirty="0">
                <a:latin typeface="Arial Narrow" pitchFamily="34" charset="0"/>
              </a:rPr>
              <a:t>Elementary Science is addressed through the Science 21, an inquiry based approach to teaching </a:t>
            </a:r>
          </a:p>
          <a:p>
            <a:r>
              <a:rPr lang="en-US" sz="2000" dirty="0">
                <a:latin typeface="Arial Narrow" pitchFamily="34" charset="0"/>
              </a:rPr>
              <a:t>Social  Studies content is covered utilizing the SS/ELA Putman BOCES curriculum and NYS Social Studies </a:t>
            </a:r>
            <a:r>
              <a:rPr lang="en-US" sz="2000" dirty="0" smtClean="0">
                <a:latin typeface="Arial Narrow" pitchFamily="34" charset="0"/>
              </a:rPr>
              <a:t>Framework</a:t>
            </a:r>
            <a:endParaRPr lang="en-US" sz="2000" dirty="0">
              <a:latin typeface="Arial Narrow" pitchFamily="34" charset="0"/>
            </a:endParaRPr>
          </a:p>
        </p:txBody>
      </p:sp>
    </p:spTree>
    <p:extLst>
      <p:ext uri="{BB962C8B-B14F-4D97-AF65-F5344CB8AC3E}">
        <p14:creationId xmlns:p14="http://schemas.microsoft.com/office/powerpoint/2010/main" val="2245117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dirty="0" smtClean="0"/>
              <a:t>Highlights 2013-2014 cont..</a:t>
            </a:r>
            <a:endParaRPr lang="en-US" sz="3600" dirty="0"/>
          </a:p>
        </p:txBody>
      </p:sp>
      <p:sp>
        <p:nvSpPr>
          <p:cNvPr id="3" name="Content Placeholder 2"/>
          <p:cNvSpPr>
            <a:spLocks noGrp="1"/>
          </p:cNvSpPr>
          <p:nvPr>
            <p:ph sz="quarter" idx="1"/>
          </p:nvPr>
        </p:nvSpPr>
        <p:spPr>
          <a:xfrm>
            <a:off x="457200" y="1219200"/>
            <a:ext cx="8229600" cy="5334000"/>
          </a:xfrm>
        </p:spPr>
        <p:txBody>
          <a:bodyPr>
            <a:noAutofit/>
          </a:bodyPr>
          <a:lstStyle/>
          <a:p>
            <a:r>
              <a:rPr lang="en-US" sz="2000" dirty="0">
                <a:latin typeface="Arial Narrow" pitchFamily="34" charset="0"/>
              </a:rPr>
              <a:t>All elementary students, with exception of Pre K, receive Music, Art, Media, and Physical Education at least once a week</a:t>
            </a:r>
          </a:p>
          <a:p>
            <a:r>
              <a:rPr lang="en-US" sz="2000" dirty="0" smtClean="0">
                <a:latin typeface="Arial Narrow" pitchFamily="34" charset="0"/>
              </a:rPr>
              <a:t>Parent Curriculum Forum was held November 4, 2013; Each content area P-12 director gave a curriculum update for their area</a:t>
            </a:r>
          </a:p>
          <a:p>
            <a:r>
              <a:rPr lang="en-US" sz="2000" dirty="0" smtClean="0">
                <a:latin typeface="Arial Narrow" pitchFamily="34" charset="0"/>
              </a:rPr>
              <a:t>Each elementary school hosted parent workshops, the topics covered were: math modules, ELA, and test-taking strategies</a:t>
            </a:r>
          </a:p>
          <a:p>
            <a:r>
              <a:rPr lang="en-US" sz="2000" dirty="0" smtClean="0">
                <a:latin typeface="Arial Narrow" pitchFamily="34" charset="0"/>
              </a:rPr>
              <a:t>Elementary students showcased their talents in the following district wide events: Winter Wonder Land, Hero/Heroine, and Music in Our Schools featuring the Philharmonic Orchestra</a:t>
            </a:r>
          </a:p>
          <a:p>
            <a:r>
              <a:rPr lang="en-US" sz="2000" dirty="0" smtClean="0">
                <a:latin typeface="Arial Narrow" pitchFamily="34" charset="0"/>
              </a:rPr>
              <a:t>Jackson Main students were a part of the team that came in third place in the Long Island Robotics Competition; they also participated in the Nassau County Bar Association </a:t>
            </a:r>
            <a:r>
              <a:rPr lang="en-US" sz="2000" dirty="0">
                <a:latin typeface="Arial Narrow" pitchFamily="34" charset="0"/>
              </a:rPr>
              <a:t>M</a:t>
            </a:r>
            <a:r>
              <a:rPr lang="en-US" sz="2000" dirty="0" smtClean="0">
                <a:latin typeface="Arial Narrow" pitchFamily="34" charset="0"/>
              </a:rPr>
              <a:t>entoring Program</a:t>
            </a:r>
          </a:p>
          <a:p>
            <a:r>
              <a:rPr lang="en-US" sz="2000" dirty="0" smtClean="0">
                <a:latin typeface="Arial Narrow" pitchFamily="34" charset="0"/>
              </a:rPr>
              <a:t>Some of our elementary bands and choruses have performed for the village and other agencies</a:t>
            </a:r>
          </a:p>
          <a:p>
            <a:endParaRPr lang="en-US" sz="2000" dirty="0" smtClean="0">
              <a:latin typeface="Arial Narrow" pitchFamily="34" charset="0"/>
            </a:endParaRPr>
          </a:p>
          <a:p>
            <a:endParaRPr lang="en-US" sz="2000" dirty="0">
              <a:latin typeface="Arial Narrow" pitchFamily="34" charset="0"/>
            </a:endParaRPr>
          </a:p>
        </p:txBody>
      </p:sp>
    </p:spTree>
    <p:extLst>
      <p:ext uri="{BB962C8B-B14F-4D97-AF65-F5344CB8AC3E}">
        <p14:creationId xmlns:p14="http://schemas.microsoft.com/office/powerpoint/2010/main" val="358598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2013 - 2014 Highlights</a:t>
            </a:r>
          </a:p>
        </p:txBody>
      </p:sp>
      <p:sp>
        <p:nvSpPr>
          <p:cNvPr id="3" name="Content Placeholder 2"/>
          <p:cNvSpPr>
            <a:spLocks noGrp="1"/>
          </p:cNvSpPr>
          <p:nvPr>
            <p:ph sz="quarter" idx="1"/>
          </p:nvPr>
        </p:nvSpPr>
        <p:spPr>
          <a:xfrm>
            <a:off x="457200" y="1143000"/>
            <a:ext cx="8229600" cy="5181600"/>
          </a:xfrm>
        </p:spPr>
        <p:txBody>
          <a:bodyPr>
            <a:noAutofit/>
          </a:bodyPr>
          <a:lstStyle/>
          <a:p>
            <a:r>
              <a:rPr lang="en-US" sz="2000" dirty="0">
                <a:latin typeface="Arial Narrow" pitchFamily="34" charset="0"/>
              </a:rPr>
              <a:t>Franklin School’s band was thanked for 17 years of performances by the US Department of Transportation Federal Aviation Administration</a:t>
            </a:r>
          </a:p>
          <a:p>
            <a:r>
              <a:rPr lang="en-US" sz="2000" dirty="0" smtClean="0">
                <a:latin typeface="Arial Narrow" pitchFamily="34" charset="0"/>
              </a:rPr>
              <a:t>All </a:t>
            </a:r>
            <a:r>
              <a:rPr lang="en-US" sz="2000" dirty="0">
                <a:latin typeface="Arial Narrow" pitchFamily="34" charset="0"/>
              </a:rPr>
              <a:t>elementary schools participated in the Mayor’s “Why I Want to Be the Mayor of Hempstead Village” contest; as well as Senator Hannon’s “There Ought to be a Law” Long Island competition</a:t>
            </a:r>
          </a:p>
          <a:p>
            <a:r>
              <a:rPr lang="en-US" sz="2000" dirty="0">
                <a:latin typeface="Arial Narrow" pitchFamily="34" charset="0"/>
              </a:rPr>
              <a:t>New after school programs at David Paterson include: Girls’ Empowerment and Sign Language; Jackson Annex also started a Girls’ Club to encourage young girls to make right </a:t>
            </a:r>
            <a:r>
              <a:rPr lang="en-US" sz="2000" dirty="0" smtClean="0">
                <a:latin typeface="Arial Narrow" pitchFamily="34" charset="0"/>
              </a:rPr>
              <a:t>choices</a:t>
            </a:r>
          </a:p>
          <a:p>
            <a:r>
              <a:rPr lang="en-US" sz="2000" dirty="0" smtClean="0">
                <a:latin typeface="Arial Narrow" pitchFamily="34" charset="0"/>
              </a:rPr>
              <a:t>All </a:t>
            </a:r>
            <a:r>
              <a:rPr lang="en-US" sz="2000" dirty="0">
                <a:latin typeface="Arial Narrow" pitchFamily="34" charset="0"/>
              </a:rPr>
              <a:t>grade 1-5 schools had an “I Can Academy” to address RTI and test preparedness</a:t>
            </a:r>
          </a:p>
          <a:p>
            <a:r>
              <a:rPr lang="en-US" sz="2000" dirty="0">
                <a:latin typeface="Arial Narrow" pitchFamily="34" charset="0"/>
              </a:rPr>
              <a:t>Read Across America was celebrated at: Jackson Annex, Franklin, and Prospect Schools</a:t>
            </a:r>
          </a:p>
          <a:p>
            <a:r>
              <a:rPr lang="en-US" sz="2000" dirty="0">
                <a:latin typeface="Arial Narrow" pitchFamily="34" charset="0"/>
              </a:rPr>
              <a:t>Jackson Annex students art work was featured at the Art Supervisors Association Nassau All-County Art Festival at Adelphi</a:t>
            </a:r>
          </a:p>
          <a:p>
            <a:r>
              <a:rPr lang="en-US" sz="2000" dirty="0">
                <a:latin typeface="Arial Narrow" pitchFamily="34" charset="0"/>
              </a:rPr>
              <a:t>School Beautification is being addressed by the staff, parents, and students at: Jackson Annex, Franklin, and David Paterson </a:t>
            </a:r>
          </a:p>
        </p:txBody>
      </p:sp>
    </p:spTree>
    <p:extLst>
      <p:ext uri="{BB962C8B-B14F-4D97-AF65-F5344CB8AC3E}">
        <p14:creationId xmlns:p14="http://schemas.microsoft.com/office/powerpoint/2010/main" val="4256784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2013-2014 cont..</a:t>
            </a:r>
          </a:p>
        </p:txBody>
      </p:sp>
      <p:sp>
        <p:nvSpPr>
          <p:cNvPr id="3" name="Content Placeholder 2"/>
          <p:cNvSpPr>
            <a:spLocks noGrp="1"/>
          </p:cNvSpPr>
          <p:nvPr>
            <p:ph sz="quarter" idx="1"/>
          </p:nvPr>
        </p:nvSpPr>
        <p:spPr/>
        <p:txBody>
          <a:bodyPr>
            <a:normAutofit/>
          </a:bodyPr>
          <a:lstStyle/>
          <a:p>
            <a:r>
              <a:rPr lang="en-US" dirty="0">
                <a:latin typeface="Arial Narrow" pitchFamily="34" charset="0"/>
              </a:rPr>
              <a:t>Elementary students in all schools are able to participate in an after school club of their choice</a:t>
            </a:r>
          </a:p>
          <a:p>
            <a:r>
              <a:rPr lang="en-US" dirty="0">
                <a:latin typeface="Arial Narrow" pitchFamily="34" charset="0"/>
              </a:rPr>
              <a:t>All elementary schools celebrated Hispanic Heritage and African American History; students </a:t>
            </a:r>
            <a:r>
              <a:rPr lang="en-US" dirty="0" smtClean="0">
                <a:latin typeface="Arial Narrow" pitchFamily="34" charset="0"/>
              </a:rPr>
              <a:t>gained a better understanding of </a:t>
            </a:r>
            <a:r>
              <a:rPr lang="en-US" dirty="0">
                <a:latin typeface="Arial Narrow" pitchFamily="34" charset="0"/>
              </a:rPr>
              <a:t>one </a:t>
            </a:r>
            <a:r>
              <a:rPr lang="en-US" dirty="0" smtClean="0">
                <a:latin typeface="Arial Narrow" pitchFamily="34" charset="0"/>
              </a:rPr>
              <a:t>another’s </a:t>
            </a:r>
            <a:r>
              <a:rPr lang="en-US" dirty="0">
                <a:latin typeface="Arial Narrow" pitchFamily="34" charset="0"/>
              </a:rPr>
              <a:t>culture and history</a:t>
            </a:r>
          </a:p>
          <a:p>
            <a:r>
              <a:rPr lang="en-US" dirty="0">
                <a:latin typeface="Arial Narrow" pitchFamily="34" charset="0"/>
              </a:rPr>
              <a:t>Behavior modification systems are in place to reduce the number of infractions and decrease  suspensions</a:t>
            </a:r>
          </a:p>
          <a:p>
            <a:endParaRPr lang="en-US" dirty="0"/>
          </a:p>
        </p:txBody>
      </p:sp>
    </p:spTree>
    <p:extLst>
      <p:ext uri="{BB962C8B-B14F-4D97-AF65-F5344CB8AC3E}">
        <p14:creationId xmlns:p14="http://schemas.microsoft.com/office/powerpoint/2010/main" val="410224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and Math Initiatives</a:t>
            </a:r>
            <a:endParaRPr lang="en-US" dirty="0"/>
          </a:p>
        </p:txBody>
      </p:sp>
      <p:sp>
        <p:nvSpPr>
          <p:cNvPr id="3" name="Subtitle 2"/>
          <p:cNvSpPr>
            <a:spLocks noGrp="1"/>
          </p:cNvSpPr>
          <p:nvPr>
            <p:ph sz="half" idx="1"/>
          </p:nvPr>
        </p:nvSpPr>
        <p:spPr>
          <a:xfrm>
            <a:off x="457200" y="1371600"/>
            <a:ext cx="3581400" cy="4724400"/>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ctr">
              <a:buNone/>
            </a:pPr>
            <a:r>
              <a:rPr lang="en-US" sz="8000" b="1" dirty="0" smtClean="0">
                <a:latin typeface="Agency FB" pitchFamily="34" charset="0"/>
              </a:rPr>
              <a:t>ELA</a:t>
            </a:r>
          </a:p>
          <a:p>
            <a:pPr algn="l"/>
            <a:endParaRPr lang="en-US" sz="3400" b="1" dirty="0">
              <a:latin typeface="Agency FB" pitchFamily="34" charset="0"/>
            </a:endParaRPr>
          </a:p>
          <a:p>
            <a:pPr marL="0" indent="0" algn="l">
              <a:buNone/>
            </a:pPr>
            <a:r>
              <a:rPr lang="en-US" sz="6400" b="1" u="sng" dirty="0" smtClean="0">
                <a:latin typeface="Agency FB" pitchFamily="34" charset="0"/>
              </a:rPr>
              <a:t>Core Reading Program:  </a:t>
            </a:r>
          </a:p>
          <a:p>
            <a:pPr algn="l"/>
            <a:r>
              <a:rPr lang="en-US" sz="6400" dirty="0" smtClean="0">
                <a:latin typeface="Agency FB" pitchFamily="34" charset="0"/>
              </a:rPr>
              <a:t>Reading Street and Engage NY ELA Modules</a:t>
            </a:r>
          </a:p>
          <a:p>
            <a:pPr algn="l"/>
            <a:endParaRPr lang="en-US" sz="6400" dirty="0" smtClean="0">
              <a:latin typeface="Agency FB" pitchFamily="34" charset="0"/>
            </a:endParaRPr>
          </a:p>
          <a:p>
            <a:pPr marL="0" indent="0" algn="l">
              <a:buNone/>
            </a:pPr>
            <a:r>
              <a:rPr lang="en-US" sz="6400" b="1" u="sng" dirty="0" smtClean="0">
                <a:latin typeface="Agency FB" pitchFamily="34" charset="0"/>
              </a:rPr>
              <a:t>Support Materials</a:t>
            </a:r>
            <a:r>
              <a:rPr lang="en-US" sz="6400" u="sng" dirty="0" smtClean="0">
                <a:latin typeface="Agency FB" pitchFamily="34" charset="0"/>
              </a:rPr>
              <a:t>:</a:t>
            </a:r>
          </a:p>
          <a:p>
            <a:pPr algn="l"/>
            <a:r>
              <a:rPr lang="en-US" sz="6400" dirty="0" smtClean="0">
                <a:latin typeface="Agency FB" pitchFamily="34" charset="0"/>
              </a:rPr>
              <a:t>Leveled Books </a:t>
            </a:r>
          </a:p>
          <a:p>
            <a:pPr algn="l"/>
            <a:r>
              <a:rPr lang="en-US" sz="6400" dirty="0" smtClean="0">
                <a:latin typeface="Agency FB" pitchFamily="34" charset="0"/>
              </a:rPr>
              <a:t>Grade Level Appropriate Trade Books</a:t>
            </a:r>
          </a:p>
          <a:p>
            <a:pPr algn="l"/>
            <a:r>
              <a:rPr lang="en-US" sz="6400" dirty="0" smtClean="0">
                <a:latin typeface="Agency FB" pitchFamily="34" charset="0"/>
              </a:rPr>
              <a:t>Ready New York CCLS Instruction </a:t>
            </a:r>
          </a:p>
          <a:p>
            <a:pPr algn="l"/>
            <a:r>
              <a:rPr lang="en-US" sz="6400" dirty="0" err="1" smtClean="0">
                <a:latin typeface="Agency FB" pitchFamily="34" charset="0"/>
              </a:rPr>
              <a:t>Fundations</a:t>
            </a:r>
            <a:endParaRPr lang="en-US" sz="6400" dirty="0" smtClean="0">
              <a:latin typeface="Agency FB" pitchFamily="34" charset="0"/>
            </a:endParaRPr>
          </a:p>
          <a:p>
            <a:pPr algn="l"/>
            <a:r>
              <a:rPr lang="en-US" sz="6400" dirty="0" smtClean="0">
                <a:latin typeface="Agency FB" pitchFamily="34" charset="0"/>
              </a:rPr>
              <a:t>Sidewalks</a:t>
            </a:r>
          </a:p>
          <a:p>
            <a:pPr algn="l"/>
            <a:r>
              <a:rPr lang="en-US" sz="6400" dirty="0" smtClean="0">
                <a:latin typeface="Agency FB" pitchFamily="34" charset="0"/>
              </a:rPr>
              <a:t>Orton-</a:t>
            </a:r>
            <a:r>
              <a:rPr lang="en-US" sz="6400" dirty="0" err="1" smtClean="0">
                <a:latin typeface="Agency FB" pitchFamily="34" charset="0"/>
              </a:rPr>
              <a:t>Gillingham</a:t>
            </a:r>
            <a:endParaRPr lang="en-US" sz="6400" dirty="0" smtClean="0">
              <a:latin typeface="Agency FB" pitchFamily="34" charset="0"/>
            </a:endParaRPr>
          </a:p>
          <a:p>
            <a:pPr algn="l"/>
            <a:endParaRPr lang="en-US" sz="6400" dirty="0">
              <a:latin typeface="Agency FB" pitchFamily="34" charset="0"/>
            </a:endParaRPr>
          </a:p>
          <a:p>
            <a:pPr marL="0" indent="0" algn="l">
              <a:buNone/>
            </a:pPr>
            <a:r>
              <a:rPr lang="en-US" sz="6400" b="1" u="sng" dirty="0" smtClean="0">
                <a:latin typeface="Agency FB" pitchFamily="34" charset="0"/>
              </a:rPr>
              <a:t>Instructional Technologies:</a:t>
            </a:r>
          </a:p>
          <a:p>
            <a:pPr algn="l"/>
            <a:r>
              <a:rPr lang="en-US" sz="6400" dirty="0" smtClean="0">
                <a:latin typeface="Agency FB" pitchFamily="34" charset="0"/>
              </a:rPr>
              <a:t>Reading A to Z (</a:t>
            </a:r>
            <a:r>
              <a:rPr lang="en-US" sz="6400" dirty="0" err="1" smtClean="0">
                <a:latin typeface="Agency FB" pitchFamily="34" charset="0"/>
              </a:rPr>
              <a:t>Raz</a:t>
            </a:r>
            <a:r>
              <a:rPr lang="en-US" sz="6400" dirty="0" smtClean="0">
                <a:latin typeface="Agency FB" pitchFamily="34" charset="0"/>
              </a:rPr>
              <a:t> Kids)</a:t>
            </a:r>
          </a:p>
          <a:p>
            <a:pPr algn="l"/>
            <a:r>
              <a:rPr lang="en-US" sz="6400" dirty="0" err="1" smtClean="0">
                <a:latin typeface="Agency FB" pitchFamily="34" charset="0"/>
              </a:rPr>
              <a:t>Lexia</a:t>
            </a:r>
            <a:endParaRPr lang="en-US" sz="6400" dirty="0" smtClean="0">
              <a:latin typeface="Agency FB" pitchFamily="34" charset="0"/>
            </a:endParaRPr>
          </a:p>
          <a:p>
            <a:pPr algn="l"/>
            <a:r>
              <a:rPr lang="en-US" sz="6400" dirty="0" smtClean="0">
                <a:latin typeface="Agency FB" pitchFamily="34" charset="0"/>
              </a:rPr>
              <a:t>Star Fall</a:t>
            </a:r>
          </a:p>
          <a:p>
            <a:pPr algn="l"/>
            <a:r>
              <a:rPr lang="en-US" sz="6400" dirty="0" smtClean="0">
                <a:latin typeface="Agency FB" pitchFamily="34" charset="0"/>
              </a:rPr>
              <a:t>Wilson</a:t>
            </a:r>
          </a:p>
          <a:p>
            <a:pPr algn="l"/>
            <a:r>
              <a:rPr lang="en-US" sz="6400" dirty="0" smtClean="0">
                <a:latin typeface="Agency FB" pitchFamily="34" charset="0"/>
              </a:rPr>
              <a:t>System 44 (Special Education)</a:t>
            </a:r>
          </a:p>
          <a:p>
            <a:pPr algn="l"/>
            <a:endParaRPr lang="en-US" sz="2000" dirty="0" smtClean="0">
              <a:latin typeface="Agency FB" pitchFamily="34" charset="0"/>
            </a:endParaRPr>
          </a:p>
          <a:p>
            <a:pPr algn="l"/>
            <a:endParaRPr lang="en-US" sz="2000" dirty="0">
              <a:latin typeface="Agency FB" pitchFamily="34" charset="0"/>
            </a:endParaRPr>
          </a:p>
        </p:txBody>
      </p:sp>
      <p:sp>
        <p:nvSpPr>
          <p:cNvPr id="4" name="Content Placeholder 3"/>
          <p:cNvSpPr>
            <a:spLocks noGrp="1"/>
          </p:cNvSpPr>
          <p:nvPr>
            <p:ph sz="half" idx="2"/>
          </p:nvPr>
        </p:nvSpPr>
        <p:spPr>
          <a:xfrm>
            <a:off x="3657600" y="2286000"/>
            <a:ext cx="3200400" cy="4343400"/>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000" dirty="0" smtClean="0">
                <a:latin typeface="Agency FB" pitchFamily="34" charset="0"/>
              </a:rPr>
              <a:t>MATH</a:t>
            </a:r>
          </a:p>
          <a:p>
            <a:pPr marL="0" indent="0">
              <a:buNone/>
            </a:pPr>
            <a:r>
              <a:rPr lang="en-US" sz="2000" b="1" u="sng" dirty="0" smtClean="0">
                <a:latin typeface="Agency FB" pitchFamily="34" charset="0"/>
              </a:rPr>
              <a:t>Core Math Program</a:t>
            </a:r>
          </a:p>
          <a:p>
            <a:r>
              <a:rPr lang="en-US" sz="2000" dirty="0" smtClean="0">
                <a:latin typeface="Agency FB" pitchFamily="34" charset="0"/>
              </a:rPr>
              <a:t>NY Math Modules</a:t>
            </a:r>
          </a:p>
          <a:p>
            <a:pPr marL="0" indent="0">
              <a:buNone/>
            </a:pPr>
            <a:endParaRPr lang="en-US" sz="2000" b="1" u="sng" dirty="0" smtClean="0">
              <a:latin typeface="Agency FB" pitchFamily="34" charset="0"/>
            </a:endParaRPr>
          </a:p>
          <a:p>
            <a:pPr marL="0" indent="0">
              <a:buNone/>
            </a:pPr>
            <a:r>
              <a:rPr lang="en-US" sz="2000" b="1" u="sng" dirty="0" smtClean="0">
                <a:latin typeface="Agency FB" pitchFamily="34" charset="0"/>
              </a:rPr>
              <a:t>Support Materials</a:t>
            </a:r>
          </a:p>
          <a:p>
            <a:r>
              <a:rPr lang="en-US" sz="2000" dirty="0" err="1" smtClean="0">
                <a:latin typeface="Agency FB" pitchFamily="34" charset="0"/>
              </a:rPr>
              <a:t>EnVision</a:t>
            </a:r>
            <a:r>
              <a:rPr lang="en-US" sz="2000" dirty="0" smtClean="0">
                <a:latin typeface="Agency FB" pitchFamily="34" charset="0"/>
              </a:rPr>
              <a:t> by Pearson</a:t>
            </a:r>
          </a:p>
          <a:p>
            <a:r>
              <a:rPr lang="en-US" sz="2000" dirty="0" err="1" smtClean="0">
                <a:latin typeface="Agency FB" pitchFamily="34" charset="0"/>
              </a:rPr>
              <a:t>Manipulatives</a:t>
            </a:r>
            <a:endParaRPr lang="en-US" sz="2000" dirty="0" smtClean="0">
              <a:latin typeface="Agency FB" pitchFamily="34" charset="0"/>
            </a:endParaRPr>
          </a:p>
          <a:p>
            <a:r>
              <a:rPr lang="en-US" sz="2000" dirty="0" smtClean="0">
                <a:latin typeface="Agency FB" pitchFamily="34" charset="0"/>
              </a:rPr>
              <a:t>Teacher selected</a:t>
            </a:r>
          </a:p>
          <a:p>
            <a:pPr marL="0" indent="0">
              <a:buNone/>
            </a:pPr>
            <a:endParaRPr lang="en-US" sz="2000" b="1" u="sng" dirty="0" smtClean="0">
              <a:latin typeface="Agency FB" pitchFamily="34" charset="0"/>
            </a:endParaRPr>
          </a:p>
          <a:p>
            <a:pPr marL="0" indent="0">
              <a:buNone/>
            </a:pPr>
            <a:r>
              <a:rPr lang="en-US" sz="2000" b="1" u="sng" dirty="0" smtClean="0">
                <a:latin typeface="Agency FB" pitchFamily="34" charset="0"/>
              </a:rPr>
              <a:t>Instructional Technologies</a:t>
            </a:r>
          </a:p>
          <a:p>
            <a:r>
              <a:rPr lang="en-US" sz="2000" dirty="0" err="1" smtClean="0">
                <a:latin typeface="Agency FB" pitchFamily="34" charset="0"/>
              </a:rPr>
              <a:t>Fastt</a:t>
            </a:r>
            <a:r>
              <a:rPr lang="en-US" sz="2000" dirty="0" smtClean="0">
                <a:latin typeface="Agency FB" pitchFamily="34" charset="0"/>
              </a:rPr>
              <a:t> Math (build fluency)</a:t>
            </a:r>
            <a:endParaRPr lang="en-US" sz="2000" dirty="0">
              <a:latin typeface="Agency FB" pitchFamily="34" charset="0"/>
            </a:endParaRPr>
          </a:p>
        </p:txBody>
      </p:sp>
      <p:pic>
        <p:nvPicPr>
          <p:cNvPr id="8" name="Picture 7" descr="C:\Documents and Settings\ctownes\Local Settings\Temporary Internet Files\Content.Word\20140505_1007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47800"/>
            <a:ext cx="2362200" cy="2362200"/>
          </a:xfrm>
          <a:prstGeom prst="rect">
            <a:avLst/>
          </a:prstGeom>
          <a:noFill/>
          <a:ln>
            <a:noFill/>
          </a:ln>
        </p:spPr>
      </p:pic>
    </p:spTree>
    <p:extLst>
      <p:ext uri="{BB962C8B-B14F-4D97-AF65-F5344CB8AC3E}">
        <p14:creationId xmlns:p14="http://schemas.microsoft.com/office/powerpoint/2010/main" val="1077252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Elementary Field Trips</a:t>
            </a:r>
            <a:endParaRPr lang="en-US" sz="3200" b="1" dirty="0"/>
          </a:p>
        </p:txBody>
      </p:sp>
      <p:sp>
        <p:nvSpPr>
          <p:cNvPr id="3" name="Content Placeholder 2"/>
          <p:cNvSpPr>
            <a:spLocks noGrp="1"/>
          </p:cNvSpPr>
          <p:nvPr>
            <p:ph sz="quarter" idx="1"/>
          </p:nvPr>
        </p:nvSpPr>
        <p:spPr>
          <a:xfrm>
            <a:off x="304800" y="914400"/>
            <a:ext cx="8458200" cy="5257800"/>
          </a:xfrm>
        </p:spPr>
        <p:txBody>
          <a:bodyPr>
            <a:normAutofit fontScale="25000" lnSpcReduction="20000"/>
          </a:bodyPr>
          <a:lstStyle/>
          <a:p>
            <a:pPr marL="0" indent="0">
              <a:buNone/>
            </a:pPr>
            <a:r>
              <a:rPr lang="en-US" sz="6400" dirty="0" smtClean="0">
                <a:latin typeface="Agency FB" pitchFamily="34" charset="0"/>
              </a:rPr>
              <a:t>Educational field trips provide students with a hands-on opportunity to learn more about topics covered in class.  Other trips allowed students to have fun, with their peers. Some of the trips students attended or will attend this school year are:</a:t>
            </a:r>
          </a:p>
          <a:p>
            <a:pPr marL="0" indent="0">
              <a:buNone/>
            </a:pPr>
            <a:endParaRPr lang="en-US" sz="3500" b="1" dirty="0" smtClean="0">
              <a:latin typeface="Agency FB" pitchFamily="34" charset="0"/>
            </a:endParaRPr>
          </a:p>
          <a:p>
            <a:pPr marL="0" indent="0">
              <a:buNone/>
            </a:pPr>
            <a:r>
              <a:rPr lang="en-US" sz="5600" b="1" u="sng" dirty="0" smtClean="0">
                <a:latin typeface="Agency FB" pitchFamily="34" charset="0"/>
              </a:rPr>
              <a:t>Educationa</a:t>
            </a:r>
            <a:r>
              <a:rPr lang="en-US" sz="5600" b="1" dirty="0" smtClean="0">
                <a:latin typeface="Agency FB" pitchFamily="34" charset="0"/>
              </a:rPr>
              <a:t>l:</a:t>
            </a:r>
            <a:r>
              <a:rPr lang="en-US" sz="5600" dirty="0" smtClean="0">
                <a:latin typeface="Agency FB" pitchFamily="34" charset="0"/>
              </a:rPr>
              <a:t>					</a:t>
            </a:r>
            <a:r>
              <a:rPr lang="en-US" sz="5600" b="1" u="sng" dirty="0" smtClean="0">
                <a:latin typeface="Agency FB" pitchFamily="34" charset="0"/>
              </a:rPr>
              <a:t>FUN:</a:t>
            </a:r>
          </a:p>
          <a:p>
            <a:r>
              <a:rPr lang="en-US" sz="5600" dirty="0" smtClean="0">
                <a:latin typeface="Agency FB" pitchFamily="34" charset="0"/>
              </a:rPr>
              <a:t>Long Island Children’s Museum			Boomers</a:t>
            </a:r>
          </a:p>
          <a:p>
            <a:r>
              <a:rPr lang="en-US" sz="5600" dirty="0" smtClean="0">
                <a:latin typeface="Agency FB" pitchFamily="34" charset="0"/>
              </a:rPr>
              <a:t>Cradle of Aviation				Bowling</a:t>
            </a:r>
          </a:p>
          <a:p>
            <a:r>
              <a:rPr lang="en-US" sz="5600" dirty="0" smtClean="0">
                <a:latin typeface="Agency FB" pitchFamily="34" charset="0"/>
              </a:rPr>
              <a:t>Zoo  - Bronx/Central/Queens			Movies</a:t>
            </a:r>
          </a:p>
          <a:p>
            <a:r>
              <a:rPr lang="en-US" sz="5600" dirty="0" smtClean="0">
                <a:latin typeface="Agency FB" pitchFamily="34" charset="0"/>
              </a:rPr>
              <a:t>Liberty Science Center			                          Skating</a:t>
            </a:r>
          </a:p>
          <a:p>
            <a:r>
              <a:rPr lang="en-US" sz="5600" dirty="0" smtClean="0">
                <a:latin typeface="Agency FB" pitchFamily="34" charset="0"/>
              </a:rPr>
              <a:t>Tours of New York City				</a:t>
            </a:r>
            <a:r>
              <a:rPr lang="en-US" sz="5600" dirty="0" err="1" smtClean="0">
                <a:latin typeface="Agency FB" pitchFamily="34" charset="0"/>
              </a:rPr>
              <a:t>Lazer</a:t>
            </a:r>
            <a:r>
              <a:rPr lang="en-US" sz="5600" dirty="0" smtClean="0">
                <a:latin typeface="Agency FB" pitchFamily="34" charset="0"/>
              </a:rPr>
              <a:t> Land</a:t>
            </a:r>
          </a:p>
          <a:p>
            <a:r>
              <a:rPr lang="en-US" sz="5600" dirty="0" smtClean="0">
                <a:latin typeface="Agency FB" pitchFamily="34" charset="0"/>
              </a:rPr>
              <a:t>Museums of the City of New York			Lake </a:t>
            </a:r>
            <a:r>
              <a:rPr lang="en-US" sz="5600" dirty="0" err="1" smtClean="0">
                <a:latin typeface="Agency FB" pitchFamily="34" charset="0"/>
              </a:rPr>
              <a:t>Compounce</a:t>
            </a:r>
            <a:r>
              <a:rPr lang="en-US" sz="5600" dirty="0" smtClean="0">
                <a:latin typeface="Agency FB" pitchFamily="34" charset="0"/>
              </a:rPr>
              <a:t>	</a:t>
            </a:r>
          </a:p>
          <a:p>
            <a:r>
              <a:rPr lang="en-US" sz="5600" dirty="0" smtClean="0">
                <a:latin typeface="Agency FB" pitchFamily="34" charset="0"/>
              </a:rPr>
              <a:t>American Museum of Natural History	 	                          Adventure Land	</a:t>
            </a:r>
          </a:p>
          <a:p>
            <a:r>
              <a:rPr lang="en-US" sz="5600" dirty="0" smtClean="0">
                <a:latin typeface="Agency FB" pitchFamily="34" charset="0"/>
              </a:rPr>
              <a:t>Vanderbilt Museum and Planetarium 			Boat rides</a:t>
            </a:r>
          </a:p>
          <a:p>
            <a:r>
              <a:rPr lang="en-US" sz="5600" dirty="0" smtClean="0">
                <a:latin typeface="Agency FB" pitchFamily="34" charset="0"/>
              </a:rPr>
              <a:t>Old Bethpage Restoration			                          Plays at  Hofstra, Queens, Molloy and Sacred Heart</a:t>
            </a:r>
          </a:p>
          <a:p>
            <a:r>
              <a:rPr lang="en-US" sz="5600" dirty="0" smtClean="0">
                <a:latin typeface="Agency FB" pitchFamily="34" charset="0"/>
              </a:rPr>
              <a:t>Museum of Mathematics				Family Fun Day		</a:t>
            </a:r>
          </a:p>
          <a:p>
            <a:r>
              <a:rPr lang="en-US" sz="5600" dirty="0" smtClean="0">
                <a:latin typeface="Agency FB" pitchFamily="34" charset="0"/>
              </a:rPr>
              <a:t>Medieval Times                                                                                                 BBQs in the Park    </a:t>
            </a:r>
          </a:p>
          <a:p>
            <a:r>
              <a:rPr lang="en-US" sz="5600" dirty="0" smtClean="0">
                <a:latin typeface="Agency FB" pitchFamily="34" charset="0"/>
              </a:rPr>
              <a:t>Sony Wonder Technology Lab	                                          			</a:t>
            </a:r>
          </a:p>
          <a:p>
            <a:r>
              <a:rPr lang="en-US" sz="5600" dirty="0" smtClean="0">
                <a:latin typeface="Agency FB" pitchFamily="34" charset="0"/>
              </a:rPr>
              <a:t>White Post Farms</a:t>
            </a:r>
          </a:p>
          <a:p>
            <a:r>
              <a:rPr lang="en-US" sz="5600" dirty="0" smtClean="0">
                <a:latin typeface="Agency FB" pitchFamily="34" charset="0"/>
              </a:rPr>
              <a:t>Lego Land Discovery Center</a:t>
            </a:r>
          </a:p>
          <a:p>
            <a:r>
              <a:rPr lang="en-US" sz="5600" dirty="0" smtClean="0">
                <a:latin typeface="Agency FB" pitchFamily="34" charset="0"/>
              </a:rPr>
              <a:t>Hoyt Farm Natural Preserve</a:t>
            </a:r>
          </a:p>
          <a:p>
            <a:r>
              <a:rPr lang="en-US" sz="5600" dirty="0" smtClean="0">
                <a:latin typeface="Agency FB" pitchFamily="34" charset="0"/>
              </a:rPr>
              <a:t>Brookhaven Ecology Center</a:t>
            </a:r>
          </a:p>
          <a:p>
            <a:r>
              <a:rPr lang="en-US" sz="5600" dirty="0" smtClean="0">
                <a:latin typeface="Agency FB" pitchFamily="34" charset="0"/>
              </a:rPr>
              <a:t>Broadway Plays – Matilda, Christmas Spectacular</a:t>
            </a:r>
          </a:p>
          <a:p>
            <a:r>
              <a:rPr lang="en-US" sz="5600" dirty="0" err="1" smtClean="0">
                <a:latin typeface="Agency FB" pitchFamily="34" charset="0"/>
              </a:rPr>
              <a:t>Tilles</a:t>
            </a:r>
            <a:r>
              <a:rPr lang="en-US" sz="5600" dirty="0" smtClean="0">
                <a:latin typeface="Agency FB" pitchFamily="34" charset="0"/>
              </a:rPr>
              <a:t> Center</a:t>
            </a:r>
          </a:p>
          <a:p>
            <a:pPr marL="0" indent="0">
              <a:buNone/>
            </a:pPr>
            <a:endParaRPr lang="en-US" sz="5600" dirty="0" smtClean="0">
              <a:latin typeface="Agency FB" pitchFamily="34" charset="0"/>
            </a:endParaRPr>
          </a:p>
          <a:p>
            <a:pPr marL="0" indent="0">
              <a:buNone/>
            </a:pPr>
            <a:r>
              <a:rPr lang="en-US" sz="6400" dirty="0" smtClean="0">
                <a:latin typeface="Agency FB" pitchFamily="34" charset="0"/>
              </a:rPr>
              <a:t>When students return from the trip, they are expected to complete an activity about their experience based on common core learning standards.</a:t>
            </a:r>
          </a:p>
          <a:p>
            <a:endParaRPr lang="en-US" sz="4300" dirty="0">
              <a:latin typeface="Agency FB" pitchFamily="34" charset="0"/>
            </a:endParaRPr>
          </a:p>
        </p:txBody>
      </p:sp>
      <p:sp>
        <p:nvSpPr>
          <p:cNvPr id="14" name="TextBox 13"/>
          <p:cNvSpPr txBox="1"/>
          <p:nvPr/>
        </p:nvSpPr>
        <p:spPr>
          <a:xfrm>
            <a:off x="9144000" y="4038600"/>
            <a:ext cx="184731" cy="369332"/>
          </a:xfrm>
          <a:prstGeom prst="rect">
            <a:avLst/>
          </a:prstGeom>
          <a:noFill/>
        </p:spPr>
        <p:txBody>
          <a:bodyPr wrap="none" rtlCol="0">
            <a:spAutoFit/>
          </a:bodyPr>
          <a:lstStyle/>
          <a:p>
            <a:endParaRPr lang="en-US" dirty="0"/>
          </a:p>
        </p:txBody>
      </p:sp>
      <p:sp>
        <p:nvSpPr>
          <p:cNvPr id="15" name="TextBox 14"/>
          <p:cNvSpPr txBox="1"/>
          <p:nvPr/>
        </p:nvSpPr>
        <p:spPr>
          <a:xfrm>
            <a:off x="6553200" y="4038600"/>
            <a:ext cx="1387765" cy="369332"/>
          </a:xfrm>
          <a:prstGeom prst="rect">
            <a:avLst/>
          </a:prstGeom>
          <a:noFill/>
        </p:spPr>
        <p:txBody>
          <a:bodyPr wrap="square" rtlCol="0">
            <a:spAutoFit/>
          </a:bodyPr>
          <a:lstStyle/>
          <a:p>
            <a:endParaRPr lang="en-US" dirty="0"/>
          </a:p>
        </p:txBody>
      </p:sp>
      <p:pic>
        <p:nvPicPr>
          <p:cNvPr id="1026" name="Picture 2" descr="C:\Program Files (x86)\Microsoft Office\MEDIA\CAGCAT10\j018332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60556"/>
            <a:ext cx="3810000" cy="16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9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8839200" cy="1905000"/>
          </a:xfrm>
        </p:spPr>
        <p:txBody>
          <a:bodyPr>
            <a:normAutofit/>
          </a:bodyPr>
          <a:lstStyle/>
          <a:p>
            <a:r>
              <a:rPr lang="en-US" dirty="0" smtClean="0">
                <a:latin typeface="Comic Sans MS" pitchFamily="66" charset="0"/>
              </a:rPr>
              <a:t>Our Elementary Students, Staff and Parents in Action</a:t>
            </a:r>
            <a:endParaRPr lang="en-US" dirty="0">
              <a:latin typeface="Comic Sans MS" pitchFamily="66" charset="0"/>
            </a:endParaRPr>
          </a:p>
        </p:txBody>
      </p:sp>
    </p:spTree>
    <p:extLst>
      <p:ext uri="{BB962C8B-B14F-4D97-AF65-F5344CB8AC3E}">
        <p14:creationId xmlns:p14="http://schemas.microsoft.com/office/powerpoint/2010/main" val="2901141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rmstrong\AppData\Local\Microsoft\Windows\Temporary Internet Files\Content.Outlook\VJP4L17J\20140505_1022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533400"/>
            <a:ext cx="5740400" cy="5715000"/>
          </a:xfrm>
          <a:prstGeom prst="rect">
            <a:avLst/>
          </a:prstGeom>
          <a:solidFill>
            <a:srgbClr val="92D050"/>
          </a:solidFill>
          <a:extLst/>
        </p:spPr>
      </p:pic>
      <p:sp>
        <p:nvSpPr>
          <p:cNvPr id="2" name="TextBox 1"/>
          <p:cNvSpPr txBox="1"/>
          <p:nvPr/>
        </p:nvSpPr>
        <p:spPr>
          <a:xfrm>
            <a:off x="6705600" y="2113627"/>
            <a:ext cx="2057400" cy="2554545"/>
          </a:xfrm>
          <a:prstGeom prst="rect">
            <a:avLst/>
          </a:prstGeom>
          <a:noFill/>
        </p:spPr>
        <p:txBody>
          <a:bodyPr wrap="square" rtlCol="0">
            <a:spAutoFit/>
          </a:bodyPr>
          <a:lstStyle/>
          <a:p>
            <a:r>
              <a:rPr lang="en-US" sz="2000" dirty="0" smtClean="0">
                <a:latin typeface="Comic Sans MS" pitchFamily="66" charset="0"/>
              </a:rPr>
              <a:t>Mrs. </a:t>
            </a:r>
            <a:r>
              <a:rPr lang="en-US" sz="2000" dirty="0" err="1" smtClean="0">
                <a:latin typeface="Comic Sans MS" pitchFamily="66" charset="0"/>
              </a:rPr>
              <a:t>Mency’s</a:t>
            </a:r>
            <a:r>
              <a:rPr lang="en-US" sz="2000" dirty="0" smtClean="0">
                <a:latin typeface="Comic Sans MS" pitchFamily="66" charset="0"/>
              </a:rPr>
              <a:t> Pre K </a:t>
            </a:r>
            <a:r>
              <a:rPr lang="en-US" sz="2000" dirty="0">
                <a:latin typeface="Comic Sans MS" pitchFamily="66" charset="0"/>
              </a:rPr>
              <a:t>s</a:t>
            </a:r>
            <a:r>
              <a:rPr lang="en-US" sz="2000" dirty="0" smtClean="0">
                <a:latin typeface="Comic Sans MS" pitchFamily="66" charset="0"/>
              </a:rPr>
              <a:t>tudents learned about parts of the plant, how to plant seeds, and what plants need to grow. </a:t>
            </a:r>
            <a:endParaRPr lang="en-US" sz="2000" dirty="0">
              <a:latin typeface="Comic Sans MS" pitchFamily="66" charset="0"/>
            </a:endParaRPr>
          </a:p>
        </p:txBody>
      </p:sp>
    </p:spTree>
    <p:extLst>
      <p:ext uri="{BB962C8B-B14F-4D97-AF65-F5344CB8AC3E}">
        <p14:creationId xmlns:p14="http://schemas.microsoft.com/office/powerpoint/2010/main" val="17755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181600"/>
            <a:ext cx="7086600" cy="646331"/>
          </a:xfrm>
          <a:prstGeom prst="rect">
            <a:avLst/>
          </a:prstGeom>
          <a:noFill/>
        </p:spPr>
        <p:txBody>
          <a:bodyPr wrap="square" rtlCol="0">
            <a:spAutoFit/>
          </a:bodyPr>
          <a:lstStyle/>
          <a:p>
            <a:pPr algn="ctr"/>
            <a:r>
              <a:rPr lang="en-US" dirty="0" smtClean="0"/>
              <a:t>Pre K celebrates St. </a:t>
            </a:r>
            <a:r>
              <a:rPr lang="en-US" dirty="0"/>
              <a:t>P</a:t>
            </a:r>
            <a:r>
              <a:rPr lang="en-US" dirty="0" smtClean="0"/>
              <a:t>atrick’s Day by wearing GREEN and creating a three leaf clover.</a:t>
            </a:r>
            <a:endParaRPr lang="en-US" dirty="0"/>
          </a:p>
        </p:txBody>
      </p:sp>
    </p:spTree>
    <p:extLst>
      <p:ext uri="{BB962C8B-B14F-4D97-AF65-F5344CB8AC3E}">
        <p14:creationId xmlns:p14="http://schemas.microsoft.com/office/powerpoint/2010/main" val="213690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7724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759569"/>
            <a:ext cx="8077200" cy="2031325"/>
          </a:xfrm>
          <a:prstGeom prst="rect">
            <a:avLst/>
          </a:prstGeom>
          <a:noFill/>
        </p:spPr>
        <p:txBody>
          <a:bodyPr wrap="square" rtlCol="0">
            <a:spAutoFit/>
          </a:bodyPr>
          <a:lstStyle/>
          <a:p>
            <a:r>
              <a:rPr lang="en-US" dirty="0"/>
              <a:t>Ms. Whitfield and Ms. Williams pre-k class studied living and non-living things.  They discussed the signs of spring and also discussed flowers growing and butterflies flying.  The teacher and teaching assistant allowed all students to be active participants of the process.  They planted seeds and watched the seeds grow into beautiful flowers.  They are now in the process of replanting the flowers for Mother’s Day baskets and making Mother’s Day cards.</a:t>
            </a:r>
          </a:p>
          <a:p>
            <a:endParaRPr lang="en-US" dirty="0"/>
          </a:p>
        </p:txBody>
      </p:sp>
      <p:sp>
        <p:nvSpPr>
          <p:cNvPr id="3" name="TextBox 2"/>
          <p:cNvSpPr txBox="1"/>
          <p:nvPr/>
        </p:nvSpPr>
        <p:spPr>
          <a:xfrm>
            <a:off x="4876800" y="304800"/>
            <a:ext cx="3733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95048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2013-2014 HIGHLIGHTS </a:t>
            </a:r>
            <a:endParaRPr lang="en-US" b="1"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16099280"/>
              </p:ext>
            </p:extLst>
          </p:nvPr>
        </p:nvGraphicFramePr>
        <p:xfrm>
          <a:off x="1513364" y="2487295"/>
          <a:ext cx="6080760" cy="3200400"/>
        </p:xfrm>
        <a:graphic>
          <a:graphicData uri="http://schemas.openxmlformats.org/drawingml/2006/table">
            <a:tbl>
              <a:tblPr>
                <a:tableStyleId>{69CF1AB2-1976-4502-BF36-3FF5EA218861}</a:tableStyleId>
              </a:tblPr>
              <a:tblGrid>
                <a:gridCol w="3040380"/>
                <a:gridCol w="3040380"/>
              </a:tblGrid>
              <a:tr h="0">
                <a:tc>
                  <a:txBody>
                    <a:bodyPr/>
                    <a:lstStyle/>
                    <a:p>
                      <a:pPr algn="ctr"/>
                      <a:r>
                        <a:rPr lang="en-US" b="1" dirty="0" smtClean="0">
                          <a:solidFill>
                            <a:schemeClr val="bg1"/>
                          </a:solidFill>
                        </a:rPr>
                        <a:t>Employees by </a:t>
                      </a:r>
                    </a:p>
                    <a:p>
                      <a:pPr algn="ctr"/>
                      <a:r>
                        <a:rPr lang="en-US" b="1" dirty="0" smtClean="0">
                          <a:solidFill>
                            <a:schemeClr val="bg1"/>
                          </a:solidFill>
                        </a:rPr>
                        <a:t>Bargaining</a:t>
                      </a:r>
                      <a:r>
                        <a:rPr lang="en-US" b="1" baseline="0" dirty="0" smtClean="0">
                          <a:solidFill>
                            <a:schemeClr val="bg1"/>
                          </a:solidFill>
                        </a:rPr>
                        <a:t> Unit</a:t>
                      </a:r>
                      <a:endParaRPr lang="en-US" b="1" dirty="0">
                        <a:solidFill>
                          <a:schemeClr val="bg1"/>
                        </a:solidFill>
                      </a:endParaRPr>
                    </a:p>
                  </a:txBody>
                  <a:tcPr>
                    <a:solidFill>
                      <a:schemeClr val="accent1">
                        <a:lumMod val="60000"/>
                        <a:lumOff val="40000"/>
                      </a:schemeClr>
                    </a:solidFill>
                  </a:tcPr>
                </a:tc>
                <a:tc>
                  <a:txBody>
                    <a:bodyPr/>
                    <a:lstStyle/>
                    <a:p>
                      <a:pPr algn="ctr"/>
                      <a:r>
                        <a:rPr lang="en-US" b="1" dirty="0" smtClean="0">
                          <a:solidFill>
                            <a:schemeClr val="bg1"/>
                          </a:solidFill>
                        </a:rPr>
                        <a:t>Number of Employees</a:t>
                      </a:r>
                      <a:endParaRPr lang="en-US" b="1" dirty="0">
                        <a:solidFill>
                          <a:schemeClr val="bg1"/>
                        </a:solidFill>
                      </a:endParaRPr>
                    </a:p>
                  </a:txBody>
                  <a:tcPr>
                    <a:solidFill>
                      <a:schemeClr val="accent1">
                        <a:lumMod val="60000"/>
                        <a:lumOff val="40000"/>
                      </a:schemeClr>
                    </a:solidFill>
                  </a:tcPr>
                </a:tc>
              </a:tr>
              <a:tr h="0">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Administrators</a:t>
                      </a:r>
                      <a:endParaRPr lang="en-US" sz="1400" b="1" dirty="0">
                        <a:effectLst/>
                        <a:latin typeface="Calibri"/>
                      </a:endParaRPr>
                    </a:p>
                  </a:txBody>
                  <a:tcPr marL="68580" marR="68580" marT="0" marB="0"/>
                </a:tc>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48</a:t>
                      </a:r>
                    </a:p>
                    <a:p>
                      <a:pPr marL="0" marR="0" algn="ctr">
                        <a:spcBef>
                          <a:spcPts val="0"/>
                        </a:spcBef>
                        <a:spcAft>
                          <a:spcPts val="0"/>
                        </a:spcAft>
                      </a:pPr>
                      <a:r>
                        <a:rPr lang="en-US" sz="1400" b="1" dirty="0">
                          <a:effectLst/>
                        </a:rPr>
                        <a:t> </a:t>
                      </a:r>
                      <a:endParaRPr lang="en-US" sz="1400" b="1" dirty="0">
                        <a:effectLst/>
                        <a:latin typeface="Calibri"/>
                      </a:endParaRPr>
                    </a:p>
                  </a:txBody>
                  <a:tcPr marL="68580" marR="68580" marT="0" marB="0"/>
                </a:tc>
              </a:tr>
              <a:tr h="0">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Teachers</a:t>
                      </a:r>
                      <a:endParaRPr lang="en-US" sz="1400" b="1" dirty="0">
                        <a:effectLst/>
                        <a:latin typeface="Calibri"/>
                      </a:endParaRPr>
                    </a:p>
                  </a:txBody>
                  <a:tcPr marL="68580" marR="68580" marT="0" marB="0"/>
                </a:tc>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523</a:t>
                      </a:r>
                    </a:p>
                    <a:p>
                      <a:pPr marL="0" marR="0" algn="ctr">
                        <a:spcBef>
                          <a:spcPts val="0"/>
                        </a:spcBef>
                        <a:spcAft>
                          <a:spcPts val="0"/>
                        </a:spcAft>
                      </a:pPr>
                      <a:r>
                        <a:rPr lang="en-US" sz="1400" b="1" dirty="0">
                          <a:effectLst/>
                        </a:rPr>
                        <a:t> </a:t>
                      </a:r>
                      <a:endParaRPr lang="en-US" sz="1400" b="1" dirty="0">
                        <a:effectLst/>
                        <a:latin typeface="Calibri"/>
                      </a:endParaRPr>
                    </a:p>
                  </a:txBody>
                  <a:tcPr marL="68580" marR="68580" marT="0" marB="0"/>
                </a:tc>
              </a:tr>
              <a:tr h="0">
                <a:tc>
                  <a:txBody>
                    <a:bodyPr/>
                    <a:lstStyle/>
                    <a:p>
                      <a:pPr marL="0" marR="0" algn="ctr">
                        <a:spcBef>
                          <a:spcPts val="0"/>
                        </a:spcBef>
                        <a:spcAft>
                          <a:spcPts val="0"/>
                        </a:spcAft>
                      </a:pPr>
                      <a:r>
                        <a:rPr lang="en-US" sz="1400" b="1">
                          <a:effectLst/>
                        </a:rPr>
                        <a:t> </a:t>
                      </a:r>
                    </a:p>
                    <a:p>
                      <a:pPr marL="0" marR="0" algn="ctr">
                        <a:spcBef>
                          <a:spcPts val="0"/>
                        </a:spcBef>
                        <a:spcAft>
                          <a:spcPts val="0"/>
                        </a:spcAft>
                      </a:pPr>
                      <a:r>
                        <a:rPr lang="en-US" sz="1400" b="1">
                          <a:effectLst/>
                        </a:rPr>
                        <a:t>Teaching Assistants</a:t>
                      </a:r>
                      <a:endParaRPr lang="en-US" sz="1400" b="1">
                        <a:effectLst/>
                        <a:latin typeface="Calibri"/>
                      </a:endParaRPr>
                    </a:p>
                  </a:txBody>
                  <a:tcPr marL="68580" marR="68580" marT="0" marB="0"/>
                </a:tc>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128</a:t>
                      </a:r>
                    </a:p>
                    <a:p>
                      <a:pPr marL="0" marR="0" algn="ctr">
                        <a:spcBef>
                          <a:spcPts val="0"/>
                        </a:spcBef>
                        <a:spcAft>
                          <a:spcPts val="0"/>
                        </a:spcAft>
                      </a:pPr>
                      <a:r>
                        <a:rPr lang="en-US" sz="1400" b="1" dirty="0">
                          <a:effectLst/>
                        </a:rPr>
                        <a:t> </a:t>
                      </a:r>
                      <a:endParaRPr lang="en-US" sz="1400" b="1" dirty="0">
                        <a:effectLst/>
                        <a:latin typeface="Calibri"/>
                      </a:endParaRPr>
                    </a:p>
                  </a:txBody>
                  <a:tcPr marL="68580" marR="68580" marT="0" marB="0"/>
                </a:tc>
              </a:tr>
              <a:tr h="0">
                <a:tc>
                  <a:txBody>
                    <a:bodyPr/>
                    <a:lstStyle/>
                    <a:p>
                      <a:pPr marL="0" marR="0" algn="ctr">
                        <a:spcBef>
                          <a:spcPts val="0"/>
                        </a:spcBef>
                        <a:spcAft>
                          <a:spcPts val="0"/>
                        </a:spcAft>
                      </a:pPr>
                      <a:r>
                        <a:rPr lang="en-US" sz="1400" b="1">
                          <a:effectLst/>
                        </a:rPr>
                        <a:t> </a:t>
                      </a:r>
                    </a:p>
                    <a:p>
                      <a:pPr marL="0" marR="0" algn="ctr">
                        <a:spcBef>
                          <a:spcPts val="0"/>
                        </a:spcBef>
                        <a:spcAft>
                          <a:spcPts val="0"/>
                        </a:spcAft>
                      </a:pPr>
                      <a:r>
                        <a:rPr lang="en-US" sz="1400" b="1">
                          <a:effectLst/>
                        </a:rPr>
                        <a:t>United Public Service Employees</a:t>
                      </a:r>
                      <a:endParaRPr lang="en-US" sz="1400" b="1">
                        <a:effectLst/>
                        <a:latin typeface="Calibri"/>
                      </a:endParaRPr>
                    </a:p>
                  </a:txBody>
                  <a:tcPr marL="68580" marR="68580" marT="0" marB="0"/>
                </a:tc>
                <a:tc>
                  <a:txBody>
                    <a:bodyPr/>
                    <a:lstStyle/>
                    <a:p>
                      <a:pPr marL="0" marR="0" algn="ctr">
                        <a:spcBef>
                          <a:spcPts val="0"/>
                        </a:spcBef>
                        <a:spcAft>
                          <a:spcPts val="0"/>
                        </a:spcAft>
                      </a:pPr>
                      <a:r>
                        <a:rPr lang="en-US" sz="1400" b="1" dirty="0">
                          <a:effectLst/>
                        </a:rPr>
                        <a:t> </a:t>
                      </a:r>
                    </a:p>
                    <a:p>
                      <a:pPr marL="0" marR="0" algn="ctr">
                        <a:spcBef>
                          <a:spcPts val="0"/>
                        </a:spcBef>
                        <a:spcAft>
                          <a:spcPts val="0"/>
                        </a:spcAft>
                      </a:pPr>
                      <a:r>
                        <a:rPr lang="en-US" sz="1400" b="1" dirty="0">
                          <a:effectLst/>
                        </a:rPr>
                        <a:t>75</a:t>
                      </a:r>
                    </a:p>
                    <a:p>
                      <a:pPr marL="0" marR="0" algn="ctr">
                        <a:spcBef>
                          <a:spcPts val="0"/>
                        </a:spcBef>
                        <a:spcAft>
                          <a:spcPts val="0"/>
                        </a:spcAft>
                      </a:pPr>
                      <a:r>
                        <a:rPr lang="en-US" sz="1400" b="1" dirty="0">
                          <a:effectLst/>
                        </a:rPr>
                        <a:t> </a:t>
                      </a:r>
                      <a:endParaRPr lang="en-US" sz="1400" b="1" dirty="0">
                        <a:effectLst/>
                        <a:latin typeface="Calibri"/>
                      </a:endParaRPr>
                    </a:p>
                  </a:txBody>
                  <a:tcPr marL="68580" marR="68580" marT="0" marB="0"/>
                </a:tc>
              </a:tr>
            </a:tbl>
          </a:graphicData>
        </a:graphic>
      </p:graphicFrame>
      <p:sp>
        <p:nvSpPr>
          <p:cNvPr id="5" name="Rectangle 1"/>
          <p:cNvSpPr>
            <a:spLocks noChangeArrowheads="1"/>
          </p:cNvSpPr>
          <p:nvPr/>
        </p:nvSpPr>
        <p:spPr bwMode="auto">
          <a:xfrm>
            <a:off x="1512888" y="248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562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410200"/>
            <a:ext cx="7162800" cy="646331"/>
          </a:xfrm>
          <a:prstGeom prst="rect">
            <a:avLst/>
          </a:prstGeom>
          <a:noFill/>
        </p:spPr>
        <p:txBody>
          <a:bodyPr wrap="square" rtlCol="0">
            <a:spAutoFit/>
          </a:bodyPr>
          <a:lstStyle/>
          <a:p>
            <a:r>
              <a:rPr lang="en-US" dirty="0" err="1" smtClean="0"/>
              <a:t>PreK</a:t>
            </a:r>
            <a:r>
              <a:rPr lang="en-US" dirty="0" smtClean="0"/>
              <a:t> students engaged in a common core math activity using </a:t>
            </a:r>
            <a:r>
              <a:rPr lang="en-US" dirty="0" err="1" smtClean="0"/>
              <a:t>lego</a:t>
            </a:r>
            <a:r>
              <a:rPr lang="en-US" dirty="0" smtClean="0"/>
              <a:t> cubes.  They created AB and ABB patterns.</a:t>
            </a: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 y="6096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435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648200" y="2438400"/>
            <a:ext cx="4191000" cy="4038600"/>
          </a:xfrm>
          <a:prstGeom prst="rect">
            <a:avLst/>
          </a:prstGeom>
          <a:ln>
            <a:solidFill>
              <a:srgbClr val="7030A0"/>
            </a:solidFill>
          </a:ln>
        </p:spPr>
      </p:pic>
      <p:pic>
        <p:nvPicPr>
          <p:cNvPr id="3" name="Content Placeholder 10"/>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6906" y="457200"/>
            <a:ext cx="4038600" cy="3657600"/>
          </a:xfrm>
          <a:prstGeom prst="rect">
            <a:avLst/>
          </a:prstGeom>
          <a:ln>
            <a:solidFill>
              <a:srgbClr val="00B0F0"/>
            </a:solidFill>
          </a:ln>
        </p:spPr>
      </p:pic>
      <p:sp>
        <p:nvSpPr>
          <p:cNvPr id="4" name="TextBox 3"/>
          <p:cNvSpPr txBox="1"/>
          <p:nvPr/>
        </p:nvSpPr>
        <p:spPr>
          <a:xfrm>
            <a:off x="304800" y="4572000"/>
            <a:ext cx="4038600" cy="1200329"/>
          </a:xfrm>
          <a:prstGeom prst="rect">
            <a:avLst/>
          </a:prstGeom>
          <a:solidFill>
            <a:schemeClr val="tx2">
              <a:lumMod val="20000"/>
              <a:lumOff val="80000"/>
            </a:schemeClr>
          </a:solidFill>
        </p:spPr>
        <p:txBody>
          <a:bodyPr wrap="square" rtlCol="0">
            <a:spAutoFit/>
          </a:bodyPr>
          <a:lstStyle/>
          <a:p>
            <a:r>
              <a:rPr lang="en-US" dirty="0" smtClean="0">
                <a:latin typeface="Comic Sans MS" pitchFamily="66" charset="0"/>
              </a:rPr>
              <a:t>Front School parents and teachers examining the Math Common Core modules and shifts at a Parent Workshop.</a:t>
            </a:r>
            <a:endParaRPr lang="en-US" dirty="0"/>
          </a:p>
        </p:txBody>
      </p:sp>
      <p:sp>
        <p:nvSpPr>
          <p:cNvPr id="5" name="TextBox 4"/>
          <p:cNvSpPr txBox="1"/>
          <p:nvPr/>
        </p:nvSpPr>
        <p:spPr>
          <a:xfrm rot="20588721">
            <a:off x="5086000" y="478174"/>
            <a:ext cx="3412924" cy="1477328"/>
          </a:xfrm>
          <a:prstGeom prst="rect">
            <a:avLst/>
          </a:prstGeom>
          <a:solidFill>
            <a:schemeClr val="accent4">
              <a:lumMod val="20000"/>
              <a:lumOff val="80000"/>
            </a:schemeClr>
          </a:solidFill>
          <a:ln>
            <a:solidFill>
              <a:schemeClr val="accent4">
                <a:lumMod val="40000"/>
                <a:lumOff val="60000"/>
              </a:schemeClr>
            </a:solidFill>
          </a:ln>
        </p:spPr>
        <p:txBody>
          <a:bodyPr wrap="square" rtlCol="0">
            <a:spAutoFit/>
          </a:bodyPr>
          <a:lstStyle/>
          <a:p>
            <a:r>
              <a:rPr lang="en-US" dirty="0" smtClean="0">
                <a:latin typeface="Comic Sans MS" pitchFamily="66" charset="0"/>
              </a:rPr>
              <a:t>Front School March of Dimes Walk-a-thon; they raised money to help infants with birth defects.</a:t>
            </a:r>
          </a:p>
          <a:p>
            <a:endParaRPr lang="en-US" dirty="0">
              <a:latin typeface="Comic Sans MS" pitchFamily="66" charset="0"/>
            </a:endParaRPr>
          </a:p>
        </p:txBody>
      </p:sp>
    </p:spTree>
    <p:extLst>
      <p:ext uri="{BB962C8B-B14F-4D97-AF65-F5344CB8AC3E}">
        <p14:creationId xmlns:p14="http://schemas.microsoft.com/office/powerpoint/2010/main" val="3520049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6" name="Text Placeholder 5"/>
          <p:cNvSpPr>
            <a:spLocks noGrp="1"/>
          </p:cNvSpPr>
          <p:nvPr>
            <p:ph type="body" idx="2"/>
          </p:nvPr>
        </p:nvSpPr>
        <p:spPr>
          <a:xfrm>
            <a:off x="685800" y="533400"/>
            <a:ext cx="3008313" cy="1371600"/>
          </a:xfrm>
          <a:solidFill>
            <a:srgbClr val="FFC000"/>
          </a:solidFill>
        </p:spPr>
        <p:txBody>
          <a:bodyPr>
            <a:normAutofit lnSpcReduction="10000"/>
          </a:bodyPr>
          <a:lstStyle/>
          <a:p>
            <a:pPr algn="ctr"/>
            <a:r>
              <a:rPr lang="en-US" sz="1800" dirty="0" smtClean="0"/>
              <a:t>Mr. Keith Hart, 1</a:t>
            </a:r>
            <a:r>
              <a:rPr lang="en-US" sz="1800" baseline="30000" dirty="0" smtClean="0"/>
              <a:t>st</a:t>
            </a:r>
            <a:r>
              <a:rPr lang="en-US" sz="1800" dirty="0" smtClean="0"/>
              <a:t> grade teacher at Front Street </a:t>
            </a:r>
            <a:r>
              <a:rPr lang="en-US" sz="1800" dirty="0"/>
              <a:t>School providing </a:t>
            </a:r>
            <a:r>
              <a:rPr lang="en-US" sz="1800" dirty="0" smtClean="0"/>
              <a:t>parents </a:t>
            </a:r>
            <a:r>
              <a:rPr lang="en-US" sz="1800" dirty="0"/>
              <a:t>with information </a:t>
            </a:r>
            <a:r>
              <a:rPr lang="en-US" sz="1800" dirty="0" smtClean="0"/>
              <a:t>during Back to School Night.</a:t>
            </a:r>
            <a:endParaRPr lang="en-US" sz="1800" dirty="0"/>
          </a:p>
        </p:txBody>
      </p:sp>
      <p:pic>
        <p:nvPicPr>
          <p:cNvPr id="7" name="Content Placeholder 6"/>
          <p:cNvPicPr>
            <a:picLocks noGrp="1" noChangeAspect="1"/>
          </p:cNvPicPr>
          <p:nvPr>
            <p:ph sz="quarter"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1000" y="2133600"/>
            <a:ext cx="3581400" cy="3886200"/>
          </a:xfrm>
          <a:ln>
            <a:solidFill>
              <a:srgbClr val="FFC000"/>
            </a:solidFill>
          </a:ln>
        </p:spPr>
      </p:pic>
      <p:pic>
        <p:nvPicPr>
          <p:cNvPr id="5" name="Content Placeholder 6"/>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19600" y="533400"/>
            <a:ext cx="4114800" cy="3886200"/>
          </a:xfrm>
          <a:prstGeom prst="rect">
            <a:avLst/>
          </a:prstGeom>
          <a:ln>
            <a:solidFill>
              <a:srgbClr val="7030A0"/>
            </a:solidFill>
          </a:ln>
        </p:spPr>
      </p:pic>
      <p:sp>
        <p:nvSpPr>
          <p:cNvPr id="2" name="TextBox 1"/>
          <p:cNvSpPr txBox="1"/>
          <p:nvPr/>
        </p:nvSpPr>
        <p:spPr>
          <a:xfrm>
            <a:off x="4572000" y="4737315"/>
            <a:ext cx="3810000" cy="923330"/>
          </a:xfrm>
          <a:prstGeom prst="rect">
            <a:avLst/>
          </a:prstGeom>
          <a:solidFill>
            <a:srgbClr val="92D050"/>
          </a:solidFill>
          <a:ln>
            <a:solidFill>
              <a:srgbClr val="92D050"/>
            </a:solidFill>
          </a:ln>
        </p:spPr>
        <p:txBody>
          <a:bodyPr wrap="square" rtlCol="0">
            <a:spAutoFit/>
          </a:bodyPr>
          <a:lstStyle/>
          <a:p>
            <a:r>
              <a:rPr lang="en-US" dirty="0" smtClean="0"/>
              <a:t>Front School Homecoming float “won first place” in the float competition.</a:t>
            </a:r>
          </a:p>
          <a:p>
            <a:endParaRPr lang="en-US" dirty="0"/>
          </a:p>
        </p:txBody>
      </p:sp>
    </p:spTree>
    <p:extLst>
      <p:ext uri="{BB962C8B-B14F-4D97-AF65-F5344CB8AC3E}">
        <p14:creationId xmlns:p14="http://schemas.microsoft.com/office/powerpoint/2010/main" val="217931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72847">
            <a:off x="82313" y="183169"/>
            <a:ext cx="3206832" cy="661765"/>
          </a:xfrm>
        </p:spPr>
        <p:txBody>
          <a:bodyPr>
            <a:normAutofit fontScale="90000"/>
          </a:bodyPr>
          <a:lstStyle/>
          <a:p>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
            </a:r>
            <a:br>
              <a:rPr lang="en-US" dirty="0" smtClean="0">
                <a:latin typeface="Arial Narrow" pitchFamily="34" charset="0"/>
              </a:rPr>
            </a:br>
            <a:r>
              <a:rPr lang="en-US" dirty="0">
                <a:latin typeface="Arial Narrow" pitchFamily="34" charset="0"/>
              </a:rPr>
              <a:t/>
            </a:r>
            <a:br>
              <a:rPr lang="en-US" dirty="0">
                <a:latin typeface="Arial Narrow" pitchFamily="34" charset="0"/>
              </a:rPr>
            </a:br>
            <a:r>
              <a:rPr lang="en-US" dirty="0" smtClean="0">
                <a:latin typeface="Arial Narrow" pitchFamily="34" charset="0"/>
              </a:rPr>
              <a:t>Franklin School Earth Day</a:t>
            </a:r>
            <a:br>
              <a:rPr lang="en-US" dirty="0" smtClean="0">
                <a:latin typeface="Arial Narrow" pitchFamily="34" charset="0"/>
              </a:rPr>
            </a:br>
            <a:endParaRPr lang="en-US" dirty="0">
              <a:latin typeface="Arial Narrow" pitchFamily="34" charset="0"/>
            </a:endParaRPr>
          </a:p>
        </p:txBody>
      </p:sp>
      <p:pic>
        <p:nvPicPr>
          <p:cNvPr id="1027" name="Picture 3"/>
          <p:cNvPicPr>
            <a:picLocks noGrp="1" noChangeAspect="1" noChangeArrowheads="1"/>
          </p:cNvPicPr>
          <p:nvPr>
            <p:ph sz="quarter" idx="1"/>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263138" y="273050"/>
            <a:ext cx="2683933" cy="284138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352800" y="4191000"/>
            <a:ext cx="3137097" cy="245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1897" y="3062012"/>
            <a:ext cx="3048000" cy="369332"/>
          </a:xfrm>
          <a:prstGeom prst="rect">
            <a:avLst/>
          </a:prstGeom>
          <a:noFill/>
        </p:spPr>
        <p:txBody>
          <a:bodyPr wrap="square" rtlCol="0">
            <a:spAutoFit/>
          </a:bodyPr>
          <a:lstStyle/>
          <a:p>
            <a:endParaRPr lang="en-US" dirty="0"/>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5713" flipH="1">
            <a:off x="3250003" y="1595588"/>
            <a:ext cx="2953671" cy="2324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43199">
            <a:off x="6063633" y="3151856"/>
            <a:ext cx="2829388" cy="2688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421262">
            <a:off x="379376" y="3848026"/>
            <a:ext cx="2909262" cy="2515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3875" y="228600"/>
            <a:ext cx="1661226" cy="1323439"/>
          </a:xfrm>
          <a:prstGeom prst="rect">
            <a:avLst/>
          </a:prstGeom>
          <a:noFill/>
        </p:spPr>
        <p:txBody>
          <a:bodyPr wrap="square" rtlCol="0">
            <a:spAutoFit/>
          </a:bodyPr>
          <a:lstStyle/>
          <a:p>
            <a:pPr algn="ctr"/>
            <a:r>
              <a:rPr lang="en-US" sz="2000" b="1" dirty="0">
                <a:solidFill>
                  <a:srgbClr val="FF0000"/>
                </a:solidFill>
                <a:latin typeface="Aharoni" pitchFamily="2" charset="-79"/>
                <a:cs typeface="Aharoni" pitchFamily="2" charset="-79"/>
              </a:rPr>
              <a:t>Dr. Seuss’ </a:t>
            </a:r>
            <a:endParaRPr lang="en-US" sz="2000" b="1" dirty="0" smtClean="0">
              <a:solidFill>
                <a:srgbClr val="FF0000"/>
              </a:solidFill>
              <a:latin typeface="Aharoni" pitchFamily="2" charset="-79"/>
              <a:cs typeface="Aharoni" pitchFamily="2" charset="-79"/>
            </a:endParaRPr>
          </a:p>
          <a:p>
            <a:pPr algn="ctr"/>
            <a:r>
              <a:rPr lang="en-US" sz="2000" b="1" dirty="0" smtClean="0">
                <a:solidFill>
                  <a:srgbClr val="FF0000"/>
                </a:solidFill>
                <a:latin typeface="Aharoni" pitchFamily="2" charset="-79"/>
                <a:cs typeface="Aharoni" pitchFamily="2" charset="-79"/>
              </a:rPr>
              <a:t>Read </a:t>
            </a:r>
            <a:r>
              <a:rPr lang="en-US" sz="2000" b="1" dirty="0">
                <a:solidFill>
                  <a:srgbClr val="FF0000"/>
                </a:solidFill>
                <a:latin typeface="Aharoni" pitchFamily="2" charset="-79"/>
                <a:cs typeface="Aharoni" pitchFamily="2" charset="-79"/>
              </a:rPr>
              <a:t>Across America </a:t>
            </a:r>
            <a:r>
              <a:rPr lang="en-US" sz="2000" b="1" dirty="0" smtClean="0">
                <a:solidFill>
                  <a:srgbClr val="FF0000"/>
                </a:solidFill>
                <a:latin typeface="Aharoni" pitchFamily="2" charset="-79"/>
                <a:cs typeface="Aharoni" pitchFamily="2" charset="-79"/>
              </a:rPr>
              <a:t>Day</a:t>
            </a:r>
            <a:endParaRPr lang="en-US" sz="2000" b="1" dirty="0">
              <a:solidFill>
                <a:srgbClr val="FF0000"/>
              </a:solidFill>
              <a:latin typeface="Aharoni" pitchFamily="2" charset="-79"/>
              <a:cs typeface="Aharoni" pitchFamily="2" charset="-79"/>
            </a:endParaRPr>
          </a:p>
        </p:txBody>
      </p:sp>
      <p:pic>
        <p:nvPicPr>
          <p:cNvPr id="6146"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28601" y="1066800"/>
            <a:ext cx="2930018" cy="2418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47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457200"/>
            <a:ext cx="464819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smtClean="0"/>
              <a:t>Franklin School Activities</a:t>
            </a:r>
            <a:br>
              <a:rPr lang="en-US" dirty="0" smtClean="0"/>
            </a:br>
            <a:r>
              <a:rPr lang="en-US" dirty="0"/>
              <a:t/>
            </a:r>
            <a:br>
              <a:rPr lang="en-US" dirty="0"/>
            </a:br>
            <a:endParaRPr lang="en-US" dirty="0"/>
          </a:p>
        </p:txBody>
      </p:sp>
      <p:sp>
        <p:nvSpPr>
          <p:cNvPr id="4" name="Text Placeholder 3"/>
          <p:cNvSpPr>
            <a:spLocks noGrp="1"/>
          </p:cNvSpPr>
          <p:nvPr>
            <p:ph type="body"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54"/>
            <a:ext cx="3048000" cy="236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05200" y="12954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609600"/>
            <a:ext cx="4648200" cy="400110"/>
          </a:xfrm>
          <a:prstGeom prst="rect">
            <a:avLst/>
          </a:prstGeom>
          <a:noFill/>
        </p:spPr>
        <p:txBody>
          <a:bodyPr wrap="square" rtlCol="0">
            <a:spAutoFit/>
          </a:bodyPr>
          <a:lstStyle/>
          <a:p>
            <a:pPr algn="ctr"/>
            <a:r>
              <a:rPr lang="en-US" sz="2000" b="1" dirty="0" smtClean="0">
                <a:solidFill>
                  <a:srgbClr val="FF0000"/>
                </a:solidFill>
                <a:latin typeface="Arial Narrow" pitchFamily="34" charset="0"/>
              </a:rPr>
              <a:t>Our Future Scientists and Mathematicians </a:t>
            </a:r>
            <a:endParaRPr lang="en-US" sz="2000" b="1" dirty="0">
              <a:solidFill>
                <a:srgbClr val="FF0000"/>
              </a:solidFill>
              <a:latin typeface="Arial Narrow" pitchFamily="34" charset="0"/>
            </a:endParaRPr>
          </a:p>
        </p:txBody>
      </p:sp>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505200" y="4114800"/>
            <a:ext cx="3581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77000" y="1317486"/>
            <a:ext cx="2400299" cy="44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57200" y="3162300"/>
            <a:ext cx="3048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72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9600"/>
            <a:ext cx="2895600" cy="369332"/>
          </a:xfrm>
          <a:prstGeom prst="rect">
            <a:avLst/>
          </a:prstGeom>
          <a:noFill/>
        </p:spPr>
        <p:txBody>
          <a:bodyPr wrap="square" rtlCol="0">
            <a:spAutoFit/>
          </a:bodyPr>
          <a:lstStyle/>
          <a:p>
            <a:endParaRPr lang="en-US" dirty="0"/>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38317" y="381000"/>
            <a:ext cx="3658592" cy="3001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8317" y="3581400"/>
            <a:ext cx="3658592" cy="2971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14800" y="3581400"/>
            <a:ext cx="44196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962400" y="381000"/>
            <a:ext cx="4875807" cy="3385542"/>
          </a:xfrm>
          <a:prstGeom prst="rect">
            <a:avLst/>
          </a:prstGeom>
          <a:noFill/>
        </p:spPr>
        <p:txBody>
          <a:bodyPr wrap="square" rtlCol="0">
            <a:spAutoFit/>
          </a:bodyPr>
          <a:lstStyle/>
          <a:p>
            <a:pPr algn="ctr"/>
            <a:r>
              <a:rPr lang="en-US" b="1" dirty="0" smtClean="0"/>
              <a:t>Prospect School Parent </a:t>
            </a:r>
            <a:r>
              <a:rPr lang="en-US" b="1" dirty="0"/>
              <a:t>University</a:t>
            </a:r>
            <a:endParaRPr lang="en-US" dirty="0"/>
          </a:p>
          <a:p>
            <a:r>
              <a:rPr lang="en-US" dirty="0"/>
              <a:t> </a:t>
            </a:r>
          </a:p>
          <a:p>
            <a:r>
              <a:rPr lang="en-US" sz="1600" dirty="0">
                <a:latin typeface="Arial Narrow" pitchFamily="34" charset="0"/>
              </a:rPr>
              <a:t>On Wednesday April 9th parents filled the hallways for our first annual Parent University.   For two hours, parents had the opportunity to attend 3 different workshops run by faculty at Prospect.  Workshops included Reading Readiness, </a:t>
            </a:r>
            <a:r>
              <a:rPr lang="en-US" sz="1600" dirty="0" err="1">
                <a:latin typeface="Arial Narrow" pitchFamily="34" charset="0"/>
              </a:rPr>
              <a:t>Fundations</a:t>
            </a:r>
            <a:r>
              <a:rPr lang="en-US" sz="1600" dirty="0">
                <a:latin typeface="Arial Narrow" pitchFamily="34" charset="0"/>
              </a:rPr>
              <a:t>, Homework Help, Writing, Oral Language, Math, Social &amp; Emotional Learning, Health and Fitness, and Library resources. During the workshops, parents could be seen using math materials, sounding out words, and even playing with a sight word beach ball! Parents received important information about how to support their child's learning at home.</a:t>
            </a:r>
            <a:endParaRPr lang="en-US" sz="1600" b="1" dirty="0">
              <a:latin typeface="Arial Narrow" pitchFamily="34" charset="0"/>
            </a:endParaRPr>
          </a:p>
          <a:p>
            <a:endParaRPr lang="en-US" dirty="0"/>
          </a:p>
        </p:txBody>
      </p:sp>
    </p:spTree>
    <p:extLst>
      <p:ext uri="{BB962C8B-B14F-4D97-AF65-F5344CB8AC3E}">
        <p14:creationId xmlns:p14="http://schemas.microsoft.com/office/powerpoint/2010/main" val="27593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2000"/>
                                        <p:tgtEl>
                                          <p:spTgt spid="3077"/>
                                        </p:tgtEl>
                                      </p:cBhvr>
                                    </p:animEffect>
                                    <p:anim calcmode="lin" valueType="num">
                                      <p:cBhvr>
                                        <p:cTn id="20" dur="2000" fill="hold"/>
                                        <p:tgtEl>
                                          <p:spTgt spid="3077"/>
                                        </p:tgtEl>
                                        <p:attrNameLst>
                                          <p:attrName>ppt_w</p:attrName>
                                        </p:attrNameLst>
                                      </p:cBhvr>
                                      <p:tavLst>
                                        <p:tav tm="0" fmla="#ppt_w*sin(2.5*pi*$)">
                                          <p:val>
                                            <p:fltVal val="0"/>
                                          </p:val>
                                        </p:tav>
                                        <p:tav tm="100000">
                                          <p:val>
                                            <p:fltVal val="1"/>
                                          </p:val>
                                        </p:tav>
                                      </p:tavLst>
                                    </p:anim>
                                    <p:anim calcmode="lin" valueType="num">
                                      <p:cBhvr>
                                        <p:cTn id="21" dur="20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circle(in)">
                                      <p:cBhvr>
                                        <p:cTn id="26"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2858" y="480447"/>
            <a:ext cx="5181600" cy="1631216"/>
          </a:xfrm>
          <a:prstGeom prst="rect">
            <a:avLst/>
          </a:prstGeom>
          <a:noFill/>
        </p:spPr>
        <p:txBody>
          <a:bodyPr wrap="square" rtlCol="0">
            <a:spAutoFit/>
          </a:bodyPr>
          <a:lstStyle/>
          <a:p>
            <a:pPr algn="ctr"/>
            <a:r>
              <a:rPr lang="en-US" sz="2000" dirty="0" smtClean="0">
                <a:latin typeface="Comic Sans MS" pitchFamily="66" charset="0"/>
              </a:rPr>
              <a:t>EARTH DAY AT PROSPECT SCHOOL </a:t>
            </a:r>
          </a:p>
          <a:p>
            <a:pPr algn="ctr"/>
            <a:r>
              <a:rPr lang="en-US" sz="2000" dirty="0" smtClean="0">
                <a:latin typeface="Comic Sans MS" pitchFamily="66" charset="0"/>
              </a:rPr>
              <a:t>It was a very exciting day!!</a:t>
            </a:r>
          </a:p>
          <a:p>
            <a:pPr algn="ctr"/>
            <a:endParaRPr lang="en-US" sz="2000" dirty="0" smtClean="0">
              <a:latin typeface="Comic Sans MS" pitchFamily="66" charset="0"/>
            </a:endParaRPr>
          </a:p>
          <a:p>
            <a:pPr algn="ctr"/>
            <a:r>
              <a:rPr lang="en-US" sz="2000" dirty="0" smtClean="0">
                <a:latin typeface="Comic Sans MS" pitchFamily="66" charset="0"/>
              </a:rPr>
              <a:t>April </a:t>
            </a:r>
            <a:r>
              <a:rPr lang="en-US" sz="2000" dirty="0">
                <a:latin typeface="Comic Sans MS" pitchFamily="66" charset="0"/>
              </a:rPr>
              <a:t>22, 2014</a:t>
            </a:r>
          </a:p>
          <a:p>
            <a:pPr algn="ctr"/>
            <a:endParaRPr lang="en-US" sz="2000" dirty="0">
              <a:latin typeface="Comic Sans MS" pitchFamily="66"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76"/>
            <a:ext cx="1447800" cy="21031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43399"/>
            <a:ext cx="4572000" cy="23281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53000" y="4191000"/>
            <a:ext cx="3962400" cy="24805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45011"/>
            <a:ext cx="2286000" cy="3717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3198" y="1860206"/>
            <a:ext cx="5966202" cy="2339102"/>
          </a:xfrm>
          <a:prstGeom prst="rect">
            <a:avLst/>
          </a:prstGeom>
          <a:noFill/>
        </p:spPr>
        <p:txBody>
          <a:bodyPr wrap="square" rtlCol="0">
            <a:spAutoFit/>
          </a:bodyPr>
          <a:lstStyle/>
          <a:p>
            <a:pPr algn="just"/>
            <a:r>
              <a:rPr lang="en-US" b="1" dirty="0" smtClean="0">
                <a:latin typeface="Arial Narrow" pitchFamily="34" charset="0"/>
              </a:rPr>
              <a:t>	</a:t>
            </a:r>
            <a:r>
              <a:rPr lang="en-US" b="1" dirty="0">
                <a:latin typeface="Arial Narrow" pitchFamily="34" charset="0"/>
              </a:rPr>
              <a:t> </a:t>
            </a:r>
            <a:r>
              <a:rPr lang="en-US" b="1" dirty="0" smtClean="0">
                <a:latin typeface="Arial Narrow" pitchFamily="34" charset="0"/>
              </a:rPr>
              <a:t>      </a:t>
            </a:r>
            <a:r>
              <a:rPr lang="en-US" sz="1600" dirty="0" smtClean="0">
                <a:latin typeface="Arial Narrow" pitchFamily="34" charset="0"/>
              </a:rPr>
              <a:t>Students </a:t>
            </a:r>
            <a:r>
              <a:rPr lang="en-US" sz="1600" dirty="0">
                <a:latin typeface="Arial Narrow" pitchFamily="34" charset="0"/>
              </a:rPr>
              <a:t>were exposed to the joys and advantages of recycling and cleaning up our environment.  In the morning, students heard a poem titled "Earth Day </a:t>
            </a:r>
            <a:r>
              <a:rPr lang="en-US" sz="1600" dirty="0" smtClean="0">
                <a:latin typeface="Arial Narrow" pitchFamily="34" charset="0"/>
              </a:rPr>
              <a:t>Mix up</a:t>
            </a:r>
            <a:r>
              <a:rPr lang="en-US" sz="1600" dirty="0">
                <a:latin typeface="Arial Narrow" pitchFamily="34" charset="0"/>
              </a:rPr>
              <a:t>" giving them an example of what they can do to help celebrate Earth Day.  In the afternoon, students heard another poem titled "What You Can Do" giving them </a:t>
            </a:r>
            <a:r>
              <a:rPr lang="en-US" sz="1600" dirty="0" smtClean="0">
                <a:latin typeface="Arial Narrow" pitchFamily="34" charset="0"/>
              </a:rPr>
              <a:t>examples </a:t>
            </a:r>
            <a:r>
              <a:rPr lang="en-US" sz="1600" dirty="0">
                <a:latin typeface="Arial Narrow" pitchFamily="34" charset="0"/>
              </a:rPr>
              <a:t>of ways to help keep our earth clean.  Throughout the afternoon there was planting using milk cartons, mosaic creations using "trash", videos about recycling, and various other activities which the students participated in all while being serenaded by songs about cleaning up our </a:t>
            </a:r>
            <a:r>
              <a:rPr lang="en-US" sz="1600" dirty="0" smtClean="0">
                <a:latin typeface="Arial Narrow" pitchFamily="34" charset="0"/>
              </a:rPr>
              <a:t>environment.</a:t>
            </a:r>
            <a:endParaRPr lang="en-US" sz="1600" dirty="0"/>
          </a:p>
        </p:txBody>
      </p:sp>
    </p:spTree>
    <p:extLst>
      <p:ext uri="{BB962C8B-B14F-4D97-AF65-F5344CB8AC3E}">
        <p14:creationId xmlns:p14="http://schemas.microsoft.com/office/powerpoint/2010/main" val="611989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9784496">
            <a:off x="2677231" y="2562049"/>
            <a:ext cx="3290664" cy="309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600700" y="4191000"/>
            <a:ext cx="32766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9043" y="3581400"/>
            <a:ext cx="2696173" cy="312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043" y="190778"/>
            <a:ext cx="29337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76600" y="190778"/>
            <a:ext cx="5193057" cy="1790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3276600" y="225281"/>
            <a:ext cx="5193057"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Jackson Annex students </a:t>
            </a:r>
            <a:r>
              <a:rPr lang="en-US" dirty="0"/>
              <a:t>and staff dressed up as different professionals.  Students researched the careers and presented to their class.  All of the students marched in a parade on school grounds for their family to see.  The students also participated in games and activities throughout the day.</a:t>
            </a:r>
          </a:p>
          <a:p>
            <a:endParaRPr lang="en-US" dirty="0"/>
          </a:p>
        </p:txBody>
      </p:sp>
      <p:pic>
        <p:nvPicPr>
          <p:cNvPr id="14" name="Picture 7"/>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00700" y="1981200"/>
            <a:ext cx="316229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77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
            <a:ext cx="4724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33800" y="3301584"/>
            <a:ext cx="4724400" cy="317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2400" y="284904"/>
            <a:ext cx="3352800" cy="36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81000" y="4228454"/>
            <a:ext cx="3124200" cy="2062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3583" y="4567007"/>
            <a:ext cx="3319220" cy="1384995"/>
          </a:xfrm>
          <a:prstGeom prst="rect">
            <a:avLst/>
          </a:prstGeom>
          <a:noFill/>
        </p:spPr>
        <p:txBody>
          <a:bodyPr wrap="square" rtlCol="0">
            <a:spAutoFit/>
          </a:bodyPr>
          <a:lstStyle/>
          <a:p>
            <a:pPr algn="ctr"/>
            <a:r>
              <a:rPr lang="en-US" sz="2800" dirty="0" smtClean="0">
                <a:latin typeface="Comic Sans MS" pitchFamily="66" charset="0"/>
              </a:rPr>
              <a:t>Jackson Annex </a:t>
            </a:r>
          </a:p>
          <a:p>
            <a:pPr algn="ctr"/>
            <a:r>
              <a:rPr lang="en-US" sz="2800" dirty="0" smtClean="0">
                <a:latin typeface="Comic Sans MS" pitchFamily="66" charset="0"/>
              </a:rPr>
              <a:t>Health and </a:t>
            </a:r>
            <a:r>
              <a:rPr lang="en-US" sz="2800" dirty="0">
                <a:latin typeface="Comic Sans MS" pitchFamily="66" charset="0"/>
              </a:rPr>
              <a:t>Wellness Day </a:t>
            </a:r>
          </a:p>
        </p:txBody>
      </p:sp>
    </p:spTree>
    <p:extLst>
      <p:ext uri="{BB962C8B-B14F-4D97-AF65-F5344CB8AC3E}">
        <p14:creationId xmlns:p14="http://schemas.microsoft.com/office/powerpoint/2010/main" val="3873135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05400" y="429651"/>
            <a:ext cx="3505200" cy="28469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8633" y="429651"/>
            <a:ext cx="41783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8633" y="3581400"/>
            <a:ext cx="4178300" cy="29401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00700" y="3581400"/>
            <a:ext cx="2514600" cy="3139321"/>
          </a:xfrm>
          <a:prstGeom prst="rect">
            <a:avLst/>
          </a:prstGeom>
          <a:solidFill>
            <a:srgbClr val="FFFF00"/>
          </a:solidFill>
        </p:spPr>
        <p:txBody>
          <a:bodyPr wrap="square" rtlCol="0">
            <a:spAutoFit/>
          </a:bodyPr>
          <a:lstStyle/>
          <a:p>
            <a:pPr algn="ctr"/>
            <a:r>
              <a:rPr lang="en-US" dirty="0" smtClean="0">
                <a:latin typeface="Comic Sans MS" pitchFamily="66" charset="0"/>
              </a:rPr>
              <a:t>David Paterson’s Choir sings for their Black History Program</a:t>
            </a:r>
          </a:p>
          <a:p>
            <a:pPr algn="ctr"/>
            <a:endParaRPr lang="en-US" dirty="0" smtClean="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Mr. Rush presents the students of the month with their congratulations certification</a:t>
            </a:r>
            <a:endParaRPr lang="en-US" dirty="0">
              <a:latin typeface="Comic Sans MS" pitchFamily="66" charset="0"/>
            </a:endParaRPr>
          </a:p>
        </p:txBody>
      </p:sp>
    </p:spTree>
    <p:extLst>
      <p:ext uri="{BB962C8B-B14F-4D97-AF65-F5344CB8AC3E}">
        <p14:creationId xmlns:p14="http://schemas.microsoft.com/office/powerpoint/2010/main" val="116628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60000"/>
                    <a:lumOff val="40000"/>
                  </a:schemeClr>
                </a:solidFill>
              </a:rPr>
              <a:t>2013-2014 HIGHLIGHTS </a:t>
            </a:r>
            <a:r>
              <a:rPr lang="en-US" b="1" dirty="0" smtClean="0">
                <a:solidFill>
                  <a:schemeClr val="accent1">
                    <a:lumMod val="60000"/>
                    <a:lumOff val="40000"/>
                  </a:schemeClr>
                </a:solidFill>
              </a:rPr>
              <a:t> Continued….</a:t>
            </a:r>
            <a:endParaRPr lang="en-US" b="1" dirty="0">
              <a:solidFill>
                <a:schemeClr val="accent1">
                  <a:lumMod val="60000"/>
                  <a:lumOff val="40000"/>
                </a:schemeClr>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53118481"/>
              </p:ext>
            </p:extLst>
          </p:nvPr>
        </p:nvGraphicFramePr>
        <p:xfrm>
          <a:off x="1600200" y="1447800"/>
          <a:ext cx="5867400" cy="5486400"/>
        </p:xfrm>
        <a:graphic>
          <a:graphicData uri="http://schemas.openxmlformats.org/drawingml/2006/table">
            <a:tbl>
              <a:tblPr>
                <a:tableStyleId>{69CF1AB2-1976-4502-BF36-3FF5EA218861}</a:tableStyleId>
              </a:tblPr>
              <a:tblGrid>
                <a:gridCol w="2952895"/>
                <a:gridCol w="2914505"/>
              </a:tblGrid>
              <a:tr h="304800">
                <a:tc>
                  <a:txBody>
                    <a:bodyPr/>
                    <a:lstStyle/>
                    <a:p>
                      <a:pPr algn="ctr"/>
                      <a:r>
                        <a:rPr lang="en-US" b="1" dirty="0" smtClean="0">
                          <a:solidFill>
                            <a:schemeClr val="bg1"/>
                          </a:solidFill>
                        </a:rPr>
                        <a:t>Employees by </a:t>
                      </a:r>
                    </a:p>
                    <a:p>
                      <a:pPr algn="ctr"/>
                      <a:r>
                        <a:rPr lang="en-US" b="1" dirty="0" smtClean="0">
                          <a:solidFill>
                            <a:schemeClr val="bg1"/>
                          </a:solidFill>
                        </a:rPr>
                        <a:t>Bargaining Unit</a:t>
                      </a:r>
                      <a:endParaRPr lang="en-US" b="1" dirty="0">
                        <a:solidFill>
                          <a:schemeClr val="bg1"/>
                        </a:solidFill>
                      </a:endParaRPr>
                    </a:p>
                  </a:txBody>
                  <a:tcPr>
                    <a:solidFill>
                      <a:schemeClr val="accent1">
                        <a:lumMod val="60000"/>
                        <a:lumOff val="40000"/>
                      </a:schemeClr>
                    </a:solidFill>
                  </a:tcPr>
                </a:tc>
                <a:tc>
                  <a:txBody>
                    <a:bodyPr/>
                    <a:lstStyle/>
                    <a:p>
                      <a:pPr algn="ctr"/>
                      <a:r>
                        <a:rPr lang="en-US" b="1" dirty="0" smtClean="0">
                          <a:solidFill>
                            <a:schemeClr val="bg1"/>
                          </a:solidFill>
                        </a:rPr>
                        <a:t>Number of Employees</a:t>
                      </a:r>
                      <a:endParaRPr lang="en-US" b="1" dirty="0">
                        <a:solidFill>
                          <a:schemeClr val="bg1"/>
                        </a:solidFill>
                      </a:endParaRPr>
                    </a:p>
                  </a:txBody>
                  <a:tcPr>
                    <a:solidFill>
                      <a:schemeClr val="accent1">
                        <a:lumMod val="60000"/>
                        <a:lumOff val="40000"/>
                      </a:schemeClr>
                    </a:solidFill>
                  </a:tcPr>
                </a:tc>
              </a:tr>
              <a:tr h="457200">
                <a:tc>
                  <a:txBody>
                    <a:bodyPr/>
                    <a:lstStyle/>
                    <a:p>
                      <a:pPr marL="0" marR="0" algn="ctr">
                        <a:spcBef>
                          <a:spcPts val="0"/>
                        </a:spcBef>
                        <a:spcAft>
                          <a:spcPts val="0"/>
                        </a:spcAft>
                      </a:pPr>
                      <a:r>
                        <a:rPr lang="en-US" sz="1400" b="1" dirty="0">
                          <a:effectLst/>
                        </a:rPr>
                        <a:t>Civil Service</a:t>
                      </a:r>
                    </a:p>
                    <a:p>
                      <a:pPr marL="0" marR="0" algn="ctr">
                        <a:spcBef>
                          <a:spcPts val="0"/>
                        </a:spcBef>
                        <a:spcAft>
                          <a:spcPts val="0"/>
                        </a:spcAft>
                      </a:pPr>
                      <a:r>
                        <a:rPr lang="en-US" sz="1000" b="1" dirty="0">
                          <a:effectLst/>
                        </a:rPr>
                        <a:t>(security, clerical, food service, lunch monitors, community aides, </a:t>
                      </a:r>
                      <a:endParaRPr lang="en-US" sz="1000" b="1" dirty="0" smtClean="0">
                        <a:effectLst/>
                      </a:endParaRPr>
                    </a:p>
                    <a:p>
                      <a:pPr marL="0" marR="0" algn="ctr">
                        <a:spcBef>
                          <a:spcPts val="0"/>
                        </a:spcBef>
                        <a:spcAft>
                          <a:spcPts val="0"/>
                        </a:spcAft>
                      </a:pPr>
                      <a:r>
                        <a:rPr lang="en-US" sz="1000" b="1" dirty="0" smtClean="0">
                          <a:effectLst/>
                        </a:rPr>
                        <a:t>attendance aide, nurses)</a:t>
                      </a:r>
                      <a:endParaRPr lang="en-US" sz="1000" b="1" dirty="0">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400" b="1" dirty="0" smtClean="0">
                          <a:effectLst/>
                          <a:latin typeface="+mn-lt"/>
                        </a:rPr>
                        <a:t>266</a:t>
                      </a:r>
                      <a:endParaRPr lang="en-US" sz="14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(Security Aide – Full Time)</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51</a:t>
                      </a: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(Security Aide – Part Time</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40</a:t>
                      </a: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(Food Service – Full Time)</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smtClean="0">
                          <a:effectLst/>
                        </a:rPr>
                        <a:t>39</a:t>
                      </a:r>
                      <a:endParaRPr lang="en-US" sz="1000" b="1" dirty="0">
                        <a:effectLst/>
                      </a:endParaRP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(Food Service  - Part Time)</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7</a:t>
                      </a: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(Lunch Monitors)</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4</a:t>
                      </a:r>
                      <a:r>
                        <a:rPr lang="en-US" sz="1000" b="1" dirty="0" smtClean="0">
                          <a:effectLst/>
                        </a:rPr>
                        <a:t>2</a:t>
                      </a:r>
                      <a:endParaRPr lang="en-US" sz="1000" b="1" dirty="0">
                        <a:effectLst/>
                      </a:endParaRP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(Nurses)</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14</a:t>
                      </a: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(Community/Attendance Aides)</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7</a:t>
                      </a: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a:effectLst/>
                        </a:rPr>
                        <a:t> </a:t>
                      </a:r>
                    </a:p>
                    <a:p>
                      <a:pPr marL="0" marR="0" algn="ctr">
                        <a:spcBef>
                          <a:spcPts val="0"/>
                        </a:spcBef>
                        <a:spcAft>
                          <a:spcPts val="0"/>
                        </a:spcAft>
                      </a:pPr>
                      <a:r>
                        <a:rPr lang="en-US" sz="1000" b="1">
                          <a:effectLst/>
                        </a:rPr>
                        <a:t>(Clerical)</a:t>
                      </a:r>
                      <a:endParaRPr lang="en-US" sz="1000" b="1">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smtClean="0">
                          <a:effectLst/>
                        </a:rPr>
                        <a:t>66</a:t>
                      </a:r>
                      <a:endParaRPr lang="en-US" sz="1000" b="1" dirty="0">
                        <a:effectLst/>
                      </a:endParaRP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r h="457200">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000" b="1" dirty="0">
                          <a:effectLst/>
                        </a:rPr>
                        <a:t>TOTAL</a:t>
                      </a:r>
                      <a:endParaRPr lang="en-US" sz="1000" b="1" dirty="0">
                        <a:effectLst/>
                        <a:latin typeface="Calibri"/>
                      </a:endParaRPr>
                    </a:p>
                  </a:txBody>
                  <a:tcPr marL="62345" marR="62345" marT="0" marB="0"/>
                </a:tc>
                <a:tc>
                  <a:txBody>
                    <a:bodyPr/>
                    <a:lstStyle/>
                    <a:p>
                      <a:pPr marL="0" marR="0" algn="ctr">
                        <a:spcBef>
                          <a:spcPts val="0"/>
                        </a:spcBef>
                        <a:spcAft>
                          <a:spcPts val="0"/>
                        </a:spcAft>
                      </a:pPr>
                      <a:r>
                        <a:rPr lang="en-US" sz="1000" b="1" dirty="0">
                          <a:effectLst/>
                        </a:rPr>
                        <a:t> </a:t>
                      </a:r>
                    </a:p>
                    <a:p>
                      <a:pPr marL="0" marR="0" algn="ctr">
                        <a:spcBef>
                          <a:spcPts val="0"/>
                        </a:spcBef>
                        <a:spcAft>
                          <a:spcPts val="0"/>
                        </a:spcAft>
                      </a:pPr>
                      <a:r>
                        <a:rPr lang="en-US" sz="1400" b="1" dirty="0" smtClean="0">
                          <a:effectLst/>
                        </a:rPr>
                        <a:t>1,040</a:t>
                      </a:r>
                      <a:endParaRPr lang="en-US" sz="1400" b="1" dirty="0">
                        <a:effectLst/>
                      </a:endParaRPr>
                    </a:p>
                    <a:p>
                      <a:pPr marL="0" marR="0" algn="ctr">
                        <a:spcBef>
                          <a:spcPts val="0"/>
                        </a:spcBef>
                        <a:spcAft>
                          <a:spcPts val="0"/>
                        </a:spcAft>
                      </a:pPr>
                      <a:r>
                        <a:rPr lang="en-US" sz="1000" b="1" dirty="0">
                          <a:effectLst/>
                        </a:rPr>
                        <a:t> </a:t>
                      </a:r>
                      <a:endParaRPr lang="en-US" sz="1000" b="1" dirty="0">
                        <a:effectLst/>
                        <a:latin typeface="Calibri"/>
                      </a:endParaRPr>
                    </a:p>
                  </a:txBody>
                  <a:tcPr marL="62345" marR="62345" marT="0" marB="0"/>
                </a:tc>
              </a:tr>
            </a:tbl>
          </a:graphicData>
        </a:graphic>
      </p:graphicFrame>
      <p:sp>
        <p:nvSpPr>
          <p:cNvPr id="6" name="Rectangle 1"/>
          <p:cNvSpPr>
            <a:spLocks noChangeArrowheads="1"/>
          </p:cNvSpPr>
          <p:nvPr/>
        </p:nvSpPr>
        <p:spPr bwMode="auto">
          <a:xfrm>
            <a:off x="1789113" y="152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2718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1802" y="457200"/>
            <a:ext cx="4140197"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24400" y="1905000"/>
            <a:ext cx="4038600"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953000"/>
            <a:ext cx="3505200" cy="1323439"/>
          </a:xfrm>
          <a:prstGeom prst="rect">
            <a:avLst/>
          </a:prstGeom>
          <a:solidFill>
            <a:srgbClr val="FFC000"/>
          </a:solidFill>
        </p:spPr>
        <p:txBody>
          <a:bodyPr wrap="square" rtlCol="0">
            <a:spAutoFit/>
          </a:bodyPr>
          <a:lstStyle/>
          <a:p>
            <a:pPr algn="ctr"/>
            <a:r>
              <a:rPr lang="en-US" sz="2000" dirty="0" smtClean="0">
                <a:latin typeface="Comic Sans MS" pitchFamily="66" charset="0"/>
              </a:rPr>
              <a:t>David Paterson’s First Grade students participate in 100</a:t>
            </a:r>
            <a:r>
              <a:rPr lang="en-US" sz="2000" baseline="30000" dirty="0" smtClean="0">
                <a:latin typeface="Comic Sans MS" pitchFamily="66" charset="0"/>
              </a:rPr>
              <a:t>th</a:t>
            </a:r>
            <a:r>
              <a:rPr lang="en-US" sz="2000" dirty="0" smtClean="0">
                <a:latin typeface="Comic Sans MS" pitchFamily="66" charset="0"/>
              </a:rPr>
              <a:t> Day of School activities.</a:t>
            </a:r>
            <a:endParaRPr lang="en-US" sz="2000" dirty="0">
              <a:latin typeface="Comic Sans MS" pitchFamily="66" charset="0"/>
            </a:endParaRPr>
          </a:p>
        </p:txBody>
      </p:sp>
      <p:sp>
        <p:nvSpPr>
          <p:cNvPr id="4" name="TextBox 3"/>
          <p:cNvSpPr txBox="1"/>
          <p:nvPr/>
        </p:nvSpPr>
        <p:spPr>
          <a:xfrm>
            <a:off x="5562600" y="916632"/>
            <a:ext cx="2590800" cy="461665"/>
          </a:xfrm>
          <a:prstGeom prst="rect">
            <a:avLst/>
          </a:prstGeom>
          <a:noFill/>
        </p:spPr>
        <p:txBody>
          <a:bodyPr wrap="square" rtlCol="0">
            <a:spAutoFit/>
          </a:bodyPr>
          <a:lstStyle/>
          <a:p>
            <a:r>
              <a:rPr lang="en-US" sz="2400" dirty="0" smtClean="0">
                <a:solidFill>
                  <a:srgbClr val="FF0000"/>
                </a:solidFill>
                <a:latin typeface="Comic Sans MS" pitchFamily="66" charset="0"/>
              </a:rPr>
              <a:t>...98, 99, 100!!</a:t>
            </a:r>
            <a:endParaRPr lang="en-US" sz="2400" dirty="0">
              <a:solidFill>
                <a:srgbClr val="FF0000"/>
              </a:solidFill>
              <a:latin typeface="Comic Sans MS" pitchFamily="66" charset="0"/>
            </a:endParaRPr>
          </a:p>
        </p:txBody>
      </p:sp>
    </p:spTree>
    <p:extLst>
      <p:ext uri="{BB962C8B-B14F-4D97-AF65-F5344CB8AC3E}">
        <p14:creationId xmlns:p14="http://schemas.microsoft.com/office/powerpoint/2010/main" val="2008715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09600"/>
            <a:ext cx="5334000" cy="461665"/>
          </a:xfrm>
          <a:prstGeom prst="rect">
            <a:avLst/>
          </a:prstGeom>
          <a:noFill/>
        </p:spPr>
        <p:txBody>
          <a:bodyPr wrap="square" rtlCol="0">
            <a:spAutoFit/>
          </a:bodyPr>
          <a:lstStyle/>
          <a:p>
            <a:pPr algn="ctr"/>
            <a:r>
              <a:rPr lang="en-US" sz="2400" dirty="0" smtClean="0">
                <a:latin typeface="Aharoni" pitchFamily="2" charset="-79"/>
                <a:cs typeface="Aharoni" pitchFamily="2" charset="-79"/>
              </a:rPr>
              <a:t>Jackson Main Chinese New Year</a:t>
            </a:r>
            <a:endParaRPr lang="en-US" sz="2400" dirty="0">
              <a:latin typeface="Aharoni" pitchFamily="2" charset="-79"/>
              <a:cs typeface="Aharoni" pitchFamily="2" charset="-79"/>
            </a:endParaRPr>
          </a:p>
        </p:txBody>
      </p:sp>
      <p:sp>
        <p:nvSpPr>
          <p:cNvPr id="3" name="TextBox 2"/>
          <p:cNvSpPr txBox="1"/>
          <p:nvPr/>
        </p:nvSpPr>
        <p:spPr>
          <a:xfrm>
            <a:off x="914400" y="1752600"/>
            <a:ext cx="1828800" cy="369332"/>
          </a:xfrm>
          <a:prstGeom prst="rect">
            <a:avLst/>
          </a:prstGeom>
          <a:noFill/>
        </p:spPr>
        <p:txBody>
          <a:bodyPr wrap="square" rtlCol="0">
            <a:spAutoFit/>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3124200" cy="240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95400"/>
            <a:ext cx="3048000" cy="231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86200"/>
            <a:ext cx="5410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47661" y="4362772"/>
            <a:ext cx="2209800" cy="1815882"/>
          </a:xfrm>
          <a:prstGeom prst="rect">
            <a:avLst/>
          </a:prstGeom>
          <a:noFill/>
        </p:spPr>
        <p:txBody>
          <a:bodyPr wrap="square" rtlCol="0">
            <a:spAutoFit/>
          </a:bodyPr>
          <a:lstStyle/>
          <a:p>
            <a:pPr algn="ctr"/>
            <a:r>
              <a:rPr lang="en-US" sz="2800" b="1" dirty="0" smtClean="0">
                <a:latin typeface="Aharoni" pitchFamily="2" charset="-79"/>
                <a:cs typeface="Aharoni" pitchFamily="2" charset="-79"/>
              </a:rPr>
              <a:t>Students learn about </a:t>
            </a:r>
          </a:p>
          <a:p>
            <a:pPr algn="ctr"/>
            <a:r>
              <a:rPr lang="en-US" sz="2800" b="1" dirty="0" smtClean="0">
                <a:latin typeface="Aharoni" pitchFamily="2" charset="-79"/>
                <a:cs typeface="Aharoni" pitchFamily="2" charset="-79"/>
              </a:rPr>
              <a:t>St. Patrick’s Day</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3333393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Plans for 2014 -2015</a:t>
            </a:r>
            <a:endParaRPr lang="en-US" dirty="0"/>
          </a:p>
        </p:txBody>
      </p:sp>
      <p:sp>
        <p:nvSpPr>
          <p:cNvPr id="3" name="Content Placeholder 2"/>
          <p:cNvSpPr>
            <a:spLocks noGrp="1"/>
          </p:cNvSpPr>
          <p:nvPr>
            <p:ph sz="quarter" idx="1"/>
          </p:nvPr>
        </p:nvSpPr>
        <p:spPr>
          <a:xfrm>
            <a:off x="457200" y="1143000"/>
            <a:ext cx="8229600" cy="5257800"/>
          </a:xfrm>
        </p:spPr>
        <p:txBody>
          <a:bodyPr>
            <a:normAutofit fontScale="92500" lnSpcReduction="10000"/>
          </a:bodyPr>
          <a:lstStyle/>
          <a:p>
            <a:r>
              <a:rPr lang="en-US" dirty="0" smtClean="0"/>
              <a:t>Maintain current elementary grade configurations</a:t>
            </a:r>
          </a:p>
          <a:p>
            <a:r>
              <a:rPr lang="en-US" dirty="0" smtClean="0"/>
              <a:t>Continue with NYS Math Modules P-5</a:t>
            </a:r>
          </a:p>
          <a:p>
            <a:r>
              <a:rPr lang="en-US" dirty="0" smtClean="0"/>
              <a:t>Full implementation of the Social Studies/ELA curriculum for grades K-2 utilizing leveled text to address students’ instructional needs</a:t>
            </a:r>
          </a:p>
          <a:p>
            <a:r>
              <a:rPr lang="en-US" dirty="0" err="1" smtClean="0"/>
              <a:t>iRead</a:t>
            </a:r>
            <a:r>
              <a:rPr lang="en-US" dirty="0" smtClean="0"/>
              <a:t> Scholastic on line reading support for grades Pre K and K; </a:t>
            </a:r>
            <a:r>
              <a:rPr lang="en-US" dirty="0" err="1" smtClean="0"/>
              <a:t>Fundations</a:t>
            </a:r>
            <a:r>
              <a:rPr lang="en-US" dirty="0" smtClean="0"/>
              <a:t> for grade K to build early literacy skills</a:t>
            </a:r>
          </a:p>
          <a:p>
            <a:r>
              <a:rPr lang="en-US" dirty="0" smtClean="0"/>
              <a:t>Reading Street Common Core Program for grades 3-5, incorporating the NYS ELA Expeditionary Learning Curriculum</a:t>
            </a:r>
          </a:p>
          <a:p>
            <a:r>
              <a:rPr lang="en-US" dirty="0" smtClean="0"/>
              <a:t>Continued use of Ready CCLS Instruct for test readiness</a:t>
            </a:r>
          </a:p>
          <a:p>
            <a:endParaRPr lang="en-US" dirty="0" smtClean="0"/>
          </a:p>
          <a:p>
            <a:endParaRPr lang="en-US" dirty="0" smtClean="0"/>
          </a:p>
          <a:p>
            <a:endParaRPr lang="en-US" dirty="0"/>
          </a:p>
        </p:txBody>
      </p:sp>
    </p:spTree>
    <p:extLst>
      <p:ext uri="{BB962C8B-B14F-4D97-AF65-F5344CB8AC3E}">
        <p14:creationId xmlns:p14="http://schemas.microsoft.com/office/powerpoint/2010/main" val="169666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2014-15 cont..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Renew licenses for </a:t>
            </a:r>
            <a:r>
              <a:rPr lang="en-US" dirty="0" err="1"/>
              <a:t>Raz</a:t>
            </a:r>
            <a:r>
              <a:rPr lang="en-US" dirty="0"/>
              <a:t> kids, </a:t>
            </a:r>
            <a:r>
              <a:rPr lang="en-US" dirty="0" err="1"/>
              <a:t>Fastt</a:t>
            </a:r>
            <a:r>
              <a:rPr lang="en-US" dirty="0"/>
              <a:t> Math, Wilson, and Systems 44</a:t>
            </a:r>
          </a:p>
          <a:p>
            <a:r>
              <a:rPr lang="en-US" dirty="0"/>
              <a:t>District developed science curriculum using new Science Common Core Standards, literacy, and hands-on materials; this will eliminate Science 21 which is a very costly and underused program</a:t>
            </a:r>
          </a:p>
          <a:p>
            <a:r>
              <a:rPr lang="en-US" dirty="0"/>
              <a:t>Start after school (I CAN ACADEMY) in </a:t>
            </a:r>
            <a:r>
              <a:rPr lang="en-US" dirty="0" smtClean="0"/>
              <a:t>October</a:t>
            </a:r>
          </a:p>
          <a:p>
            <a:r>
              <a:rPr lang="en-US" dirty="0" smtClean="0"/>
              <a:t>Math teachers for grades Pre K and K; </a:t>
            </a:r>
            <a:r>
              <a:rPr lang="en-US" dirty="0"/>
              <a:t>staff developers </a:t>
            </a:r>
            <a:r>
              <a:rPr lang="en-US" dirty="0" smtClean="0"/>
              <a:t>for (P-1; 2-4; 5-6)</a:t>
            </a:r>
          </a:p>
          <a:p>
            <a:r>
              <a:rPr lang="en-US" dirty="0" smtClean="0"/>
              <a:t>One Elementary and Secondary ELA staff developer to work with Director of ELA</a:t>
            </a:r>
            <a:endParaRPr lang="en-US" dirty="0"/>
          </a:p>
        </p:txBody>
      </p:sp>
    </p:spTree>
    <p:extLst>
      <p:ext uri="{BB962C8B-B14F-4D97-AF65-F5344CB8AC3E}">
        <p14:creationId xmlns:p14="http://schemas.microsoft.com/office/powerpoint/2010/main" val="2965994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150" y="685800"/>
            <a:ext cx="639024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10651" y="4495800"/>
            <a:ext cx="7315200" cy="1569660"/>
          </a:xfrm>
          <a:prstGeom prst="rect">
            <a:avLst/>
          </a:prstGeom>
          <a:noFill/>
        </p:spPr>
        <p:txBody>
          <a:bodyPr wrap="square" rtlCol="0">
            <a:spAutoFit/>
          </a:bodyPr>
          <a:lstStyle/>
          <a:p>
            <a:pPr algn="ctr"/>
            <a:r>
              <a:rPr lang="en-US" sz="2400" dirty="0" smtClean="0">
                <a:latin typeface="Arial Narrow" pitchFamily="34" charset="0"/>
              </a:rPr>
              <a:t>Our students are modeling how to work together to solve a problem.  I look forward to our spirit of continuous collaboration and cooperation, because “TOGETHER, WE CAN ACHIEVE MORE!”</a:t>
            </a:r>
            <a:endParaRPr lang="en-US" sz="2400" dirty="0">
              <a:latin typeface="Arial Narrow" pitchFamily="34" charset="0"/>
            </a:endParaRPr>
          </a:p>
        </p:txBody>
      </p:sp>
    </p:spTree>
    <p:extLst>
      <p:ext uri="{BB962C8B-B14F-4D97-AF65-F5344CB8AC3E}">
        <p14:creationId xmlns:p14="http://schemas.microsoft.com/office/powerpoint/2010/main" val="3404493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Dr. Nichelle l. rivers, executive director</a:t>
            </a:r>
            <a:endParaRPr lang="en-US" sz="2800" dirty="0"/>
          </a:p>
        </p:txBody>
      </p:sp>
      <p:sp>
        <p:nvSpPr>
          <p:cNvPr id="2" name="Title 1"/>
          <p:cNvSpPr>
            <a:spLocks noGrp="1"/>
          </p:cNvSpPr>
          <p:nvPr>
            <p:ph type="ctrTitle"/>
          </p:nvPr>
        </p:nvSpPr>
        <p:spPr/>
        <p:txBody>
          <a:bodyPr>
            <a:normAutofit fontScale="90000"/>
          </a:bodyPr>
          <a:lstStyle/>
          <a:p>
            <a:r>
              <a:rPr lang="en-US" dirty="0" smtClean="0"/>
              <a:t>School Improvement, Accountability and Funded update</a:t>
            </a:r>
            <a:endParaRPr lang="en-US" dirty="0"/>
          </a:p>
        </p:txBody>
      </p:sp>
    </p:spTree>
    <p:extLst>
      <p:ext uri="{BB962C8B-B14F-4D97-AF65-F5344CB8AC3E}">
        <p14:creationId xmlns:p14="http://schemas.microsoft.com/office/powerpoint/2010/main" val="1466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HIGHLIGHTS </a:t>
            </a:r>
            <a:endParaRPr lang="en-US" dirty="0"/>
          </a:p>
        </p:txBody>
      </p:sp>
      <p:sp>
        <p:nvSpPr>
          <p:cNvPr id="3" name="Content Placeholder 2"/>
          <p:cNvSpPr>
            <a:spLocks noGrp="1"/>
          </p:cNvSpPr>
          <p:nvPr>
            <p:ph sz="quarter" idx="1"/>
          </p:nvPr>
        </p:nvSpPr>
        <p:spPr/>
        <p:txBody>
          <a:bodyPr/>
          <a:lstStyle/>
          <a:p>
            <a:r>
              <a:rPr lang="en-US" b="1" dirty="0" smtClean="0"/>
              <a:t>STEM Academies</a:t>
            </a:r>
          </a:p>
          <a:p>
            <a:pPr lvl="1"/>
            <a:r>
              <a:rPr lang="en-US" dirty="0" smtClean="0"/>
              <a:t>Saturday robotics and game design classes for students in grades 3-8</a:t>
            </a:r>
          </a:p>
          <a:p>
            <a:pPr lvl="1"/>
            <a:r>
              <a:rPr lang="en-US" dirty="0" smtClean="0"/>
              <a:t>Our robotics team placed 3</a:t>
            </a:r>
            <a:r>
              <a:rPr lang="en-US" baseline="30000" dirty="0" smtClean="0"/>
              <a:t>rd</a:t>
            </a:r>
            <a:r>
              <a:rPr lang="en-US" dirty="0" smtClean="0"/>
              <a:t> place at the </a:t>
            </a:r>
            <a:r>
              <a:rPr lang="en-US" dirty="0" err="1" smtClean="0"/>
              <a:t>Aldephi</a:t>
            </a:r>
            <a:r>
              <a:rPr lang="en-US" dirty="0" smtClean="0"/>
              <a:t> University Nassau County Middle School Robotics competition</a:t>
            </a:r>
            <a:endParaRPr lang="en-US" dirty="0"/>
          </a:p>
          <a:p>
            <a:pPr marL="274320" lvl="1" indent="0">
              <a:buNone/>
            </a:pPr>
            <a:r>
              <a:rPr lang="en-US" b="1" dirty="0" smtClean="0">
                <a:solidFill>
                  <a:schemeClr val="tx1"/>
                </a:solidFill>
              </a:rPr>
              <a:t>STEM Summer Enrichment Camp held at the Cradle of Aviation 8:30-2:30 daily (Garden City, NY)</a:t>
            </a:r>
          </a:p>
          <a:p>
            <a:pPr lvl="1"/>
            <a:r>
              <a:rPr lang="en-US" dirty="0" smtClean="0">
                <a:solidFill>
                  <a:schemeClr val="tx1"/>
                </a:solidFill>
              </a:rPr>
              <a:t>Week 1: July 7-11  for students in 3</a:t>
            </a:r>
            <a:r>
              <a:rPr lang="en-US" baseline="30000" dirty="0" smtClean="0">
                <a:solidFill>
                  <a:schemeClr val="tx1"/>
                </a:solidFill>
              </a:rPr>
              <a:t>rd</a:t>
            </a:r>
            <a:r>
              <a:rPr lang="en-US" dirty="0" smtClean="0">
                <a:solidFill>
                  <a:schemeClr val="tx1"/>
                </a:solidFill>
              </a:rPr>
              <a:t>/4</a:t>
            </a:r>
            <a:r>
              <a:rPr lang="en-US" baseline="30000" dirty="0" smtClean="0">
                <a:solidFill>
                  <a:schemeClr val="tx1"/>
                </a:solidFill>
              </a:rPr>
              <a:t>th</a:t>
            </a:r>
            <a:r>
              <a:rPr lang="en-US" dirty="0" smtClean="0">
                <a:solidFill>
                  <a:schemeClr val="tx1"/>
                </a:solidFill>
              </a:rPr>
              <a:t> </a:t>
            </a:r>
          </a:p>
          <a:p>
            <a:pPr lvl="1"/>
            <a:r>
              <a:rPr lang="en-US" dirty="0" smtClean="0">
                <a:solidFill>
                  <a:schemeClr val="tx1"/>
                </a:solidFill>
              </a:rPr>
              <a:t>Week 2: July 14-18 for students in  5</a:t>
            </a:r>
            <a:r>
              <a:rPr lang="en-US" baseline="30000" dirty="0" smtClean="0">
                <a:solidFill>
                  <a:schemeClr val="tx1"/>
                </a:solidFill>
              </a:rPr>
              <a:t>th</a:t>
            </a:r>
            <a:r>
              <a:rPr lang="en-US" dirty="0" smtClean="0">
                <a:solidFill>
                  <a:schemeClr val="tx1"/>
                </a:solidFill>
              </a:rPr>
              <a:t>/6</a:t>
            </a:r>
            <a:r>
              <a:rPr lang="en-US" baseline="30000" dirty="0" smtClean="0">
                <a:solidFill>
                  <a:schemeClr val="tx1"/>
                </a:solidFill>
              </a:rPr>
              <a:t>th</a:t>
            </a:r>
            <a:r>
              <a:rPr lang="en-US" dirty="0" smtClean="0">
                <a:solidFill>
                  <a:schemeClr val="tx1"/>
                </a:solidFill>
              </a:rPr>
              <a:t> </a:t>
            </a:r>
          </a:p>
          <a:p>
            <a:pPr lvl="1"/>
            <a:r>
              <a:rPr lang="en-US" dirty="0" smtClean="0">
                <a:solidFill>
                  <a:schemeClr val="tx1"/>
                </a:solidFill>
              </a:rPr>
              <a:t>Week 3: July 21-25 for students in 7</a:t>
            </a:r>
            <a:r>
              <a:rPr lang="en-US" baseline="30000" dirty="0" smtClean="0">
                <a:solidFill>
                  <a:schemeClr val="tx1"/>
                </a:solidFill>
              </a:rPr>
              <a:t>th</a:t>
            </a:r>
            <a:r>
              <a:rPr lang="en-US" dirty="0" smtClean="0">
                <a:solidFill>
                  <a:schemeClr val="tx1"/>
                </a:solidFill>
              </a:rPr>
              <a:t>/8</a:t>
            </a:r>
            <a:r>
              <a:rPr lang="en-US" baseline="30000" dirty="0" smtClean="0">
                <a:solidFill>
                  <a:schemeClr val="tx1"/>
                </a:solidFill>
              </a:rPr>
              <a:t>th</a:t>
            </a:r>
            <a:r>
              <a:rPr lang="en-US" dirty="0" smtClean="0">
                <a:solidFill>
                  <a:schemeClr val="tx1"/>
                </a:solidFill>
              </a:rPr>
              <a:t> </a:t>
            </a:r>
          </a:p>
        </p:txBody>
      </p:sp>
    </p:spTree>
    <p:extLst>
      <p:ext uri="{BB962C8B-B14F-4D97-AF65-F5344CB8AC3E}">
        <p14:creationId xmlns:p14="http://schemas.microsoft.com/office/powerpoint/2010/main" val="1724591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ROBOTICS 3</a:t>
            </a:r>
            <a:r>
              <a:rPr lang="en-US" baseline="30000" dirty="0" smtClean="0"/>
              <a:t>rd</a:t>
            </a:r>
            <a:r>
              <a:rPr lang="en-US" dirty="0" smtClean="0"/>
              <a:t> place TEAM</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pic>
        <p:nvPicPr>
          <p:cNvPr id="1026" name="Picture 2" descr="C:\Users\nrivers\Desktop\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458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42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highlights</a:t>
            </a:r>
            <a:endParaRPr lang="en-US" dirty="0"/>
          </a:p>
        </p:txBody>
      </p:sp>
      <p:sp>
        <p:nvSpPr>
          <p:cNvPr id="3" name="Content Placeholder 2"/>
          <p:cNvSpPr>
            <a:spLocks noGrp="1"/>
          </p:cNvSpPr>
          <p:nvPr>
            <p:ph sz="quarter" idx="1"/>
          </p:nvPr>
        </p:nvSpPr>
        <p:spPr/>
        <p:txBody>
          <a:bodyPr/>
          <a:lstStyle/>
          <a:p>
            <a:r>
              <a:rPr lang="en-US" dirty="0" smtClean="0"/>
              <a:t>Farmingdale State College Partnership: Smart Scholars Program</a:t>
            </a:r>
          </a:p>
          <a:p>
            <a:pPr lvl="1"/>
            <a:r>
              <a:rPr lang="en-US" dirty="0" smtClean="0"/>
              <a:t>Currently have 44 students in the program</a:t>
            </a:r>
          </a:p>
          <a:p>
            <a:pPr lvl="1"/>
            <a:r>
              <a:rPr lang="en-US" dirty="0" smtClean="0"/>
              <a:t>Attend college level courses at Farmingdale and at the high school</a:t>
            </a:r>
          </a:p>
          <a:p>
            <a:pPr lvl="1"/>
            <a:r>
              <a:rPr lang="en-US" dirty="0" smtClean="0"/>
              <a:t>Students attended STEM Diversity Summit on March 21, 2014 at Farmingdale</a:t>
            </a:r>
          </a:p>
          <a:p>
            <a:pPr lvl="1"/>
            <a:r>
              <a:rPr lang="en-US" dirty="0" smtClean="0"/>
              <a:t>June 14, 2014 our students will attend CNN’s Engineering World Conference in NYC</a:t>
            </a:r>
          </a:p>
          <a:p>
            <a:pPr lvl="1"/>
            <a:r>
              <a:rPr lang="en-US" dirty="0" smtClean="0"/>
              <a:t>2 college visits are scheduled for June and July</a:t>
            </a:r>
            <a:endParaRPr lang="en-US" dirty="0"/>
          </a:p>
        </p:txBody>
      </p:sp>
    </p:spTree>
    <p:extLst>
      <p:ext uri="{BB962C8B-B14F-4D97-AF65-F5344CB8AC3E}">
        <p14:creationId xmlns:p14="http://schemas.microsoft.com/office/powerpoint/2010/main" val="2929576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grants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2000" dirty="0" smtClean="0"/>
              <a:t>UPK: $2,087,301</a:t>
            </a:r>
          </a:p>
          <a:p>
            <a:r>
              <a:rPr lang="en-US" sz="2000" dirty="0" smtClean="0"/>
              <a:t>Teachers of Tomorrow: $146,000</a:t>
            </a:r>
          </a:p>
          <a:p>
            <a:r>
              <a:rPr lang="en-US" sz="2000" dirty="0" smtClean="0"/>
              <a:t>Teacher Center: $27,836</a:t>
            </a:r>
          </a:p>
          <a:p>
            <a:r>
              <a:rPr lang="en-US" sz="2000" dirty="0" smtClean="0"/>
              <a:t>IDEA 611: $1,614,409</a:t>
            </a:r>
          </a:p>
          <a:p>
            <a:r>
              <a:rPr lang="en-US" sz="2000" dirty="0" smtClean="0"/>
              <a:t>IDEA 619: $60,577</a:t>
            </a:r>
          </a:p>
          <a:p>
            <a:r>
              <a:rPr lang="en-US" sz="2000" dirty="0" smtClean="0"/>
              <a:t>SIG: $210,000</a:t>
            </a:r>
          </a:p>
          <a:p>
            <a:r>
              <a:rPr lang="en-US" sz="2000" dirty="0" smtClean="0"/>
              <a:t>EPE</a:t>
            </a:r>
          </a:p>
          <a:p>
            <a:r>
              <a:rPr lang="en-US" sz="2000" dirty="0" smtClean="0"/>
              <a:t>SIG/STEM $120,000</a:t>
            </a:r>
          </a:p>
          <a:p>
            <a:r>
              <a:rPr lang="en-US" sz="2000" dirty="0" smtClean="0"/>
              <a:t>RtI: $100,000</a:t>
            </a:r>
          </a:p>
          <a:p>
            <a:r>
              <a:rPr lang="en-US" sz="2000" dirty="0" smtClean="0"/>
              <a:t>Child Nutrition: $181,980</a:t>
            </a:r>
          </a:p>
          <a:p>
            <a:r>
              <a:rPr lang="en-US" sz="2000" dirty="0" smtClean="0"/>
              <a:t>Title IA: $1,891,369</a:t>
            </a:r>
          </a:p>
          <a:p>
            <a:r>
              <a:rPr lang="en-US" sz="2000" dirty="0" smtClean="0"/>
              <a:t>Title IIA: $437,327</a:t>
            </a:r>
          </a:p>
          <a:p>
            <a:r>
              <a:rPr lang="en-US" sz="2000" dirty="0" smtClean="0"/>
              <a:t>Title IIIA LEP: $289,702</a:t>
            </a:r>
          </a:p>
          <a:p>
            <a:r>
              <a:rPr lang="en-US" sz="2000" dirty="0" smtClean="0"/>
              <a:t>Liberty Partnership Program (LPP): $20,000</a:t>
            </a:r>
          </a:p>
          <a:p>
            <a:r>
              <a:rPr lang="en-US" sz="2000" dirty="0" smtClean="0"/>
              <a:t>Systemic Support for District Turnaround: $118,084</a:t>
            </a:r>
          </a:p>
          <a:p>
            <a:r>
              <a:rPr lang="en-US" sz="2000" dirty="0" smtClean="0"/>
              <a:t>Race to the Top (RTTT): $567,387</a:t>
            </a:r>
          </a:p>
          <a:p>
            <a:r>
              <a:rPr lang="en-US" b="1" dirty="0" smtClean="0"/>
              <a:t>Federal &amp; State funding total: </a:t>
            </a:r>
            <a:r>
              <a:rPr lang="en-US" dirty="0" smtClean="0"/>
              <a:t>$10,850,270</a:t>
            </a:r>
            <a:endParaRPr lang="en-US" dirty="0"/>
          </a:p>
        </p:txBody>
      </p:sp>
    </p:spTree>
    <p:extLst>
      <p:ext uri="{BB962C8B-B14F-4D97-AF65-F5344CB8AC3E}">
        <p14:creationId xmlns:p14="http://schemas.microsoft.com/office/powerpoint/2010/main" val="348781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Let’s Compare</a:t>
            </a:r>
            <a:endParaRPr lang="en-US" b="1"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646852757"/>
              </p:ext>
            </p:extLst>
          </p:nvPr>
        </p:nvGraphicFramePr>
        <p:xfrm>
          <a:off x="152400" y="1371601"/>
          <a:ext cx="8839200" cy="929640"/>
        </p:xfrm>
        <a:graphic>
          <a:graphicData uri="http://schemas.openxmlformats.org/drawingml/2006/table">
            <a:tbl>
              <a:tblPr firstRow="1" firstCol="1" bandRow="1">
                <a:tableStyleId>{5C22544A-7EE6-4342-B048-85BDC9FD1C3A}</a:tableStyleId>
              </a:tblPr>
              <a:tblGrid>
                <a:gridCol w="4419600"/>
                <a:gridCol w="4419600"/>
              </a:tblGrid>
              <a:tr h="929640">
                <a:tc>
                  <a:txBody>
                    <a:bodyPr/>
                    <a:lstStyle/>
                    <a:p>
                      <a:pPr marL="0" marR="0" algn="ctr">
                        <a:lnSpc>
                          <a:spcPct val="115000"/>
                        </a:lnSpc>
                        <a:spcBef>
                          <a:spcPts val="0"/>
                        </a:spcBef>
                        <a:spcAft>
                          <a:spcPts val="0"/>
                        </a:spcAft>
                      </a:pPr>
                      <a:r>
                        <a:rPr lang="en-US" sz="2000" dirty="0">
                          <a:effectLst/>
                        </a:rPr>
                        <a:t>2013-2014</a:t>
                      </a:r>
                      <a:endParaRPr lang="en-US" sz="2000" dirty="0">
                        <a:effectLst/>
                        <a:latin typeface="Calibri"/>
                        <a:ea typeface="Calibri"/>
                        <a:cs typeface="Times New Roman"/>
                      </a:endParaRPr>
                    </a:p>
                  </a:txBody>
                  <a:tcPr marL="60237" marR="60237" marT="0" marB="0">
                    <a:cell3D prstMaterial="dkEdge">
                      <a:bevel/>
                      <a:lightRig rig="flood" dir="t"/>
                    </a:cell3D>
                  </a:tcPr>
                </a:tc>
                <a:tc>
                  <a:txBody>
                    <a:bodyPr/>
                    <a:lstStyle/>
                    <a:p>
                      <a:pPr marL="0" marR="0" algn="ctr">
                        <a:lnSpc>
                          <a:spcPct val="115000"/>
                        </a:lnSpc>
                        <a:spcBef>
                          <a:spcPts val="0"/>
                        </a:spcBef>
                        <a:spcAft>
                          <a:spcPts val="0"/>
                        </a:spcAft>
                      </a:pPr>
                      <a:r>
                        <a:rPr lang="en-US" sz="2000" dirty="0" smtClean="0">
                          <a:effectLst/>
                        </a:rPr>
                        <a:t>2014-2015</a:t>
                      </a:r>
                      <a:endParaRPr lang="en-US" sz="2000" dirty="0">
                        <a:effectLst/>
                      </a:endParaRPr>
                    </a:p>
                    <a:p>
                      <a:pPr marL="0" marR="0" algn="ctr">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0237" marR="60237" marT="0" marB="0">
                    <a:cell3D prstMaterial="dkEdge">
                      <a:bevel/>
                      <a:lightRig rig="flood" dir="t"/>
                    </a:cell3D>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318366"/>
              </p:ext>
            </p:extLst>
          </p:nvPr>
        </p:nvGraphicFramePr>
        <p:xfrm>
          <a:off x="152400" y="2346593"/>
          <a:ext cx="8839200" cy="1844407"/>
        </p:xfrm>
        <a:graphic>
          <a:graphicData uri="http://schemas.openxmlformats.org/drawingml/2006/table">
            <a:tbl>
              <a:tblPr>
                <a:tableStyleId>{3C2FFA5D-87B4-456A-9821-1D502468CF0F}</a:tableStyleId>
              </a:tblPr>
              <a:tblGrid>
                <a:gridCol w="4419600"/>
                <a:gridCol w="4419600"/>
              </a:tblGrid>
              <a:tr h="1844407">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Employee Assistance Program</a:t>
                      </a:r>
                    </a:p>
                    <a:p>
                      <a:pPr marL="0" marR="0" algn="ctr">
                        <a:lnSpc>
                          <a:spcPct val="115000"/>
                        </a:lnSpc>
                        <a:spcBef>
                          <a:spcPts val="0"/>
                        </a:spcBef>
                        <a:spcAft>
                          <a:spcPts val="0"/>
                        </a:spcAft>
                      </a:pPr>
                      <a:r>
                        <a:rPr lang="en-US" sz="1400" dirty="0">
                          <a:effectLst/>
                        </a:rPr>
                        <a:t>(Limited utilization of services)</a:t>
                      </a:r>
                    </a:p>
                    <a:p>
                      <a:pPr marL="0" marR="0" algn="ctr">
                        <a:lnSpc>
                          <a:spcPct val="115000"/>
                        </a:lnSpc>
                        <a:spcBef>
                          <a:spcPts val="0"/>
                        </a:spcBef>
                        <a:spcAft>
                          <a:spcPts val="0"/>
                        </a:spcAft>
                      </a:pPr>
                      <a:r>
                        <a:rPr lang="en-US" sz="1400" dirty="0">
                          <a:effectLst/>
                        </a:rPr>
                        <a:t>Relationship and family issues, depression, stress, anxiety, eating disorders, substance abuse, debt restructuring, real estate and landlord concerns, divorce, financial planning, and family violence, etc.</a:t>
                      </a:r>
                      <a:endParaRPr lang="en-US" sz="1400" dirty="0">
                        <a:effectLst/>
                        <a:latin typeface="Calibri"/>
                        <a:ea typeface="Calibri"/>
                        <a:cs typeface="Times New Roman"/>
                      </a:endParaRPr>
                    </a:p>
                  </a:txBody>
                  <a:tcPr marL="68580" marR="68580" marT="0" marB="0">
                    <a:cell3D prstMaterial="dkEdge">
                      <a:bevel/>
                      <a:lightRig rig="flood" dir="t"/>
                    </a:cell3D>
                  </a:tcPr>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Employee Assistance Program</a:t>
                      </a:r>
                    </a:p>
                    <a:p>
                      <a:pPr marL="0" marR="0" algn="ctr">
                        <a:lnSpc>
                          <a:spcPct val="115000"/>
                        </a:lnSpc>
                        <a:spcBef>
                          <a:spcPts val="0"/>
                        </a:spcBef>
                        <a:spcAft>
                          <a:spcPts val="0"/>
                        </a:spcAft>
                      </a:pPr>
                      <a:r>
                        <a:rPr lang="en-US" sz="1400" dirty="0" smtClean="0">
                          <a:effectLst/>
                        </a:rPr>
                        <a:t>Enhance  </a:t>
                      </a:r>
                      <a:r>
                        <a:rPr lang="en-US" sz="1400" dirty="0">
                          <a:effectLst/>
                        </a:rPr>
                        <a:t>the </a:t>
                      </a:r>
                      <a:r>
                        <a:rPr lang="en-US" sz="1400" dirty="0" smtClean="0">
                          <a:effectLst/>
                        </a:rPr>
                        <a:t> utilization </a:t>
                      </a:r>
                      <a:r>
                        <a:rPr lang="en-US" sz="1400" dirty="0">
                          <a:effectLst/>
                        </a:rPr>
                        <a:t>of services:</a:t>
                      </a:r>
                    </a:p>
                    <a:p>
                      <a:pPr marL="628650" marR="0" lvl="1" indent="-171450" algn="l">
                        <a:lnSpc>
                          <a:spcPct val="115000"/>
                        </a:lnSpc>
                        <a:spcBef>
                          <a:spcPts val="0"/>
                        </a:spcBef>
                        <a:spcAft>
                          <a:spcPts val="0"/>
                        </a:spcAft>
                        <a:buFont typeface="Wingdings" pitchFamily="2" charset="2"/>
                        <a:buChar char="v"/>
                      </a:pPr>
                      <a:r>
                        <a:rPr lang="en-US" sz="1400" dirty="0" smtClean="0">
                          <a:effectLst/>
                        </a:rPr>
                        <a:t>     Administrators</a:t>
                      </a:r>
                      <a:r>
                        <a:rPr lang="en-US" sz="1400" dirty="0">
                          <a:effectLst/>
                        </a:rPr>
                        <a:t>’ retreat</a:t>
                      </a:r>
                    </a:p>
                    <a:p>
                      <a:pPr marL="800100" marR="0" lvl="1" indent="-342900" algn="l">
                        <a:lnSpc>
                          <a:spcPct val="115000"/>
                        </a:lnSpc>
                        <a:spcBef>
                          <a:spcPts val="0"/>
                        </a:spcBef>
                        <a:spcAft>
                          <a:spcPts val="0"/>
                        </a:spcAft>
                        <a:buFont typeface="Wingdings" pitchFamily="2" charset="2"/>
                        <a:buChar char="v"/>
                      </a:pPr>
                      <a:r>
                        <a:rPr lang="en-US" sz="1400" dirty="0">
                          <a:effectLst/>
                        </a:rPr>
                        <a:t>Faculty meetings</a:t>
                      </a:r>
                    </a:p>
                    <a:p>
                      <a:pPr marL="800100" marR="0" lvl="1" indent="-342900" algn="l">
                        <a:lnSpc>
                          <a:spcPct val="115000"/>
                        </a:lnSpc>
                        <a:spcBef>
                          <a:spcPts val="0"/>
                        </a:spcBef>
                        <a:spcAft>
                          <a:spcPts val="0"/>
                        </a:spcAft>
                        <a:buFont typeface="Wingdings" pitchFamily="2" charset="2"/>
                        <a:buChar char="v"/>
                      </a:pPr>
                      <a:r>
                        <a:rPr lang="en-US" sz="1400" dirty="0">
                          <a:effectLst/>
                        </a:rPr>
                        <a:t>Union meetings</a:t>
                      </a:r>
                    </a:p>
                    <a:p>
                      <a:pPr marL="800100" marR="0" lvl="1" indent="-342900" algn="l">
                        <a:lnSpc>
                          <a:spcPct val="115000"/>
                        </a:lnSpc>
                        <a:spcBef>
                          <a:spcPts val="0"/>
                        </a:spcBef>
                        <a:spcAft>
                          <a:spcPts val="0"/>
                        </a:spcAft>
                        <a:buFont typeface="Wingdings" pitchFamily="2" charset="2"/>
                        <a:buChar char="v"/>
                      </a:pPr>
                      <a:r>
                        <a:rPr lang="en-US" sz="1400" dirty="0">
                          <a:effectLst/>
                        </a:rPr>
                        <a:t>Monthly newsletter</a:t>
                      </a:r>
                      <a:endParaRPr lang="en-US" sz="1400" dirty="0">
                        <a:effectLst/>
                        <a:latin typeface="Calibri"/>
                        <a:ea typeface="Calibri"/>
                        <a:cs typeface="Calibri"/>
                      </a:endParaRPr>
                    </a:p>
                  </a:txBody>
                  <a:tcPr marL="68580" marR="68580" marT="0" marB="0">
                    <a:cell3D prstMaterial="dkEdge">
                      <a:bevel/>
                      <a:lightRig rig="flood" dir="t"/>
                    </a:cell3D>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00176963"/>
              </p:ext>
            </p:extLst>
          </p:nvPr>
        </p:nvGraphicFramePr>
        <p:xfrm>
          <a:off x="152400" y="4267200"/>
          <a:ext cx="8839200" cy="2057400"/>
        </p:xfrm>
        <a:graphic>
          <a:graphicData uri="http://schemas.openxmlformats.org/drawingml/2006/table">
            <a:tbl>
              <a:tblPr>
                <a:tableStyleId>{D113A9D2-9D6B-4929-AA2D-F23B5EE8CBE7}</a:tableStyleId>
              </a:tblPr>
              <a:tblGrid>
                <a:gridCol w="4419600"/>
                <a:gridCol w="4419600"/>
              </a:tblGrid>
              <a:tr h="2057400">
                <a:tc>
                  <a:txBody>
                    <a:bodyPr/>
                    <a:lstStyle/>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2000" dirty="0" smtClean="0">
                          <a:effectLst/>
                        </a:rPr>
                        <a:t>Digitalization </a:t>
                      </a:r>
                      <a:r>
                        <a:rPr lang="en-US" sz="2000" dirty="0">
                          <a:effectLst/>
                        </a:rPr>
                        <a:t>of </a:t>
                      </a:r>
                      <a:endParaRPr lang="en-US" sz="2000" dirty="0" smtClean="0">
                        <a:effectLst/>
                      </a:endParaRPr>
                    </a:p>
                    <a:p>
                      <a:pPr marL="0" marR="0" algn="ctr">
                        <a:lnSpc>
                          <a:spcPct val="115000"/>
                        </a:lnSpc>
                        <a:spcBef>
                          <a:spcPts val="0"/>
                        </a:spcBef>
                        <a:spcAft>
                          <a:spcPts val="0"/>
                        </a:spcAft>
                      </a:pPr>
                      <a:r>
                        <a:rPr lang="en-US" sz="2400" dirty="0" smtClean="0">
                          <a:effectLst/>
                        </a:rPr>
                        <a:t>ACTIVE </a:t>
                      </a:r>
                      <a:r>
                        <a:rPr lang="en-US" sz="2000" dirty="0" smtClean="0">
                          <a:effectLst/>
                        </a:rPr>
                        <a:t> </a:t>
                      </a:r>
                      <a:r>
                        <a:rPr lang="en-US" sz="2000" dirty="0">
                          <a:effectLst/>
                        </a:rPr>
                        <a:t>files</a:t>
                      </a:r>
                    </a:p>
                    <a:p>
                      <a:pPr marL="0" marR="0" algn="ctr">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solidFill>
                  </a:tcPr>
                </a:tc>
                <a:tc>
                  <a:txBody>
                    <a:bodyPr/>
                    <a:lstStyle/>
                    <a:p>
                      <a:pPr marL="0" marR="0" algn="ctr">
                        <a:lnSpc>
                          <a:spcPct val="115000"/>
                        </a:lnSpc>
                        <a:spcBef>
                          <a:spcPts val="0"/>
                        </a:spcBef>
                        <a:spcAft>
                          <a:spcPts val="0"/>
                        </a:spcAft>
                      </a:pPr>
                      <a:r>
                        <a:rPr lang="en-US" sz="2000" dirty="0" smtClean="0">
                          <a:effectLst/>
                        </a:rPr>
                        <a:t>Digitalization </a:t>
                      </a:r>
                      <a:r>
                        <a:rPr lang="en-US" sz="2000" dirty="0">
                          <a:effectLst/>
                        </a:rPr>
                        <a:t>of all </a:t>
                      </a:r>
                      <a:endParaRPr lang="en-US" sz="2000" dirty="0" smtClean="0">
                        <a:effectLst/>
                      </a:endParaRPr>
                    </a:p>
                    <a:p>
                      <a:pPr marL="0" marR="0" algn="ctr">
                        <a:lnSpc>
                          <a:spcPct val="115000"/>
                        </a:lnSpc>
                        <a:spcBef>
                          <a:spcPts val="0"/>
                        </a:spcBef>
                        <a:spcAft>
                          <a:spcPts val="0"/>
                        </a:spcAft>
                      </a:pPr>
                      <a:r>
                        <a:rPr lang="en-US" sz="2400" dirty="0" smtClean="0">
                          <a:effectLst/>
                        </a:rPr>
                        <a:t>INACTIVE</a:t>
                      </a:r>
                      <a:r>
                        <a:rPr lang="en-US" sz="1800" dirty="0" smtClean="0">
                          <a:effectLst/>
                        </a:rPr>
                        <a:t> </a:t>
                      </a:r>
                      <a:r>
                        <a:rPr lang="en-US" sz="1800" dirty="0">
                          <a:effectLst/>
                        </a:rPr>
                        <a:t>files</a:t>
                      </a:r>
                      <a:endParaRPr lang="en-US"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cell3D prstMaterial="dkEdge">
                      <a:bevel/>
                      <a:lightRig rig="flood" dir="t"/>
                    </a:cell3D>
                    <a:solidFill>
                      <a:schemeClr val="accent1"/>
                    </a:solidFill>
                  </a:tcPr>
                </a:tc>
              </a:tr>
            </a:tbl>
          </a:graphicData>
        </a:graphic>
      </p:graphicFrame>
    </p:spTree>
    <p:extLst>
      <p:ext uri="{BB962C8B-B14F-4D97-AF65-F5344CB8AC3E}">
        <p14:creationId xmlns:p14="http://schemas.microsoft.com/office/powerpoint/2010/main" val="42020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grants</a:t>
            </a:r>
            <a:endParaRPr lang="en-US" dirty="0"/>
          </a:p>
        </p:txBody>
      </p:sp>
      <p:sp>
        <p:nvSpPr>
          <p:cNvPr id="3" name="Content Placeholder 2"/>
          <p:cNvSpPr>
            <a:spLocks noGrp="1"/>
          </p:cNvSpPr>
          <p:nvPr>
            <p:ph sz="quarter" idx="1"/>
          </p:nvPr>
        </p:nvSpPr>
        <p:spPr/>
        <p:txBody>
          <a:bodyPr/>
          <a:lstStyle/>
          <a:p>
            <a:r>
              <a:rPr lang="en-US" dirty="0" smtClean="0"/>
              <a:t>Extended Learning Time Grant: $1,077,000 </a:t>
            </a:r>
            <a:r>
              <a:rPr lang="en-US" sz="1400" dirty="0" smtClean="0"/>
              <a:t>(NYSED)</a:t>
            </a:r>
          </a:p>
          <a:p>
            <a:r>
              <a:rPr lang="en-US" dirty="0" smtClean="0"/>
              <a:t>School Improvement Grant for HS: $1,000,000 </a:t>
            </a:r>
            <a:r>
              <a:rPr lang="en-US" sz="1400" dirty="0" smtClean="0"/>
              <a:t>(NYSED)</a:t>
            </a:r>
          </a:p>
          <a:p>
            <a:r>
              <a:rPr lang="en-US" dirty="0"/>
              <a:t>School Improvement Grant </a:t>
            </a:r>
            <a:r>
              <a:rPr lang="en-US"/>
              <a:t>for </a:t>
            </a:r>
            <a:r>
              <a:rPr lang="en-US" smtClean="0"/>
              <a:t>MS</a:t>
            </a:r>
            <a:r>
              <a:rPr lang="en-US" dirty="0"/>
              <a:t>: $</a:t>
            </a:r>
            <a:r>
              <a:rPr lang="en-US" dirty="0" smtClean="0"/>
              <a:t>1,000,000 </a:t>
            </a:r>
            <a:r>
              <a:rPr lang="en-US" sz="1400" dirty="0" smtClean="0"/>
              <a:t>(NYSED)</a:t>
            </a:r>
          </a:p>
          <a:p>
            <a:r>
              <a:rPr lang="en-US" dirty="0" smtClean="0"/>
              <a:t>Revitalizing Hempstead through the Arts (</a:t>
            </a:r>
            <a:r>
              <a:rPr lang="en-US" dirty="0" err="1" smtClean="0"/>
              <a:t>RHttA</a:t>
            </a:r>
            <a:r>
              <a:rPr lang="en-US" dirty="0" smtClean="0"/>
              <a:t>): $2,200,000 </a:t>
            </a:r>
            <a:r>
              <a:rPr lang="en-US" sz="1400" dirty="0" smtClean="0"/>
              <a:t>(USDOE)</a:t>
            </a:r>
          </a:p>
          <a:p>
            <a:r>
              <a:rPr lang="en-US" dirty="0" smtClean="0"/>
              <a:t>Artful Access to Academics (AAA): $1,200,000 </a:t>
            </a:r>
            <a:r>
              <a:rPr lang="en-US" sz="1400" dirty="0" smtClean="0"/>
              <a:t>(USDOE)</a:t>
            </a:r>
            <a:endParaRPr lang="en-US" sz="1400" dirty="0"/>
          </a:p>
        </p:txBody>
      </p:sp>
    </p:spTree>
    <p:extLst>
      <p:ext uri="{BB962C8B-B14F-4D97-AF65-F5344CB8AC3E}">
        <p14:creationId xmlns:p14="http://schemas.microsoft.com/office/powerpoint/2010/main" val="4267728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of ABGS</a:t>
            </a:r>
            <a:endParaRPr lang="en-US" dirty="0"/>
          </a:p>
        </p:txBody>
      </p:sp>
      <p:sp>
        <p:nvSpPr>
          <p:cNvPr id="3" name="Content Placeholder 2"/>
          <p:cNvSpPr>
            <a:spLocks noGrp="1"/>
          </p:cNvSpPr>
          <p:nvPr>
            <p:ph sz="quarter" idx="1"/>
          </p:nvPr>
        </p:nvSpPr>
        <p:spPr/>
        <p:txBody>
          <a:bodyPr/>
          <a:lstStyle/>
          <a:p>
            <a:r>
              <a:rPr lang="en-US" dirty="0" smtClean="0"/>
              <a:t>1,313 students</a:t>
            </a:r>
          </a:p>
          <a:p>
            <a:r>
              <a:rPr lang="en-US" dirty="0" smtClean="0"/>
              <a:t>58% Latino, 40% Black, 1% Asian, 1% White</a:t>
            </a:r>
          </a:p>
          <a:p>
            <a:r>
              <a:rPr lang="en-US" dirty="0" smtClean="0"/>
              <a:t>14% Limited English Proficient</a:t>
            </a:r>
          </a:p>
          <a:p>
            <a:r>
              <a:rPr lang="en-US" dirty="0" smtClean="0"/>
              <a:t>15% Students with disabilities</a:t>
            </a:r>
          </a:p>
          <a:p>
            <a:r>
              <a:rPr lang="en-US" dirty="0" smtClean="0"/>
              <a:t>76% Economically Disadvantaged</a:t>
            </a:r>
          </a:p>
          <a:p>
            <a:r>
              <a:rPr lang="en-US" dirty="0" smtClean="0"/>
              <a:t>94% student attendance rate</a:t>
            </a:r>
          </a:p>
          <a:p>
            <a:r>
              <a:rPr lang="en-US" dirty="0" smtClean="0"/>
              <a:t>68% of staff hold a Master’s degree or higher</a:t>
            </a:r>
            <a:endParaRPr lang="en-US" dirty="0"/>
          </a:p>
        </p:txBody>
      </p:sp>
    </p:spTree>
    <p:extLst>
      <p:ext uri="{BB962C8B-B14F-4D97-AF65-F5344CB8AC3E}">
        <p14:creationId xmlns:p14="http://schemas.microsoft.com/office/powerpoint/2010/main" val="2729873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data reveals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60790173"/>
              </p:ext>
            </p:extLst>
          </p:nvPr>
        </p:nvGraphicFramePr>
        <p:xfrm>
          <a:off x="304800" y="2209800"/>
          <a:ext cx="8504238" cy="2397760"/>
        </p:xfrm>
        <a:graphic>
          <a:graphicData uri="http://schemas.openxmlformats.org/drawingml/2006/table">
            <a:tbl>
              <a:tblPr firstRow="1" bandRow="1">
                <a:tableStyleId>{5C22544A-7EE6-4342-B048-85BDC9FD1C3A}</a:tableStyleId>
              </a:tblPr>
              <a:tblGrid>
                <a:gridCol w="2834746"/>
                <a:gridCol w="2834746"/>
                <a:gridCol w="2834746"/>
              </a:tblGrid>
              <a:tr h="370840">
                <a:tc>
                  <a:txBody>
                    <a:bodyPr/>
                    <a:lstStyle/>
                    <a:p>
                      <a:pPr algn="ctr"/>
                      <a:r>
                        <a:rPr lang="en-US" dirty="0" smtClean="0"/>
                        <a:t>GRADE</a:t>
                      </a:r>
                      <a:endParaRPr lang="en-US" dirty="0"/>
                    </a:p>
                  </a:txBody>
                  <a:tcPr/>
                </a:tc>
                <a:tc>
                  <a:txBody>
                    <a:bodyPr/>
                    <a:lstStyle/>
                    <a:p>
                      <a:pPr algn="ctr"/>
                      <a:r>
                        <a:rPr lang="en-US" dirty="0" smtClean="0"/>
                        <a:t>ELA</a:t>
                      </a:r>
                      <a:endParaRPr lang="en-US" dirty="0"/>
                    </a:p>
                  </a:txBody>
                  <a:tcPr/>
                </a:tc>
                <a:tc>
                  <a:txBody>
                    <a:bodyPr/>
                    <a:lstStyle/>
                    <a:p>
                      <a:pPr algn="ctr"/>
                      <a:r>
                        <a:rPr lang="en-US" dirty="0" smtClean="0"/>
                        <a:t>MATHEMATICS</a:t>
                      </a:r>
                      <a:endParaRPr lang="en-US" dirty="0"/>
                    </a:p>
                  </a:txBody>
                  <a:tcPr/>
                </a:tc>
              </a:tr>
              <a:tr h="370840">
                <a:tc>
                  <a:txBody>
                    <a:bodyPr/>
                    <a:lstStyle/>
                    <a:p>
                      <a:pPr algn="ctr"/>
                      <a:r>
                        <a:rPr lang="en-US" dirty="0" smtClean="0"/>
                        <a:t>6</a:t>
                      </a:r>
                      <a:r>
                        <a:rPr lang="en-US" baseline="30000" dirty="0" smtClean="0"/>
                        <a:t>TH</a:t>
                      </a:r>
                      <a:endParaRPr lang="en-US" dirty="0" smtClean="0"/>
                    </a:p>
                  </a:txBody>
                  <a:tcPr/>
                </a:tc>
                <a:tc>
                  <a:txBody>
                    <a:bodyPr/>
                    <a:lstStyle/>
                    <a:p>
                      <a:r>
                        <a:rPr lang="en-US" dirty="0" smtClean="0"/>
                        <a:t>52%, 42%, 6%</a:t>
                      </a:r>
                      <a:endParaRPr lang="en-US" dirty="0"/>
                    </a:p>
                  </a:txBody>
                  <a:tcPr/>
                </a:tc>
                <a:tc>
                  <a:txBody>
                    <a:bodyPr/>
                    <a:lstStyle/>
                    <a:p>
                      <a:r>
                        <a:rPr lang="en-US" dirty="0" smtClean="0"/>
                        <a:t>61%, 32%, 7%</a:t>
                      </a:r>
                      <a:endParaRPr lang="en-US" dirty="0"/>
                    </a:p>
                  </a:txBody>
                  <a:tcPr/>
                </a:tc>
              </a:tr>
              <a:tr h="370840">
                <a:tc>
                  <a:txBody>
                    <a:bodyPr/>
                    <a:lstStyle/>
                    <a:p>
                      <a:pPr algn="ctr"/>
                      <a:r>
                        <a:rPr lang="en-US" dirty="0" smtClean="0"/>
                        <a:t>7</a:t>
                      </a:r>
                      <a:r>
                        <a:rPr lang="en-US" baseline="30000" dirty="0" smtClean="0"/>
                        <a:t>TH</a:t>
                      </a:r>
                      <a:endParaRPr lang="en-US" dirty="0" smtClean="0"/>
                    </a:p>
                  </a:txBody>
                  <a:tcPr/>
                </a:tc>
                <a:tc>
                  <a:txBody>
                    <a:bodyPr/>
                    <a:lstStyle/>
                    <a:p>
                      <a:r>
                        <a:rPr lang="en-US" dirty="0" smtClean="0"/>
                        <a:t>62%, 32%, 6%</a:t>
                      </a:r>
                      <a:endParaRPr lang="en-US" dirty="0"/>
                    </a:p>
                  </a:txBody>
                  <a:tcPr/>
                </a:tc>
                <a:tc>
                  <a:txBody>
                    <a:bodyPr/>
                    <a:lstStyle/>
                    <a:p>
                      <a:r>
                        <a:rPr lang="en-US" dirty="0" smtClean="0"/>
                        <a:t>73%,21%, 5%</a:t>
                      </a:r>
                      <a:endParaRPr lang="en-US" dirty="0"/>
                    </a:p>
                  </a:txBody>
                  <a:tcPr/>
                </a:tc>
              </a:tr>
              <a:tr h="370840">
                <a:tc>
                  <a:txBody>
                    <a:bodyPr/>
                    <a:lstStyle/>
                    <a:p>
                      <a:pPr algn="ctr"/>
                      <a:r>
                        <a:rPr lang="en-US" dirty="0" smtClean="0"/>
                        <a:t>8</a:t>
                      </a:r>
                      <a:r>
                        <a:rPr lang="en-US" baseline="30000" dirty="0" smtClean="0"/>
                        <a:t>TH</a:t>
                      </a:r>
                      <a:endParaRPr lang="en-US" dirty="0" smtClean="0"/>
                    </a:p>
                  </a:txBody>
                  <a:tcPr/>
                </a:tc>
                <a:tc>
                  <a:txBody>
                    <a:bodyPr/>
                    <a:lstStyle/>
                    <a:p>
                      <a:r>
                        <a:rPr lang="en-US" dirty="0" smtClean="0"/>
                        <a:t>62%, 33%, 5%</a:t>
                      </a:r>
                      <a:endParaRPr lang="en-US" dirty="0"/>
                    </a:p>
                  </a:txBody>
                  <a:tcPr/>
                </a:tc>
                <a:tc>
                  <a:txBody>
                    <a:bodyPr/>
                    <a:lstStyle/>
                    <a:p>
                      <a:r>
                        <a:rPr lang="en-US" dirty="0" smtClean="0"/>
                        <a:t>67%,28% 6%</a:t>
                      </a:r>
                      <a:endParaRPr lang="en-US" dirty="0"/>
                    </a:p>
                  </a:txBody>
                  <a:tcPr/>
                </a:tc>
              </a:tr>
              <a:tr h="370840">
                <a:tc gridSpan="3">
                  <a:txBody>
                    <a:bodyPr/>
                    <a:lstStyle/>
                    <a:p>
                      <a:pPr algn="ctr"/>
                      <a:r>
                        <a:rPr lang="en-US" dirty="0" smtClean="0"/>
                        <a:t>Level</a:t>
                      </a:r>
                      <a:r>
                        <a:rPr lang="en-US" baseline="0" dirty="0" smtClean="0"/>
                        <a:t> 1: well below</a:t>
                      </a:r>
                    </a:p>
                    <a:p>
                      <a:pPr algn="ctr"/>
                      <a:r>
                        <a:rPr lang="en-US" baseline="0" dirty="0" smtClean="0"/>
                        <a:t>Level 2: below proficient</a:t>
                      </a:r>
                    </a:p>
                    <a:p>
                      <a:pPr algn="ctr"/>
                      <a:r>
                        <a:rPr lang="en-US" baseline="0" dirty="0" smtClean="0"/>
                        <a:t>Level 3 &amp; 4: proficient/excellent</a:t>
                      </a:r>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71851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ABGS Middle School</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Daily Instructional walk-throughs</a:t>
            </a:r>
          </a:p>
          <a:p>
            <a:pPr lvl="1"/>
            <a:r>
              <a:rPr lang="en-US" dirty="0" smtClean="0"/>
              <a:t>Do  now’s</a:t>
            </a:r>
          </a:p>
          <a:p>
            <a:pPr lvl="1"/>
            <a:r>
              <a:rPr lang="en-US" dirty="0" smtClean="0"/>
              <a:t>Rigor and relevance</a:t>
            </a:r>
          </a:p>
          <a:p>
            <a:pPr lvl="1"/>
            <a:r>
              <a:rPr lang="en-US" dirty="0" smtClean="0"/>
              <a:t>Quads</a:t>
            </a:r>
          </a:p>
          <a:p>
            <a:pPr lvl="1"/>
            <a:r>
              <a:rPr lang="en-US" dirty="0" smtClean="0"/>
              <a:t>Think, write, pair, share</a:t>
            </a:r>
          </a:p>
          <a:p>
            <a:r>
              <a:rPr lang="en-US" dirty="0" smtClean="0"/>
              <a:t>Positive Afterschool Assessment Program (PAAP)</a:t>
            </a:r>
          </a:p>
          <a:p>
            <a:r>
              <a:rPr lang="en-US" dirty="0" smtClean="0"/>
              <a:t>Parent workshops</a:t>
            </a:r>
          </a:p>
          <a:p>
            <a:r>
              <a:rPr lang="en-US" dirty="0" smtClean="0"/>
              <a:t>Saturday Academy</a:t>
            </a:r>
          </a:p>
          <a:p>
            <a:r>
              <a:rPr lang="en-US" dirty="0" smtClean="0"/>
              <a:t>Weekly CEP meetings</a:t>
            </a:r>
          </a:p>
          <a:p>
            <a:r>
              <a:rPr lang="en-US" dirty="0" smtClean="0"/>
              <a:t>Regents Review</a:t>
            </a:r>
          </a:p>
          <a:p>
            <a:r>
              <a:rPr lang="en-US" dirty="0" smtClean="0"/>
              <a:t>Weekly Common planning time (horizontal)</a:t>
            </a:r>
          </a:p>
          <a:p>
            <a:r>
              <a:rPr lang="en-US" dirty="0" smtClean="0"/>
              <a:t>Principal’s writing challenge</a:t>
            </a:r>
          </a:p>
          <a:p>
            <a:r>
              <a:rPr lang="en-US" dirty="0" smtClean="0"/>
              <a:t>ELA department (book study group)</a:t>
            </a:r>
          </a:p>
          <a:p>
            <a:r>
              <a:rPr lang="en-US" dirty="0" smtClean="0"/>
              <a:t>Principal meets with student council monthly</a:t>
            </a:r>
          </a:p>
          <a:p>
            <a:r>
              <a:rPr lang="en-US" dirty="0" smtClean="0"/>
              <a:t>Peer support team meets every other week (positive school morale)</a:t>
            </a:r>
          </a:p>
        </p:txBody>
      </p:sp>
    </p:spTree>
    <p:extLst>
      <p:ext uri="{BB962C8B-B14F-4D97-AF65-F5344CB8AC3E}">
        <p14:creationId xmlns:p14="http://schemas.microsoft.com/office/powerpoint/2010/main" val="3611496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2014-2015</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Complete the District Comprehensive Education Plan (DCIP)</a:t>
            </a:r>
          </a:p>
          <a:p>
            <a:r>
              <a:rPr lang="en-US" dirty="0" smtClean="0"/>
              <a:t>Work with schools to complete 2014-2015 School Comprehensive Education Plans (SCEP)</a:t>
            </a:r>
          </a:p>
          <a:p>
            <a:r>
              <a:rPr lang="en-US" dirty="0" smtClean="0"/>
              <a:t>Continue to partner with Hofstra University</a:t>
            </a:r>
          </a:p>
          <a:p>
            <a:r>
              <a:rPr lang="en-US" dirty="0" smtClean="0"/>
              <a:t>Partner with Roosevelt School District</a:t>
            </a:r>
          </a:p>
          <a:p>
            <a:r>
              <a:rPr lang="en-US" dirty="0" smtClean="0"/>
              <a:t>Continue partnership with Farmingdale State College</a:t>
            </a:r>
          </a:p>
          <a:p>
            <a:r>
              <a:rPr lang="en-US" dirty="0" smtClean="0"/>
              <a:t>Locate and apply for grants to support student achievement throughout the district</a:t>
            </a:r>
            <a:endParaRPr lang="en-US" dirty="0"/>
          </a:p>
        </p:txBody>
      </p:sp>
    </p:spTree>
    <p:extLst>
      <p:ext uri="{BB962C8B-B14F-4D97-AF65-F5344CB8AC3E}">
        <p14:creationId xmlns:p14="http://schemas.microsoft.com/office/powerpoint/2010/main" val="3766856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hangingPunct="1">
              <a:defRPr/>
            </a:pPr>
            <a:r>
              <a:rPr lang="en-US" altLang="en-US" cap="none" smtClean="0"/>
              <a:t>Deborah DeLong, LCSW-R</a:t>
            </a:r>
          </a:p>
          <a:p>
            <a:pPr eaLnBrk="1" hangingPunct="1">
              <a:defRPr/>
            </a:pPr>
            <a:r>
              <a:rPr lang="en-US" altLang="en-US" cap="none" smtClean="0"/>
              <a:t>Assistant Superintendent for Pupil Personnel Services</a:t>
            </a:r>
          </a:p>
        </p:txBody>
      </p:sp>
      <p:sp>
        <p:nvSpPr>
          <p:cNvPr id="13315" name="Title 1"/>
          <p:cNvSpPr>
            <a:spLocks noGrp="1"/>
          </p:cNvSpPr>
          <p:nvPr>
            <p:ph type="ctrTitle"/>
          </p:nvPr>
        </p:nvSpPr>
        <p:spPr/>
        <p:txBody>
          <a:bodyPr/>
          <a:lstStyle/>
          <a:p>
            <a:pPr eaLnBrk="1" hangingPunct="1"/>
            <a:r>
              <a:rPr lang="en-US" altLang="en-US" smtClean="0"/>
              <a:t>Pupil Personnel Services and Support Programs</a:t>
            </a:r>
          </a:p>
        </p:txBody>
      </p:sp>
    </p:spTree>
    <p:extLst>
      <p:ext uri="{BB962C8B-B14F-4D97-AF65-F5344CB8AC3E}">
        <p14:creationId xmlns:p14="http://schemas.microsoft.com/office/powerpoint/2010/main" val="2826452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solidFill>
                  <a:srgbClr val="7B9899"/>
                </a:solidFill>
              </a:rPr>
              <a:t>2013-2014 HIGHLIGHTS </a:t>
            </a:r>
          </a:p>
        </p:txBody>
      </p:sp>
      <p:sp>
        <p:nvSpPr>
          <p:cNvPr id="14339"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altLang="en-US" sz="1800" b="1" smtClean="0"/>
              <a:t>Hempstead High School</a:t>
            </a:r>
          </a:p>
          <a:p>
            <a:pPr algn="ctr" eaLnBrk="1" hangingPunct="1">
              <a:buFont typeface="Wingdings 2" pitchFamily="18" charset="2"/>
              <a:buNone/>
            </a:pPr>
            <a:endParaRPr lang="en-US" altLang="en-US" sz="1800" b="1" smtClean="0"/>
          </a:p>
          <a:p>
            <a:pPr eaLnBrk="1" hangingPunct="1"/>
            <a:r>
              <a:rPr lang="en-US" altLang="en-US" sz="1600" b="1" smtClean="0"/>
              <a:t>Physical building: Exceptionally clean; floors polished at all times; bathrooms immaculate; halls without trash or debris.</a:t>
            </a:r>
          </a:p>
          <a:p>
            <a:pPr eaLnBrk="1" hangingPunct="1">
              <a:buFont typeface="Wingdings 2" pitchFamily="18" charset="2"/>
              <a:buNone/>
            </a:pPr>
            <a:endParaRPr lang="en-US" altLang="en-US" sz="1600" b="1" smtClean="0"/>
          </a:p>
          <a:p>
            <a:pPr eaLnBrk="1" hangingPunct="1"/>
            <a:r>
              <a:rPr lang="en-US" altLang="en-US" sz="1600" b="1" smtClean="0"/>
              <a:t>Cohesive Administrative Team: Executive Principal; 3 Assistant Principals; Dean of Students</a:t>
            </a:r>
          </a:p>
          <a:p>
            <a:pPr eaLnBrk="1" hangingPunct="1">
              <a:buFont typeface="Wingdings 2" pitchFamily="18" charset="2"/>
              <a:buNone/>
            </a:pPr>
            <a:endParaRPr lang="en-US" altLang="en-US" sz="1600" b="1" smtClean="0"/>
          </a:p>
          <a:p>
            <a:pPr eaLnBrk="1" hangingPunct="1"/>
            <a:r>
              <a:rPr lang="en-US" altLang="en-US" sz="1600" b="1" smtClean="0"/>
              <a:t>Student attendance improved by 15%.</a:t>
            </a:r>
          </a:p>
          <a:p>
            <a:pPr eaLnBrk="1" hangingPunct="1"/>
            <a:endParaRPr lang="en-US" altLang="en-US" sz="1600" b="1" smtClean="0"/>
          </a:p>
          <a:p>
            <a:pPr eaLnBrk="1" hangingPunct="1"/>
            <a:r>
              <a:rPr lang="en-US" altLang="en-US" sz="1600" b="1" smtClean="0"/>
              <a:t>State Education Department’s recognition of the increase in advanced placement opportunities: The number of courses were increased from 8 to 12.  In addition, this year the high school established a partnership with St. John’s University and upon completion, the corresponding grades will be accepted at almost any college/university in the country.</a:t>
            </a:r>
          </a:p>
          <a:p>
            <a:pPr eaLnBrk="1" hangingPunct="1">
              <a:buFont typeface="Wingdings 2" pitchFamily="18" charset="2"/>
              <a:buNone/>
            </a:pPr>
            <a:endParaRPr lang="en-US" altLang="en-US" sz="1600" b="1" smtClean="0"/>
          </a:p>
        </p:txBody>
      </p:sp>
    </p:spTree>
    <p:extLst>
      <p:ext uri="{BB962C8B-B14F-4D97-AF65-F5344CB8AC3E}">
        <p14:creationId xmlns:p14="http://schemas.microsoft.com/office/powerpoint/2010/main" val="2414643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solidFill>
                  <a:srgbClr val="7B9899"/>
                </a:solidFill>
              </a:rPr>
              <a:t>2013-2014 HIGHLIGHTS</a:t>
            </a:r>
          </a:p>
        </p:txBody>
      </p:sp>
      <p:sp>
        <p:nvSpPr>
          <p:cNvPr id="15363" name="Content Placeholder 2"/>
          <p:cNvSpPr>
            <a:spLocks noGrp="1"/>
          </p:cNvSpPr>
          <p:nvPr>
            <p:ph sz="quarter" idx="1"/>
          </p:nvPr>
        </p:nvSpPr>
        <p:spPr>
          <a:xfrm>
            <a:off x="301625" y="1527175"/>
            <a:ext cx="8504238" cy="4572000"/>
          </a:xfrm>
        </p:spPr>
        <p:txBody>
          <a:bodyPr/>
          <a:lstStyle/>
          <a:p>
            <a:pPr eaLnBrk="1" hangingPunct="1"/>
            <a:r>
              <a:rPr lang="en-US" altLang="en-US" sz="1600" b="1" dirty="0" smtClean="0"/>
              <a:t>Comprehensive Alternative to Restoring Excellence (C.A.R.E.) Program:  This is an evening program that use to be essentially for students who were suspended on a long term basis.  However, this year the majority of the students are attending for credit recovery and regents preparation.</a:t>
            </a:r>
          </a:p>
          <a:p>
            <a:pPr eaLnBrk="1" hangingPunct="1"/>
            <a:endParaRPr lang="en-US" altLang="en-US" sz="1600" b="1" dirty="0" smtClean="0"/>
          </a:p>
          <a:p>
            <a:pPr eaLnBrk="1" hangingPunct="1"/>
            <a:r>
              <a:rPr lang="en-US" altLang="en-US" sz="1600" b="1" dirty="0" smtClean="0"/>
              <a:t>Increase in Honor Roll students:  The number of honor roll students during 2</a:t>
            </a:r>
            <a:r>
              <a:rPr lang="en-US" altLang="en-US" sz="1600" b="1" baseline="30000" dirty="0" smtClean="0"/>
              <a:t>nd</a:t>
            </a:r>
            <a:r>
              <a:rPr lang="en-US" altLang="en-US" sz="1600" b="1" dirty="0" smtClean="0"/>
              <a:t> quarter increased by 100% (200 to 400).</a:t>
            </a:r>
          </a:p>
          <a:p>
            <a:pPr eaLnBrk="1" hangingPunct="1"/>
            <a:endParaRPr lang="en-US" altLang="en-US" sz="1600" b="1" dirty="0" smtClean="0"/>
          </a:p>
          <a:p>
            <a:pPr eaLnBrk="1" hangingPunct="1"/>
            <a:r>
              <a:rPr lang="en-US" altLang="en-US" sz="1600" b="1" dirty="0" smtClean="0"/>
              <a:t>Suspensions: The number of suspensions were reduced by 50%.</a:t>
            </a:r>
          </a:p>
          <a:p>
            <a:pPr eaLnBrk="1" hangingPunct="1"/>
            <a:endParaRPr lang="en-US" altLang="en-US" sz="1600" b="1" dirty="0" smtClean="0"/>
          </a:p>
          <a:p>
            <a:pPr eaLnBrk="1" hangingPunct="1"/>
            <a:r>
              <a:rPr lang="en-US" altLang="en-US" sz="1600" b="1" dirty="0" smtClean="0"/>
              <a:t>Graduation Rate: At this juncture it is anticipated that the graduation rate for school year 2013-14 will be approximately 50%, increased from last year’s 38%.</a:t>
            </a:r>
          </a:p>
          <a:p>
            <a:pPr lvl="1"/>
            <a:r>
              <a:rPr lang="en-US" altLang="en-US" sz="1100" b="1" dirty="0" smtClean="0"/>
              <a:t>Last year, 60% of our students received a Regents Diploma</a:t>
            </a:r>
          </a:p>
          <a:p>
            <a:pPr lvl="1"/>
            <a:r>
              <a:rPr lang="en-US" altLang="en-US" sz="1100" b="1" dirty="0" smtClean="0"/>
              <a:t>10% received an Advanced Regents</a:t>
            </a:r>
          </a:p>
          <a:p>
            <a:pPr lvl="1"/>
            <a:r>
              <a:rPr lang="en-US" altLang="en-US" sz="1100" b="1" dirty="0" smtClean="0"/>
              <a:t>24% received  a local diploma</a:t>
            </a:r>
          </a:p>
          <a:p>
            <a:pPr lvl="1"/>
            <a:r>
              <a:rPr lang="en-US" altLang="en-US" sz="1100" b="1" dirty="0" smtClean="0"/>
              <a:t>6% received an IEP diploma</a:t>
            </a:r>
          </a:p>
          <a:p>
            <a:pPr eaLnBrk="1" hangingPunct="1">
              <a:buFont typeface="Wingdings 2" pitchFamily="18" charset="2"/>
              <a:buNone/>
            </a:pPr>
            <a:endParaRPr lang="en-US" altLang="en-US" dirty="0" smtClean="0"/>
          </a:p>
        </p:txBody>
      </p:sp>
    </p:spTree>
    <p:extLst>
      <p:ext uri="{BB962C8B-B14F-4D97-AF65-F5344CB8AC3E}">
        <p14:creationId xmlns:p14="http://schemas.microsoft.com/office/powerpoint/2010/main" val="4195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solidFill>
                  <a:srgbClr val="7B9899"/>
                </a:solidFill>
              </a:rPr>
              <a:t>2013-2014 HIGHLIGHTS</a:t>
            </a:r>
          </a:p>
        </p:txBody>
      </p:sp>
      <p:sp>
        <p:nvSpPr>
          <p:cNvPr id="16387"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altLang="en-US" sz="1600" b="1" smtClean="0"/>
              <a:t>Pupil Personnel Services</a:t>
            </a:r>
          </a:p>
          <a:p>
            <a:pPr algn="ctr" eaLnBrk="1" hangingPunct="1">
              <a:buFont typeface="Wingdings 2" pitchFamily="18" charset="2"/>
              <a:buNone/>
            </a:pPr>
            <a:endParaRPr lang="en-US" altLang="en-US" sz="1600" b="1" smtClean="0"/>
          </a:p>
          <a:p>
            <a:pPr eaLnBrk="1" hangingPunct="1"/>
            <a:r>
              <a:rPr lang="en-US" altLang="en-US" sz="1600" b="1" smtClean="0"/>
              <a:t>Instructional Support Teams (ISTs):  The building level ISTs continue to provide services to regular education students for a variety of difficulties.  Referrals are made if needed.</a:t>
            </a:r>
          </a:p>
          <a:p>
            <a:pPr eaLnBrk="1" hangingPunct="1"/>
            <a:endParaRPr lang="en-US" altLang="en-US" sz="1600" b="1" smtClean="0"/>
          </a:p>
          <a:p>
            <a:pPr eaLnBrk="1" hangingPunct="1"/>
            <a:r>
              <a:rPr lang="en-US" altLang="en-US" sz="1600" b="1" smtClean="0"/>
              <a:t>Nurses’ Unit:  In addition to daily routines and annual state requirements, this year the nurses sponsored an Asthma Prevention &amp; Treatment Project.  This program involved students, parents and staff.</a:t>
            </a:r>
          </a:p>
          <a:p>
            <a:pPr eaLnBrk="1" hangingPunct="1"/>
            <a:endParaRPr lang="en-US" altLang="en-US" sz="1600" b="1" smtClean="0"/>
          </a:p>
          <a:p>
            <a:pPr eaLnBrk="1" hangingPunct="1"/>
            <a:r>
              <a:rPr lang="en-US" altLang="en-US" sz="1600" b="1" smtClean="0"/>
              <a:t>Individual Student Crises:  Assistant Superintendent for PPS clinically intervened with extreme building level cases throughout the year.</a:t>
            </a:r>
          </a:p>
          <a:p>
            <a:pPr eaLnBrk="1" hangingPunct="1"/>
            <a:endParaRPr lang="en-US" altLang="en-US" sz="1600" b="1" smtClean="0"/>
          </a:p>
          <a:p>
            <a:pPr eaLnBrk="1" hangingPunct="1"/>
            <a:r>
              <a:rPr lang="en-US" altLang="en-US" sz="1600" b="1" smtClean="0"/>
              <a:t>Teenage Pregnancy Project: Pregnant teens receive assistance and follow-up services through the High School Team Center as opposed to BOCES.</a:t>
            </a:r>
          </a:p>
        </p:txBody>
      </p:sp>
    </p:spTree>
    <p:extLst>
      <p:ext uri="{BB962C8B-B14F-4D97-AF65-F5344CB8AC3E}">
        <p14:creationId xmlns:p14="http://schemas.microsoft.com/office/powerpoint/2010/main" val="877230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solidFill>
                  <a:srgbClr val="7B9899"/>
                </a:solidFill>
              </a:rPr>
              <a:t>2013-2014 HIGHLIGHTS</a:t>
            </a:r>
          </a:p>
        </p:txBody>
      </p:sp>
      <p:sp>
        <p:nvSpPr>
          <p:cNvPr id="17411" name="Content Placeholder 2"/>
          <p:cNvSpPr>
            <a:spLocks noGrp="1"/>
          </p:cNvSpPr>
          <p:nvPr>
            <p:ph sz="quarter" idx="1"/>
          </p:nvPr>
        </p:nvSpPr>
        <p:spPr>
          <a:xfrm>
            <a:off x="301625" y="1527175"/>
            <a:ext cx="8504238" cy="4572000"/>
          </a:xfrm>
        </p:spPr>
        <p:txBody>
          <a:bodyPr/>
          <a:lstStyle/>
          <a:p>
            <a:pPr eaLnBrk="1" hangingPunct="1"/>
            <a:r>
              <a:rPr lang="en-US" altLang="en-US" sz="1600" b="1" smtClean="0"/>
              <a:t>Incarcerated Youth Project:  Students who are incarcerated and who have been recently released are tracked for proper educational follow-up.</a:t>
            </a:r>
          </a:p>
          <a:p>
            <a:pPr eaLnBrk="1" hangingPunct="1"/>
            <a:endParaRPr lang="en-US" altLang="en-US" sz="1600" b="1" smtClean="0"/>
          </a:p>
          <a:p>
            <a:pPr eaLnBrk="1" hangingPunct="1"/>
            <a:r>
              <a:rPr lang="en-US" altLang="en-US" sz="1600" b="1" smtClean="0"/>
              <a:t>“Hands Across Hempstead” an Interagency – District Collaborative</a:t>
            </a:r>
          </a:p>
          <a:p>
            <a:pPr eaLnBrk="1" hangingPunct="1"/>
            <a:endParaRPr lang="en-US" altLang="en-US" sz="1600" b="1" smtClean="0"/>
          </a:p>
          <a:p>
            <a:pPr eaLnBrk="1" hangingPunct="1"/>
            <a:r>
              <a:rPr lang="en-US" altLang="en-US" sz="1600" b="1" smtClean="0"/>
              <a:t>McKinney Vento Project: This program ensures educational continuity  and services to displaced families.</a:t>
            </a:r>
          </a:p>
          <a:p>
            <a:pPr eaLnBrk="1" hangingPunct="1">
              <a:buFont typeface="Wingdings 2" pitchFamily="18" charset="2"/>
              <a:buNone/>
            </a:pPr>
            <a:endParaRPr lang="en-US" altLang="en-US" sz="1600" b="1" smtClean="0"/>
          </a:p>
        </p:txBody>
      </p:sp>
    </p:spTree>
    <p:extLst>
      <p:ext uri="{BB962C8B-B14F-4D97-AF65-F5344CB8AC3E}">
        <p14:creationId xmlns:p14="http://schemas.microsoft.com/office/powerpoint/2010/main" val="394451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solidFill>
                  <a:schemeClr val="accent1">
                    <a:lumMod val="60000"/>
                    <a:lumOff val="40000"/>
                  </a:schemeClr>
                </a:solidFill>
              </a:rPr>
              <a:t>Let’s Compare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04566154"/>
              </p:ext>
            </p:extLst>
          </p:nvPr>
        </p:nvGraphicFramePr>
        <p:xfrm>
          <a:off x="152400" y="1524000"/>
          <a:ext cx="8839200" cy="1261872"/>
        </p:xfrm>
        <a:graphic>
          <a:graphicData uri="http://schemas.openxmlformats.org/drawingml/2006/table">
            <a:tbl>
              <a:tblPr/>
              <a:tblGrid>
                <a:gridCol w="4267200"/>
                <a:gridCol w="4572000"/>
              </a:tblGrid>
              <a:tr h="1006475">
                <a:tc>
                  <a:txBody>
                    <a:bodyPr/>
                    <a:lstStyle/>
                    <a:p>
                      <a:pPr marL="0" marR="0" algn="ctr">
                        <a:lnSpc>
                          <a:spcPct val="115000"/>
                        </a:lnSpc>
                        <a:spcBef>
                          <a:spcPts val="0"/>
                        </a:spcBef>
                        <a:spcAft>
                          <a:spcPts val="0"/>
                        </a:spcAft>
                      </a:pPr>
                      <a:endParaRPr lang="en-US" sz="2400" dirty="0" smtClean="0">
                        <a:solidFill>
                          <a:schemeClr val="bg1"/>
                        </a:solidFill>
                        <a:effectLst/>
                      </a:endParaRPr>
                    </a:p>
                    <a:p>
                      <a:pPr marL="0" marR="0" algn="ctr">
                        <a:lnSpc>
                          <a:spcPct val="115000"/>
                        </a:lnSpc>
                        <a:spcBef>
                          <a:spcPts val="0"/>
                        </a:spcBef>
                        <a:spcAft>
                          <a:spcPts val="0"/>
                        </a:spcAft>
                      </a:pPr>
                      <a:r>
                        <a:rPr lang="en-US" sz="2400" dirty="0" smtClean="0">
                          <a:solidFill>
                            <a:schemeClr val="bg1"/>
                          </a:solidFill>
                          <a:effectLst/>
                        </a:rPr>
                        <a:t>2013-2014</a:t>
                      </a:r>
                      <a:endParaRPr lang="en-US" sz="2400" dirty="0">
                        <a:solidFill>
                          <a:schemeClr val="bg1"/>
                        </a:solidFill>
                        <a:effectLst/>
                        <a:latin typeface="Calibri"/>
                        <a:ea typeface="Calibri"/>
                        <a:cs typeface="Times New Roman"/>
                      </a:endParaRPr>
                    </a:p>
                  </a:txBody>
                  <a:tcPr marL="60237" marR="60237"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solidFill>
                  </a:tcPr>
                </a:tc>
                <a:tc>
                  <a:txBody>
                    <a:bodyPr/>
                    <a:lstStyle/>
                    <a:p>
                      <a:pPr marL="0" marR="0" algn="ctr">
                        <a:lnSpc>
                          <a:spcPct val="115000"/>
                        </a:lnSpc>
                        <a:spcBef>
                          <a:spcPts val="0"/>
                        </a:spcBef>
                        <a:spcAft>
                          <a:spcPts val="0"/>
                        </a:spcAft>
                      </a:pPr>
                      <a:endParaRPr lang="en-US" sz="2400" dirty="0" smtClean="0">
                        <a:solidFill>
                          <a:schemeClr val="bg1"/>
                        </a:solidFill>
                        <a:effectLst/>
                      </a:endParaRPr>
                    </a:p>
                    <a:p>
                      <a:pPr marL="0" marR="0" algn="ctr">
                        <a:lnSpc>
                          <a:spcPct val="115000"/>
                        </a:lnSpc>
                        <a:spcBef>
                          <a:spcPts val="0"/>
                        </a:spcBef>
                        <a:spcAft>
                          <a:spcPts val="0"/>
                        </a:spcAft>
                      </a:pPr>
                      <a:r>
                        <a:rPr lang="en-US" sz="2400" dirty="0" smtClean="0">
                          <a:solidFill>
                            <a:schemeClr val="bg1"/>
                          </a:solidFill>
                          <a:effectLst/>
                        </a:rPr>
                        <a:t>2014-2015</a:t>
                      </a:r>
                      <a:endParaRPr lang="en-US" sz="2400" dirty="0">
                        <a:solidFill>
                          <a:schemeClr val="bg1"/>
                        </a:solidFill>
                        <a:effectLst/>
                      </a:endParaRPr>
                    </a:p>
                    <a:p>
                      <a:pPr marL="0" marR="0" algn="ctr">
                        <a:lnSpc>
                          <a:spcPct val="115000"/>
                        </a:lnSpc>
                        <a:spcBef>
                          <a:spcPts val="0"/>
                        </a:spcBef>
                        <a:spcAft>
                          <a:spcPts val="0"/>
                        </a:spcAft>
                      </a:pPr>
                      <a:r>
                        <a:rPr lang="en-US" sz="2400" dirty="0">
                          <a:solidFill>
                            <a:schemeClr val="bg1"/>
                          </a:solidFill>
                          <a:effectLst/>
                        </a:rPr>
                        <a:t> </a:t>
                      </a:r>
                      <a:endParaRPr lang="en-US" sz="2400" dirty="0">
                        <a:solidFill>
                          <a:schemeClr val="bg1"/>
                        </a:solidFill>
                        <a:effectLst/>
                        <a:latin typeface="Calibri"/>
                        <a:ea typeface="Calibri"/>
                        <a:cs typeface="Times New Roman"/>
                      </a:endParaRPr>
                    </a:p>
                  </a:txBody>
                  <a:tcPr marL="60237" marR="60237"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7485288"/>
              </p:ext>
            </p:extLst>
          </p:nvPr>
        </p:nvGraphicFramePr>
        <p:xfrm>
          <a:off x="152400" y="2667000"/>
          <a:ext cx="8839200" cy="1156716"/>
        </p:xfrm>
        <a:graphic>
          <a:graphicData uri="http://schemas.openxmlformats.org/drawingml/2006/table">
            <a:tbl>
              <a:tblPr/>
              <a:tblGrid>
                <a:gridCol w="4267200"/>
                <a:gridCol w="4572000"/>
              </a:tblGrid>
              <a:tr h="990601">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b="1" dirty="0">
                          <a:effectLst/>
                          <a:latin typeface="Calibri"/>
                          <a:ea typeface="Calibri"/>
                          <a:cs typeface="Times New Roman"/>
                        </a:rPr>
                        <a:t>AESOP</a:t>
                      </a:r>
                      <a:r>
                        <a:rPr lang="en-US" sz="1100" dirty="0">
                          <a:effectLst/>
                          <a:latin typeface="Calibri"/>
                          <a:ea typeface="Calibri"/>
                          <a:cs typeface="Times New Roman"/>
                        </a:rPr>
                        <a:t> </a:t>
                      </a: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a:t>
                      </a:r>
                      <a:r>
                        <a:rPr lang="en-US" sz="1100" dirty="0">
                          <a:effectLst/>
                          <a:latin typeface="Calibri"/>
                          <a:ea typeface="Calibri"/>
                          <a:cs typeface="Times New Roman"/>
                        </a:rPr>
                        <a:t>Substitute Teacher Management System)</a:t>
                      </a:r>
                    </a:p>
                    <a:p>
                      <a:pPr marL="171450" marR="0" lvl="0"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Limit substitutes to 130 hours per month</a:t>
                      </a:r>
                    </a:p>
                    <a:p>
                      <a:pPr marL="171450" marR="0" lvl="0"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Parallel implementation with payroll</a:t>
                      </a:r>
                    </a:p>
                    <a:p>
                      <a:pPr marL="0" marR="0" algn="ctr">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lumMod val="20000"/>
                        <a:lumOff val="80000"/>
                      </a:schemeClr>
                    </a:solidFill>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b="1" dirty="0">
                          <a:effectLst/>
                          <a:latin typeface="Calibri"/>
                          <a:ea typeface="Calibri"/>
                          <a:cs typeface="Times New Roman"/>
                        </a:rPr>
                        <a:t>AESOP </a:t>
                      </a:r>
                      <a:endParaRPr lang="en-US" sz="1100" b="1" dirty="0" smtClean="0">
                        <a:effectLst/>
                        <a:latin typeface="Calibri"/>
                        <a:ea typeface="Calibri"/>
                        <a:cs typeface="Times New Roman"/>
                      </a:endParaRPr>
                    </a:p>
                    <a:p>
                      <a:pPr marL="0" marR="0" algn="ctr">
                        <a:lnSpc>
                          <a:spcPct val="115000"/>
                        </a:lnSpc>
                        <a:spcBef>
                          <a:spcPts val="0"/>
                        </a:spcBef>
                        <a:spcAft>
                          <a:spcPts val="0"/>
                        </a:spcAft>
                      </a:pPr>
                      <a:r>
                        <a:rPr lang="en-US" sz="1100" dirty="0" smtClean="0">
                          <a:effectLst/>
                          <a:latin typeface="Calibri"/>
                          <a:ea typeface="Calibri"/>
                          <a:cs typeface="Times New Roman"/>
                        </a:rPr>
                        <a:t>(</a:t>
                      </a:r>
                      <a:r>
                        <a:rPr lang="en-US" sz="1100" dirty="0">
                          <a:effectLst/>
                          <a:latin typeface="Calibri"/>
                          <a:ea typeface="Calibri"/>
                          <a:cs typeface="Times New Roman"/>
                        </a:rPr>
                        <a:t>Substitute Teacher Management System)</a:t>
                      </a:r>
                    </a:p>
                    <a:p>
                      <a:pPr marL="171450" marR="0" lvl="0"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Move to paperless implementation with </a:t>
                      </a:r>
                      <a:r>
                        <a:rPr lang="en-US" sz="1100" dirty="0" smtClean="0">
                          <a:effectLst/>
                          <a:latin typeface="Calibri"/>
                          <a:ea typeface="Calibri"/>
                          <a:cs typeface="Calibri"/>
                        </a:rPr>
                        <a:t>payroll</a:t>
                      </a:r>
                    </a:p>
                    <a:p>
                      <a:pPr marL="171450" marR="0" lvl="0" indent="-171450" algn="l">
                        <a:lnSpc>
                          <a:spcPct val="115000"/>
                        </a:lnSpc>
                        <a:spcBef>
                          <a:spcPts val="0"/>
                        </a:spcBef>
                        <a:spcAft>
                          <a:spcPts val="0"/>
                        </a:spcAft>
                        <a:buFont typeface="Wingdings" pitchFamily="2" charset="2"/>
                        <a:buChar char="v"/>
                      </a:pPr>
                      <a:r>
                        <a:rPr lang="en-US" sz="1100" dirty="0" smtClean="0">
                          <a:effectLst/>
                          <a:latin typeface="Calibri"/>
                          <a:ea typeface="Calibri"/>
                          <a:cs typeface="Calibri"/>
                        </a:rPr>
                        <a:t>Improve</a:t>
                      </a:r>
                      <a:r>
                        <a:rPr lang="en-US" sz="1100" baseline="0" dirty="0" smtClean="0">
                          <a:effectLst/>
                          <a:latin typeface="Calibri"/>
                          <a:ea typeface="Calibri"/>
                          <a:cs typeface="Calibri"/>
                        </a:rPr>
                        <a:t> accuracy of </a:t>
                      </a:r>
                      <a:r>
                        <a:rPr lang="en-US" sz="1100" baseline="0" smtClean="0">
                          <a:effectLst/>
                          <a:latin typeface="Calibri"/>
                          <a:ea typeface="Calibri"/>
                          <a:cs typeface="Calibri"/>
                        </a:rPr>
                        <a:t>staff attendance report</a:t>
                      </a:r>
                      <a:endParaRPr lang="en-US" sz="1100"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5390886"/>
              </p:ext>
            </p:extLst>
          </p:nvPr>
        </p:nvGraphicFramePr>
        <p:xfrm>
          <a:off x="152400" y="3810000"/>
          <a:ext cx="8839200" cy="1927860"/>
        </p:xfrm>
        <a:graphic>
          <a:graphicData uri="http://schemas.openxmlformats.org/drawingml/2006/table">
            <a:tbl>
              <a:tblPr/>
              <a:tblGrid>
                <a:gridCol w="4274545"/>
                <a:gridCol w="4564655"/>
              </a:tblGrid>
              <a:tr h="990601">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b="1" dirty="0">
                          <a:effectLst/>
                          <a:latin typeface="Calibri"/>
                          <a:ea typeface="Calibri"/>
                          <a:cs typeface="Times New Roman"/>
                        </a:rPr>
                        <a:t>Procurement of Highly Qualified Candidates</a:t>
                      </a:r>
                      <a:endParaRPr lang="en-US" sz="1100" dirty="0">
                        <a:effectLst/>
                        <a:latin typeface="Calibri"/>
                        <a:ea typeface="Calibri"/>
                        <a:cs typeface="Times New Roman"/>
                      </a:endParaRP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In-district/local advertisement</a:t>
                      </a: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BOCES Diversity Fair</a:t>
                      </a: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NY Times </a:t>
                      </a:r>
                      <a:r>
                        <a:rPr lang="en-US" sz="1100" dirty="0" smtClean="0">
                          <a:effectLst/>
                          <a:latin typeface="Calibri"/>
                          <a:ea typeface="Calibri"/>
                          <a:cs typeface="Calibri"/>
                        </a:rPr>
                        <a:t>Advertisement</a:t>
                      </a:r>
                    </a:p>
                    <a:p>
                      <a:pPr marL="628650" marR="0" lvl="1" indent="-171450" algn="l">
                        <a:lnSpc>
                          <a:spcPct val="115000"/>
                        </a:lnSpc>
                        <a:spcBef>
                          <a:spcPts val="0"/>
                        </a:spcBef>
                        <a:spcAft>
                          <a:spcPts val="0"/>
                        </a:spcAft>
                        <a:buFont typeface="Wingdings" pitchFamily="2" charset="2"/>
                        <a:buChar char="v"/>
                      </a:pPr>
                      <a:r>
                        <a:rPr lang="en-US" sz="1100" dirty="0" smtClean="0">
                          <a:effectLst/>
                          <a:latin typeface="Calibri"/>
                          <a:ea typeface="Calibri"/>
                          <a:cs typeface="Calibri"/>
                        </a:rPr>
                        <a:t>Educational</a:t>
                      </a:r>
                      <a:r>
                        <a:rPr lang="en-US" sz="1100" baseline="0" dirty="0" smtClean="0">
                          <a:effectLst/>
                          <a:latin typeface="Calibri"/>
                          <a:ea typeface="Calibri"/>
                          <a:cs typeface="Calibri"/>
                        </a:rPr>
                        <a:t> Week</a:t>
                      </a:r>
                    </a:p>
                    <a:p>
                      <a:pPr marL="628650" marR="0" lvl="1" indent="-171450" algn="l">
                        <a:lnSpc>
                          <a:spcPct val="115000"/>
                        </a:lnSpc>
                        <a:spcBef>
                          <a:spcPts val="0"/>
                        </a:spcBef>
                        <a:spcAft>
                          <a:spcPts val="0"/>
                        </a:spcAft>
                        <a:buFont typeface="Wingdings" pitchFamily="2" charset="2"/>
                        <a:buChar char="v"/>
                      </a:pPr>
                      <a:r>
                        <a:rPr lang="en-US" sz="1100" baseline="0" dirty="0" smtClean="0">
                          <a:effectLst/>
                          <a:latin typeface="Calibri"/>
                          <a:ea typeface="Calibri"/>
                          <a:cs typeface="Calibri"/>
                        </a:rPr>
                        <a:t>Amsterdam News</a:t>
                      </a:r>
                      <a:endParaRPr lang="en-US" sz="1100" dirty="0">
                        <a:effectLst/>
                        <a:latin typeface="Calibri"/>
                        <a:ea typeface="Calibri"/>
                        <a:cs typeface="Calibri"/>
                      </a:endParaRP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OLAS</a:t>
                      </a:r>
                    </a:p>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solidFill>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b="1" dirty="0">
                          <a:effectLst/>
                          <a:latin typeface="Calibri"/>
                          <a:ea typeface="Calibri"/>
                          <a:cs typeface="Times New Roman"/>
                        </a:rPr>
                        <a:t>Procurement of Highly Qualified Candidates</a:t>
                      </a:r>
                      <a:endParaRPr lang="en-US" sz="1100" dirty="0">
                        <a:effectLst/>
                        <a:latin typeface="Calibri"/>
                        <a:ea typeface="Calibri"/>
                        <a:cs typeface="Times New Roman"/>
                      </a:endParaRP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Out of State Job Fairs</a:t>
                      </a: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Site Visits to Prospective Candidates</a:t>
                      </a:r>
                    </a:p>
                    <a:p>
                      <a:pPr marL="628650" marR="0" lvl="1"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National Advertisements of Job </a:t>
                      </a:r>
                      <a:r>
                        <a:rPr lang="en-US" sz="1100" dirty="0" smtClean="0">
                          <a:effectLst/>
                          <a:latin typeface="Calibri"/>
                          <a:ea typeface="Calibri"/>
                          <a:cs typeface="Calibri"/>
                        </a:rPr>
                        <a:t>Vacancies</a:t>
                      </a:r>
                    </a:p>
                    <a:p>
                      <a:pPr marL="628650" marR="0" lvl="1" indent="-171450" algn="l">
                        <a:lnSpc>
                          <a:spcPct val="115000"/>
                        </a:lnSpc>
                        <a:spcBef>
                          <a:spcPts val="0"/>
                        </a:spcBef>
                        <a:spcAft>
                          <a:spcPts val="0"/>
                        </a:spcAft>
                        <a:buFont typeface="Wingdings" pitchFamily="2" charset="2"/>
                        <a:buChar char="v"/>
                      </a:pPr>
                      <a:r>
                        <a:rPr lang="en-US" sz="1100" dirty="0" smtClean="0">
                          <a:effectLst/>
                          <a:latin typeface="Calibri"/>
                          <a:ea typeface="Calibri"/>
                          <a:cs typeface="Calibri"/>
                        </a:rPr>
                        <a:t>Succession</a:t>
                      </a:r>
                      <a:r>
                        <a:rPr lang="en-US" sz="1100" baseline="0" dirty="0" smtClean="0">
                          <a:effectLst/>
                          <a:latin typeface="Calibri"/>
                          <a:ea typeface="Calibri"/>
                          <a:cs typeface="Calibri"/>
                        </a:rPr>
                        <a:t> Plan (Training of Future Leaders)</a:t>
                      </a:r>
                      <a:endParaRPr lang="en-US" sz="1100"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160813"/>
              </p:ext>
            </p:extLst>
          </p:nvPr>
        </p:nvGraphicFramePr>
        <p:xfrm>
          <a:off x="152400" y="5332379"/>
          <a:ext cx="8839200" cy="1447800"/>
        </p:xfrm>
        <a:graphic>
          <a:graphicData uri="http://schemas.openxmlformats.org/drawingml/2006/table">
            <a:tbl>
              <a:tblPr/>
              <a:tblGrid>
                <a:gridCol w="4267200"/>
                <a:gridCol w="4572000"/>
              </a:tblGrid>
              <a:tr h="1447800">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100" b="1" dirty="0" smtClean="0">
                          <a:effectLst/>
                          <a:latin typeface="Calibri"/>
                          <a:ea typeface="Calibri"/>
                          <a:cs typeface="Times New Roman"/>
                        </a:rPr>
                        <a:t>My </a:t>
                      </a:r>
                      <a:r>
                        <a:rPr lang="en-US" sz="1100" b="1" dirty="0">
                          <a:effectLst/>
                          <a:latin typeface="Calibri"/>
                          <a:ea typeface="Calibri"/>
                          <a:cs typeface="Times New Roman"/>
                        </a:rPr>
                        <a:t>Learning Plan</a:t>
                      </a:r>
                      <a:r>
                        <a:rPr lang="en-US" sz="1100" dirty="0">
                          <a:effectLst/>
                          <a:latin typeface="Calibri"/>
                          <a:ea typeface="Calibri"/>
                          <a:cs typeface="Times New Roman"/>
                        </a:rPr>
                        <a:t> </a:t>
                      </a: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b="1" dirty="0" smtClean="0">
                          <a:effectLst/>
                          <a:latin typeface="Calibri"/>
                          <a:ea typeface="Calibri"/>
                          <a:cs typeface="Times New Roman"/>
                        </a:rPr>
                        <a:t>(</a:t>
                      </a:r>
                      <a:r>
                        <a:rPr lang="en-US" sz="1100" b="1" dirty="0">
                          <a:effectLst/>
                          <a:latin typeface="Calibri"/>
                          <a:ea typeface="Calibri"/>
                          <a:cs typeface="Times New Roman"/>
                        </a:rPr>
                        <a:t>OASYS</a:t>
                      </a:r>
                      <a:r>
                        <a:rPr lang="en-US" sz="1100" dirty="0">
                          <a:effectLst/>
                          <a:latin typeface="Calibri"/>
                          <a:ea typeface="Calibri"/>
                          <a:cs typeface="Times New Roman"/>
                        </a:rPr>
                        <a:t> Platform for Teachers</a:t>
                      </a:r>
                      <a:r>
                        <a:rPr lang="en-US" sz="1100" dirty="0" smtClean="0">
                          <a:effectLst/>
                          <a:latin typeface="Calibri"/>
                          <a:ea typeface="Calibri"/>
                          <a:cs typeface="Times New Roman"/>
                        </a:rPr>
                        <a:t>)</a:t>
                      </a:r>
                      <a:endParaRPr lang="en-US" sz="1100" dirty="0">
                        <a:effectLst/>
                        <a:latin typeface="Calibri"/>
                        <a:ea typeface="Calibri"/>
                        <a:cs typeface="Times New Roman"/>
                      </a:endParaRPr>
                    </a:p>
                    <a:p>
                      <a:pPr marL="171450" marR="0" lvl="0"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Electronically </a:t>
                      </a:r>
                      <a:r>
                        <a:rPr lang="en-US" sz="1100" dirty="0" smtClean="0">
                          <a:effectLst/>
                          <a:latin typeface="Calibri"/>
                          <a:ea typeface="Calibri"/>
                          <a:cs typeface="Calibri"/>
                        </a:rPr>
                        <a:t>record </a:t>
                      </a:r>
                      <a:r>
                        <a:rPr lang="en-US" sz="1100" dirty="0">
                          <a:effectLst/>
                          <a:latin typeface="Calibri"/>
                          <a:ea typeface="Calibri"/>
                          <a:cs typeface="Calibri"/>
                        </a:rPr>
                        <a:t>all </a:t>
                      </a:r>
                      <a:r>
                        <a:rPr lang="en-US" sz="1100" dirty="0" smtClean="0">
                          <a:effectLst/>
                          <a:latin typeface="Calibri"/>
                          <a:ea typeface="Calibri"/>
                          <a:cs typeface="Calibri"/>
                        </a:rPr>
                        <a:t>classroom</a:t>
                      </a:r>
                      <a:r>
                        <a:rPr lang="en-US" sz="1100" baseline="0" dirty="0" smtClean="0">
                          <a:effectLst/>
                          <a:latin typeface="Calibri"/>
                          <a:ea typeface="Calibri"/>
                          <a:cs typeface="Calibri"/>
                        </a:rPr>
                        <a:t> </a:t>
                      </a:r>
                      <a:r>
                        <a:rPr lang="en-US" sz="1100" dirty="0" smtClean="0">
                          <a:effectLst/>
                          <a:latin typeface="Calibri"/>
                          <a:ea typeface="Calibri"/>
                          <a:cs typeface="Calibri"/>
                        </a:rPr>
                        <a:t>observations/evaluations</a:t>
                      </a:r>
                      <a:endParaRPr lang="en-US" sz="1100" dirty="0">
                        <a:effectLst/>
                        <a:latin typeface="Calibri"/>
                        <a:ea typeface="Calibri"/>
                        <a:cs typeface="Calibri"/>
                      </a:endParaRPr>
                    </a:p>
                    <a:p>
                      <a:pPr marL="171450" marR="0" lvl="0" indent="-171450" algn="l">
                        <a:lnSpc>
                          <a:spcPct val="115000"/>
                        </a:lnSpc>
                        <a:spcBef>
                          <a:spcPts val="0"/>
                        </a:spcBef>
                        <a:spcAft>
                          <a:spcPts val="0"/>
                        </a:spcAft>
                        <a:buFont typeface="Wingdings" pitchFamily="2" charset="2"/>
                        <a:buChar char="v"/>
                      </a:pPr>
                      <a:r>
                        <a:rPr lang="en-US" sz="1100" dirty="0">
                          <a:effectLst/>
                          <a:latin typeface="Calibri"/>
                          <a:ea typeface="Calibri"/>
                          <a:cs typeface="Calibri"/>
                        </a:rPr>
                        <a:t>Input State, Local, and Other Measure scores for teacher </a:t>
                      </a:r>
                      <a:r>
                        <a:rPr lang="en-US" sz="1100" dirty="0" smtClean="0">
                          <a:effectLst/>
                          <a:latin typeface="Calibri"/>
                          <a:ea typeface="Calibri"/>
                          <a:cs typeface="Calibri"/>
                        </a:rPr>
                        <a:t>evaluation</a:t>
                      </a:r>
                    </a:p>
                    <a:p>
                      <a:pPr marL="171450" marR="0" lvl="0" indent="-171450" algn="l">
                        <a:lnSpc>
                          <a:spcPct val="115000"/>
                        </a:lnSpc>
                        <a:spcBef>
                          <a:spcPts val="0"/>
                        </a:spcBef>
                        <a:spcAft>
                          <a:spcPts val="0"/>
                        </a:spcAft>
                        <a:buFont typeface="Wingdings" pitchFamily="2" charset="2"/>
                        <a:buChar char="v"/>
                      </a:pPr>
                      <a:r>
                        <a:rPr lang="en-US" sz="1100" dirty="0" smtClean="0">
                          <a:effectLst/>
                          <a:latin typeface="Calibri"/>
                          <a:ea typeface="Calibri"/>
                          <a:cs typeface="Calibri"/>
                        </a:rPr>
                        <a:t>Upload</a:t>
                      </a:r>
                      <a:r>
                        <a:rPr lang="en-US" sz="1100" baseline="0" dirty="0" smtClean="0">
                          <a:effectLst/>
                          <a:latin typeface="Calibri"/>
                          <a:ea typeface="Calibri"/>
                          <a:cs typeface="Calibri"/>
                        </a:rPr>
                        <a:t> reports to State Education Department</a:t>
                      </a:r>
                      <a:endParaRPr lang="en-US" sz="1100" dirty="0">
                        <a:effectLst/>
                        <a:latin typeface="Calibri"/>
                        <a:ea typeface="Calibri"/>
                        <a:cs typeface="Calibri"/>
                      </a:endParaRP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lumMod val="20000"/>
                        <a:lumOff val="80000"/>
                      </a:schemeClr>
                    </a:solidFill>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100" b="1" dirty="0" smtClean="0">
                          <a:effectLst/>
                          <a:latin typeface="Calibri"/>
                          <a:ea typeface="Calibri"/>
                          <a:cs typeface="Times New Roman"/>
                        </a:rPr>
                        <a:t>My </a:t>
                      </a:r>
                      <a:r>
                        <a:rPr lang="en-US" sz="1100" b="1" dirty="0">
                          <a:effectLst/>
                          <a:latin typeface="Calibri"/>
                          <a:ea typeface="Calibri"/>
                          <a:cs typeface="Times New Roman"/>
                        </a:rPr>
                        <a:t>Learning Plan</a:t>
                      </a:r>
                      <a:r>
                        <a:rPr lang="en-US" sz="1100" dirty="0">
                          <a:effectLst/>
                          <a:latin typeface="Calibri"/>
                          <a:ea typeface="Calibri"/>
                          <a:cs typeface="Times New Roman"/>
                        </a:rPr>
                        <a:t> </a:t>
                      </a:r>
                      <a:endParaRPr lang="en-US" sz="1100" dirty="0" smtClean="0">
                        <a:effectLst/>
                        <a:latin typeface="Calibri"/>
                        <a:ea typeface="Calibri"/>
                        <a:cs typeface="Times New Roman"/>
                      </a:endParaRPr>
                    </a:p>
                    <a:p>
                      <a:pPr marL="0" marR="0" algn="ctr">
                        <a:lnSpc>
                          <a:spcPct val="115000"/>
                        </a:lnSpc>
                        <a:spcBef>
                          <a:spcPts val="0"/>
                        </a:spcBef>
                        <a:spcAft>
                          <a:spcPts val="0"/>
                        </a:spcAft>
                      </a:pPr>
                      <a:r>
                        <a:rPr lang="en-US" sz="1100" b="1" dirty="0" smtClean="0">
                          <a:effectLst/>
                          <a:latin typeface="Calibri"/>
                          <a:ea typeface="Calibri"/>
                          <a:cs typeface="Times New Roman"/>
                        </a:rPr>
                        <a:t>(</a:t>
                      </a:r>
                      <a:r>
                        <a:rPr lang="en-US" sz="1100" b="1" dirty="0">
                          <a:effectLst/>
                          <a:latin typeface="Calibri"/>
                          <a:ea typeface="Calibri"/>
                          <a:cs typeface="Times New Roman"/>
                        </a:rPr>
                        <a:t>OASYS</a:t>
                      </a:r>
                      <a:r>
                        <a:rPr lang="en-US" sz="1100" dirty="0">
                          <a:effectLst/>
                          <a:latin typeface="Calibri"/>
                          <a:ea typeface="Calibri"/>
                          <a:cs typeface="Times New Roman"/>
                        </a:rPr>
                        <a:t> Platform for </a:t>
                      </a:r>
                      <a:r>
                        <a:rPr lang="en-US" sz="1100" dirty="0" smtClean="0">
                          <a:effectLst/>
                          <a:latin typeface="Calibri"/>
                          <a:ea typeface="Calibri"/>
                          <a:cs typeface="Times New Roman"/>
                        </a:rPr>
                        <a:t>Teachers)</a:t>
                      </a:r>
                    </a:p>
                    <a:p>
                      <a:pPr marL="171450" marR="0" indent="-171450" algn="l">
                        <a:lnSpc>
                          <a:spcPct val="115000"/>
                        </a:lnSpc>
                        <a:spcBef>
                          <a:spcPts val="0"/>
                        </a:spcBef>
                        <a:spcAft>
                          <a:spcPts val="0"/>
                        </a:spcAft>
                        <a:buFont typeface="Wingdings" pitchFamily="2" charset="2"/>
                        <a:buChar char="v"/>
                      </a:pPr>
                      <a:r>
                        <a:rPr lang="en-US" sz="1100" dirty="0" smtClean="0">
                          <a:effectLst/>
                          <a:latin typeface="Calibri"/>
                          <a:ea typeface="Calibri"/>
                          <a:cs typeface="Calibri"/>
                        </a:rPr>
                        <a:t>Enhance </a:t>
                      </a:r>
                      <a:r>
                        <a:rPr lang="en-US" sz="1100" dirty="0">
                          <a:effectLst/>
                          <a:latin typeface="Calibri"/>
                          <a:ea typeface="Calibri"/>
                          <a:cs typeface="Calibri"/>
                        </a:rPr>
                        <a:t>platform to include line to input Student Learning Objective scores.</a:t>
                      </a: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20000"/>
                        <a:lumOff val="80000"/>
                      </a:schemeClr>
                    </a:solidFill>
                  </a:tcPr>
                </a:tc>
              </a:tr>
            </a:tbl>
          </a:graphicData>
        </a:graphic>
      </p:graphicFrame>
    </p:spTree>
    <p:extLst>
      <p:ext uri="{BB962C8B-B14F-4D97-AF65-F5344CB8AC3E}">
        <p14:creationId xmlns:p14="http://schemas.microsoft.com/office/powerpoint/2010/main" val="12095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solidFill>
                  <a:srgbClr val="7B9899"/>
                </a:solidFill>
              </a:rPr>
              <a:t>Plan for 2014-2015</a:t>
            </a:r>
          </a:p>
        </p:txBody>
      </p:sp>
      <p:sp>
        <p:nvSpPr>
          <p:cNvPr id="18435" name="Content Placeholder 2"/>
          <p:cNvSpPr>
            <a:spLocks noGrp="1"/>
          </p:cNvSpPr>
          <p:nvPr>
            <p:ph sz="quarter" idx="1"/>
          </p:nvPr>
        </p:nvSpPr>
        <p:spPr>
          <a:xfrm>
            <a:off x="301625" y="1527175"/>
            <a:ext cx="8504238" cy="4572000"/>
          </a:xfrm>
        </p:spPr>
        <p:txBody>
          <a:bodyPr/>
          <a:lstStyle/>
          <a:p>
            <a:pPr eaLnBrk="1" hangingPunct="1"/>
            <a:r>
              <a:rPr lang="en-US" altLang="en-US" sz="1600" b="1" smtClean="0"/>
              <a:t>Staff development for clinicians, particularly in the areas of student discipline and other social/emotional issues.</a:t>
            </a:r>
          </a:p>
          <a:p>
            <a:pPr eaLnBrk="1" hangingPunct="1"/>
            <a:endParaRPr lang="en-US" altLang="en-US" sz="1600" b="1" smtClean="0"/>
          </a:p>
          <a:p>
            <a:pPr eaLnBrk="1" hangingPunct="1"/>
            <a:r>
              <a:rPr lang="en-US" altLang="en-US" sz="1600" b="1" smtClean="0"/>
              <a:t>More structured Team Center Activities (Hands Across Hempstead)</a:t>
            </a:r>
          </a:p>
          <a:p>
            <a:pPr eaLnBrk="1" hangingPunct="1"/>
            <a:endParaRPr lang="en-US" altLang="en-US" sz="1600" b="1" smtClean="0"/>
          </a:p>
          <a:p>
            <a:pPr eaLnBrk="1" hangingPunct="1"/>
            <a:r>
              <a:rPr lang="en-US" altLang="en-US" sz="1600" b="1" smtClean="0"/>
              <a:t>Increased services to pregnant teens.</a:t>
            </a:r>
          </a:p>
          <a:p>
            <a:pPr eaLnBrk="1" hangingPunct="1"/>
            <a:endParaRPr lang="en-US" altLang="en-US" sz="1600" b="1" smtClean="0"/>
          </a:p>
          <a:p>
            <a:pPr eaLnBrk="1" hangingPunct="1"/>
            <a:r>
              <a:rPr lang="en-US" altLang="en-US" sz="1600" b="1" smtClean="0"/>
              <a:t>Closer work with ISTs</a:t>
            </a:r>
          </a:p>
          <a:p>
            <a:pPr eaLnBrk="1" hangingPunct="1"/>
            <a:endParaRPr lang="en-US" altLang="en-US" sz="1600" smtClean="0"/>
          </a:p>
        </p:txBody>
      </p:sp>
    </p:spTree>
    <p:extLst>
      <p:ext uri="{BB962C8B-B14F-4D97-AF65-F5344CB8AC3E}">
        <p14:creationId xmlns:p14="http://schemas.microsoft.com/office/powerpoint/2010/main" val="2641613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5334000"/>
            <a:ext cx="6400800" cy="762000"/>
          </a:xfrm>
        </p:spPr>
        <p:txBody>
          <a:bodyPr>
            <a:normAutofit/>
          </a:bodyPr>
          <a:lstStyle/>
          <a:p>
            <a:endParaRPr lang="en-US" sz="1200" dirty="0" smtClean="0"/>
          </a:p>
          <a:p>
            <a:endParaRPr lang="en-US" sz="1200" dirty="0"/>
          </a:p>
        </p:txBody>
      </p:sp>
      <p:sp>
        <p:nvSpPr>
          <p:cNvPr id="2" name="Title 1"/>
          <p:cNvSpPr>
            <a:spLocks noGrp="1"/>
          </p:cNvSpPr>
          <p:nvPr>
            <p:ph type="ctrTitle"/>
          </p:nvPr>
        </p:nvSpPr>
        <p:spPr>
          <a:xfrm>
            <a:off x="685800" y="76200"/>
            <a:ext cx="7772400" cy="1981200"/>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solidFill>
                  <a:srgbClr val="002060"/>
                </a:solidFill>
              </a:rPr>
              <a:t>Hempstead </a:t>
            </a:r>
            <a:r>
              <a:rPr lang="en-US" sz="4400" dirty="0">
                <a:solidFill>
                  <a:srgbClr val="002060"/>
                </a:solidFill>
              </a:rPr>
              <a:t>Public </a:t>
            </a:r>
            <a:r>
              <a:rPr lang="en-US" sz="4400" dirty="0" smtClean="0">
                <a:solidFill>
                  <a:srgbClr val="002060"/>
                </a:solidFill>
              </a:rPr>
              <a:t>Schools</a:t>
            </a:r>
            <a:br>
              <a:rPr lang="en-US" sz="4400" dirty="0" smtClean="0">
                <a:solidFill>
                  <a:srgbClr val="002060"/>
                </a:solidFill>
              </a:rPr>
            </a:br>
            <a:r>
              <a:rPr lang="en-US" sz="4400" dirty="0">
                <a:solidFill>
                  <a:srgbClr val="002060"/>
                </a:solidFill>
              </a:rPr>
              <a:t>Special Education Update</a:t>
            </a:r>
            <a:br>
              <a:rPr lang="en-US" sz="4400" dirty="0">
                <a:solidFill>
                  <a:srgbClr val="002060"/>
                </a:solidFill>
              </a:rPr>
            </a:br>
            <a:r>
              <a:rPr lang="en-US" sz="4400" dirty="0" smtClean="0">
                <a:solidFill>
                  <a:srgbClr val="002060"/>
                </a:solidFill>
              </a:rPr>
              <a:t>2013-14</a:t>
            </a:r>
            <a:endParaRPr lang="en-US" dirty="0">
              <a:solidFill>
                <a:srgbClr val="002060"/>
              </a:solidFill>
            </a:endParaRPr>
          </a:p>
        </p:txBody>
      </p:sp>
      <p:pic>
        <p:nvPicPr>
          <p:cNvPr id="1026" name="Picture 2" descr="http://centennial.mustangps.org/Portals/Mustang/Centennial/images/kids-special-education.gif?dummy=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8077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5867400"/>
            <a:ext cx="7185156" cy="307777"/>
          </a:xfrm>
          <a:prstGeom prst="rect">
            <a:avLst/>
          </a:prstGeom>
          <a:noFill/>
        </p:spPr>
        <p:txBody>
          <a:bodyPr wrap="square" rtlCol="0">
            <a:spAutoFit/>
          </a:bodyPr>
          <a:lstStyle/>
          <a:p>
            <a:pPr algn="ctr"/>
            <a:r>
              <a:rPr lang="en-US" sz="1400" i="1" dirty="0" smtClean="0"/>
              <a:t>Presented by Allison D. Hernandez, Assistant Superintendent for Special Education</a:t>
            </a:r>
            <a:endParaRPr lang="en-US" sz="1400" i="1" dirty="0"/>
          </a:p>
        </p:txBody>
      </p:sp>
    </p:spTree>
    <p:extLst>
      <p:ext uri="{BB962C8B-B14F-4D97-AF65-F5344CB8AC3E}">
        <p14:creationId xmlns:p14="http://schemas.microsoft.com/office/powerpoint/2010/main" val="2409031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Hempstead </a:t>
            </a:r>
            <a:r>
              <a:rPr lang="en-US" dirty="0" smtClean="0">
                <a:solidFill>
                  <a:srgbClr val="0070C0"/>
                </a:solidFill>
              </a:rPr>
              <a:t>Special Education </a:t>
            </a:r>
            <a:r>
              <a:rPr lang="en-US" dirty="0">
                <a:solidFill>
                  <a:srgbClr val="0070C0"/>
                </a:solidFill>
              </a:rPr>
              <a:t>Statistics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8269305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262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2060"/>
                </a:solidFill>
              </a:rPr>
              <a:t>2013-14</a:t>
            </a:r>
            <a:r>
              <a:rPr lang="en-US" dirty="0">
                <a:solidFill>
                  <a:srgbClr val="002060"/>
                </a:solidFill>
              </a:rPr>
              <a:t> Special Education Data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73762199"/>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0934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2013-14 HIGHLIGHTS</a:t>
            </a:r>
            <a:endParaRPr lang="en-US" b="1" dirty="0">
              <a:solidFill>
                <a:srgbClr val="002060"/>
              </a:solidFill>
            </a:endParaRPr>
          </a:p>
        </p:txBody>
      </p:sp>
      <p:sp>
        <p:nvSpPr>
          <p:cNvPr id="3" name="Content Placeholder 2"/>
          <p:cNvSpPr>
            <a:spLocks noGrp="1"/>
          </p:cNvSpPr>
          <p:nvPr>
            <p:ph sz="quarter" idx="1"/>
          </p:nvPr>
        </p:nvSpPr>
        <p:spPr/>
        <p:txBody>
          <a:bodyPr>
            <a:normAutofit/>
          </a:bodyPr>
          <a:lstStyle/>
          <a:p>
            <a:pPr>
              <a:lnSpc>
                <a:spcPct val="150000"/>
              </a:lnSpc>
              <a:buClr>
                <a:srgbClr val="002060"/>
              </a:buClr>
            </a:pPr>
            <a:r>
              <a:rPr lang="en-US" b="1" dirty="0" smtClean="0">
                <a:solidFill>
                  <a:srgbClr val="002060"/>
                </a:solidFill>
              </a:rPr>
              <a:t>Resource Room Teacher</a:t>
            </a:r>
            <a:r>
              <a:rPr lang="en-US" dirty="0" smtClean="0">
                <a:solidFill>
                  <a:srgbClr val="002060"/>
                </a:solidFill>
              </a:rPr>
              <a:t> for Kindergarten</a:t>
            </a:r>
          </a:p>
          <a:p>
            <a:pPr>
              <a:lnSpc>
                <a:spcPct val="150000"/>
              </a:lnSpc>
              <a:buClr>
                <a:srgbClr val="002060"/>
              </a:buClr>
            </a:pPr>
            <a:r>
              <a:rPr lang="en-US" b="1" dirty="0" smtClean="0">
                <a:solidFill>
                  <a:srgbClr val="002060"/>
                </a:solidFill>
              </a:rPr>
              <a:t>Increased </a:t>
            </a:r>
            <a:r>
              <a:rPr lang="en-US" dirty="0" smtClean="0">
                <a:solidFill>
                  <a:srgbClr val="002060"/>
                </a:solidFill>
              </a:rPr>
              <a:t>productivity/annual review completion</a:t>
            </a:r>
          </a:p>
          <a:p>
            <a:pPr>
              <a:lnSpc>
                <a:spcPct val="150000"/>
              </a:lnSpc>
              <a:buClr>
                <a:srgbClr val="002060"/>
              </a:buClr>
            </a:pPr>
            <a:r>
              <a:rPr lang="en-US" b="1" dirty="0" smtClean="0">
                <a:solidFill>
                  <a:srgbClr val="002060"/>
                </a:solidFill>
              </a:rPr>
              <a:t>Increase</a:t>
            </a:r>
            <a:r>
              <a:rPr lang="en-US" dirty="0" smtClean="0">
                <a:solidFill>
                  <a:srgbClr val="002060"/>
                </a:solidFill>
              </a:rPr>
              <a:t> in Declassifications rates </a:t>
            </a:r>
          </a:p>
          <a:p>
            <a:pPr>
              <a:lnSpc>
                <a:spcPct val="150000"/>
              </a:lnSpc>
              <a:buClr>
                <a:srgbClr val="002060"/>
              </a:buClr>
            </a:pPr>
            <a:r>
              <a:rPr lang="en-US" b="1" dirty="0" smtClean="0">
                <a:solidFill>
                  <a:srgbClr val="002060"/>
                </a:solidFill>
              </a:rPr>
              <a:t>Increase</a:t>
            </a:r>
            <a:r>
              <a:rPr lang="en-US" dirty="0" smtClean="0">
                <a:solidFill>
                  <a:srgbClr val="002060"/>
                </a:solidFill>
              </a:rPr>
              <a:t> in returning students to the district</a:t>
            </a:r>
          </a:p>
          <a:p>
            <a:pPr>
              <a:lnSpc>
                <a:spcPct val="150000"/>
              </a:lnSpc>
              <a:buClr>
                <a:srgbClr val="002060"/>
              </a:buClr>
            </a:pPr>
            <a:r>
              <a:rPr lang="en-US" b="1" dirty="0" smtClean="0">
                <a:solidFill>
                  <a:srgbClr val="002060"/>
                </a:solidFill>
              </a:rPr>
              <a:t>Increase</a:t>
            </a:r>
            <a:r>
              <a:rPr lang="en-US" dirty="0" smtClean="0">
                <a:solidFill>
                  <a:srgbClr val="002060"/>
                </a:solidFill>
              </a:rPr>
              <a:t> in instructional classroom time (push in)</a:t>
            </a:r>
          </a:p>
          <a:p>
            <a:pPr>
              <a:lnSpc>
                <a:spcPct val="150000"/>
              </a:lnSpc>
              <a:buClr>
                <a:srgbClr val="002060"/>
              </a:buClr>
            </a:pPr>
            <a:r>
              <a:rPr lang="en-US" b="1" dirty="0" smtClean="0">
                <a:solidFill>
                  <a:srgbClr val="002060"/>
                </a:solidFill>
              </a:rPr>
              <a:t>In Compliance </a:t>
            </a:r>
            <a:r>
              <a:rPr lang="en-US" dirty="0" smtClean="0">
                <a:solidFill>
                  <a:srgbClr val="002060"/>
                </a:solidFill>
              </a:rPr>
              <a:t>with Due Process Regulations</a:t>
            </a:r>
          </a:p>
          <a:p>
            <a:endParaRPr lang="en-US" dirty="0" smtClean="0"/>
          </a:p>
          <a:p>
            <a:pPr marL="0" indent="0">
              <a:buClr>
                <a:srgbClr val="0070C0"/>
              </a:buClr>
              <a:buNone/>
            </a:pPr>
            <a:endParaRPr lang="en-US" dirty="0"/>
          </a:p>
        </p:txBody>
      </p:sp>
    </p:spTree>
    <p:extLst>
      <p:ext uri="{BB962C8B-B14F-4D97-AF65-F5344CB8AC3E}">
        <p14:creationId xmlns:p14="http://schemas.microsoft.com/office/powerpoint/2010/main" val="3222019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2013-14 HIGHLIGHTS</a:t>
            </a:r>
            <a:endParaRPr lang="en-US" b="1" dirty="0">
              <a:solidFill>
                <a:srgbClr val="002060"/>
              </a:solidFill>
            </a:endParaRPr>
          </a:p>
        </p:txBody>
      </p:sp>
      <p:sp>
        <p:nvSpPr>
          <p:cNvPr id="3" name="Content Placeholder 2"/>
          <p:cNvSpPr>
            <a:spLocks noGrp="1"/>
          </p:cNvSpPr>
          <p:nvPr>
            <p:ph sz="quarter" idx="1"/>
          </p:nvPr>
        </p:nvSpPr>
        <p:spPr/>
        <p:txBody>
          <a:bodyPr>
            <a:normAutofit/>
          </a:bodyPr>
          <a:lstStyle/>
          <a:p>
            <a:pPr>
              <a:lnSpc>
                <a:spcPct val="150000"/>
              </a:lnSpc>
              <a:buClr>
                <a:srgbClr val="002060"/>
              </a:buClr>
            </a:pPr>
            <a:r>
              <a:rPr lang="en-US" b="1" dirty="0" smtClean="0">
                <a:solidFill>
                  <a:srgbClr val="002060"/>
                </a:solidFill>
              </a:rPr>
              <a:t>Resource Room Teacher</a:t>
            </a:r>
            <a:r>
              <a:rPr lang="en-US" dirty="0" smtClean="0">
                <a:solidFill>
                  <a:srgbClr val="002060"/>
                </a:solidFill>
              </a:rPr>
              <a:t> for Kindergarten</a:t>
            </a:r>
          </a:p>
          <a:p>
            <a:pPr>
              <a:lnSpc>
                <a:spcPct val="150000"/>
              </a:lnSpc>
              <a:buClr>
                <a:srgbClr val="002060"/>
              </a:buClr>
            </a:pPr>
            <a:r>
              <a:rPr lang="en-US" b="1" dirty="0" smtClean="0">
                <a:solidFill>
                  <a:srgbClr val="002060"/>
                </a:solidFill>
              </a:rPr>
              <a:t>Increased </a:t>
            </a:r>
            <a:r>
              <a:rPr lang="en-US" dirty="0" smtClean="0">
                <a:solidFill>
                  <a:srgbClr val="002060"/>
                </a:solidFill>
              </a:rPr>
              <a:t>productivity/annual review completion</a:t>
            </a:r>
          </a:p>
          <a:p>
            <a:pPr>
              <a:lnSpc>
                <a:spcPct val="150000"/>
              </a:lnSpc>
              <a:buClr>
                <a:srgbClr val="002060"/>
              </a:buClr>
            </a:pPr>
            <a:r>
              <a:rPr lang="en-US" b="1" dirty="0" smtClean="0">
                <a:solidFill>
                  <a:srgbClr val="002060"/>
                </a:solidFill>
              </a:rPr>
              <a:t>Increase</a:t>
            </a:r>
            <a:r>
              <a:rPr lang="en-US" dirty="0" smtClean="0">
                <a:solidFill>
                  <a:srgbClr val="002060"/>
                </a:solidFill>
              </a:rPr>
              <a:t> in Declassifications rates </a:t>
            </a:r>
          </a:p>
          <a:p>
            <a:pPr>
              <a:lnSpc>
                <a:spcPct val="150000"/>
              </a:lnSpc>
              <a:buClr>
                <a:srgbClr val="002060"/>
              </a:buClr>
            </a:pPr>
            <a:r>
              <a:rPr lang="en-US" b="1" dirty="0" smtClean="0">
                <a:solidFill>
                  <a:srgbClr val="002060"/>
                </a:solidFill>
              </a:rPr>
              <a:t>Increase</a:t>
            </a:r>
            <a:r>
              <a:rPr lang="en-US" dirty="0" smtClean="0">
                <a:solidFill>
                  <a:srgbClr val="002060"/>
                </a:solidFill>
              </a:rPr>
              <a:t> in returning students to the district</a:t>
            </a:r>
          </a:p>
          <a:p>
            <a:pPr>
              <a:lnSpc>
                <a:spcPct val="150000"/>
              </a:lnSpc>
              <a:buClr>
                <a:srgbClr val="002060"/>
              </a:buClr>
            </a:pPr>
            <a:r>
              <a:rPr lang="en-US" b="1" dirty="0" smtClean="0">
                <a:solidFill>
                  <a:srgbClr val="002060"/>
                </a:solidFill>
              </a:rPr>
              <a:t>Increase</a:t>
            </a:r>
            <a:r>
              <a:rPr lang="en-US" dirty="0" smtClean="0">
                <a:solidFill>
                  <a:srgbClr val="002060"/>
                </a:solidFill>
              </a:rPr>
              <a:t> in instructional classroom time (push in)</a:t>
            </a:r>
          </a:p>
          <a:p>
            <a:pPr>
              <a:lnSpc>
                <a:spcPct val="150000"/>
              </a:lnSpc>
              <a:buClr>
                <a:srgbClr val="002060"/>
              </a:buClr>
            </a:pPr>
            <a:r>
              <a:rPr lang="en-US" b="1" dirty="0" smtClean="0">
                <a:solidFill>
                  <a:srgbClr val="002060"/>
                </a:solidFill>
              </a:rPr>
              <a:t>In Compliance </a:t>
            </a:r>
            <a:r>
              <a:rPr lang="en-US" dirty="0" smtClean="0">
                <a:solidFill>
                  <a:srgbClr val="002060"/>
                </a:solidFill>
              </a:rPr>
              <a:t>with Due Process Regulations</a:t>
            </a:r>
          </a:p>
          <a:p>
            <a:endParaRPr lang="en-US" dirty="0" smtClean="0"/>
          </a:p>
          <a:p>
            <a:pPr marL="0" indent="0">
              <a:buClr>
                <a:srgbClr val="0070C0"/>
              </a:buClr>
              <a:buNone/>
            </a:pPr>
            <a:endParaRPr lang="en-US" dirty="0"/>
          </a:p>
        </p:txBody>
      </p:sp>
    </p:spTree>
    <p:extLst>
      <p:ext uri="{BB962C8B-B14F-4D97-AF65-F5344CB8AC3E}">
        <p14:creationId xmlns:p14="http://schemas.microsoft.com/office/powerpoint/2010/main" val="2980231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solidFill>
                  <a:srgbClr val="002060"/>
                </a:solidFill>
              </a:rPr>
              <a:t>Committee on Preschool Special Education*</a:t>
            </a:r>
            <a:endParaRPr lang="en-US" dirty="0">
              <a:solidFill>
                <a:srgbClr val="002060"/>
              </a:solidFill>
            </a:endParaRPr>
          </a:p>
        </p:txBody>
      </p:sp>
      <p:sp>
        <p:nvSpPr>
          <p:cNvPr id="5" name="Text Placeholder 4"/>
          <p:cNvSpPr>
            <a:spLocks noGrp="1"/>
          </p:cNvSpPr>
          <p:nvPr>
            <p:ph type="body" sz="half" idx="3"/>
          </p:nvPr>
        </p:nvSpPr>
        <p:spPr/>
        <p:txBody>
          <a:bodyPr/>
          <a:lstStyle/>
          <a:p>
            <a:r>
              <a:rPr lang="en-US" dirty="0" smtClean="0">
                <a:solidFill>
                  <a:srgbClr val="002060"/>
                </a:solidFill>
              </a:rPr>
              <a:t>Strategic Savings $ Plan </a:t>
            </a:r>
            <a:endParaRPr lang="en-US" dirty="0">
              <a:solidFill>
                <a:srgbClr val="002060"/>
              </a:solidFill>
            </a:endParaRPr>
          </a:p>
        </p:txBody>
      </p:sp>
      <p:sp>
        <p:nvSpPr>
          <p:cNvPr id="3" name="Content Placeholder 2"/>
          <p:cNvSpPr>
            <a:spLocks noGrp="1"/>
          </p:cNvSpPr>
          <p:nvPr>
            <p:ph sz="quarter" idx="2"/>
          </p:nvPr>
        </p:nvSpPr>
        <p:spPr/>
        <p:txBody>
          <a:bodyPr>
            <a:normAutofit/>
          </a:bodyPr>
          <a:lstStyle/>
          <a:p>
            <a:endParaRPr lang="en-US" dirty="0" smtClean="0"/>
          </a:p>
          <a:p>
            <a:endParaRPr lang="en-US" dirty="0"/>
          </a:p>
        </p:txBody>
      </p:sp>
      <p:sp>
        <p:nvSpPr>
          <p:cNvPr id="6" name="Content Placeholder 5"/>
          <p:cNvSpPr>
            <a:spLocks noGrp="1"/>
          </p:cNvSpPr>
          <p:nvPr>
            <p:ph sz="quarter" idx="4"/>
          </p:nvPr>
        </p:nvSpPr>
        <p:spPr/>
        <p:txBody>
          <a:bodyPr>
            <a:normAutofit fontScale="92500" lnSpcReduction="20000"/>
          </a:bodyPr>
          <a:lstStyle/>
          <a:p>
            <a:pPr>
              <a:buClr>
                <a:srgbClr val="0070C0"/>
              </a:buClr>
            </a:pPr>
            <a:endParaRPr lang="en-US" sz="1800" b="1" dirty="0" smtClean="0"/>
          </a:p>
          <a:p>
            <a:pPr>
              <a:buClr>
                <a:srgbClr val="0070C0"/>
              </a:buClr>
            </a:pPr>
            <a:r>
              <a:rPr lang="en-US" sz="1800" b="1" dirty="0" smtClean="0">
                <a:solidFill>
                  <a:srgbClr val="002060"/>
                </a:solidFill>
              </a:rPr>
              <a:t>Inform</a:t>
            </a:r>
            <a:r>
              <a:rPr lang="en-US" sz="1800" dirty="0" smtClean="0">
                <a:solidFill>
                  <a:srgbClr val="002060"/>
                </a:solidFill>
              </a:rPr>
              <a:t> </a:t>
            </a:r>
            <a:r>
              <a:rPr lang="en-US" sz="1800" dirty="0">
                <a:solidFill>
                  <a:srgbClr val="002060"/>
                </a:solidFill>
              </a:rPr>
              <a:t>Community on Early Intervention </a:t>
            </a:r>
            <a:r>
              <a:rPr lang="en-US" sz="1800" dirty="0" smtClean="0">
                <a:solidFill>
                  <a:srgbClr val="002060"/>
                </a:solidFill>
              </a:rPr>
              <a:t>birth to age 2 and </a:t>
            </a:r>
            <a:r>
              <a:rPr lang="en-US" sz="1800" dirty="0">
                <a:solidFill>
                  <a:srgbClr val="002060"/>
                </a:solidFill>
              </a:rPr>
              <a:t>Preschool </a:t>
            </a:r>
            <a:r>
              <a:rPr lang="en-US" sz="1800" dirty="0" smtClean="0">
                <a:solidFill>
                  <a:srgbClr val="002060"/>
                </a:solidFill>
              </a:rPr>
              <a:t>Services ages 3-5</a:t>
            </a:r>
          </a:p>
          <a:p>
            <a:pPr>
              <a:buClr>
                <a:srgbClr val="0070C0"/>
              </a:buClr>
            </a:pPr>
            <a:endParaRPr lang="en-US" sz="1800" dirty="0" smtClean="0">
              <a:solidFill>
                <a:srgbClr val="002060"/>
              </a:solidFill>
            </a:endParaRPr>
          </a:p>
          <a:p>
            <a:pPr>
              <a:buClr>
                <a:srgbClr val="0070C0"/>
              </a:buClr>
            </a:pPr>
            <a:r>
              <a:rPr lang="en-US" sz="1800" b="1" dirty="0" smtClean="0">
                <a:solidFill>
                  <a:srgbClr val="002060"/>
                </a:solidFill>
              </a:rPr>
              <a:t>Collaborate</a:t>
            </a:r>
            <a:r>
              <a:rPr lang="en-US" sz="1800" dirty="0" smtClean="0">
                <a:solidFill>
                  <a:srgbClr val="002060"/>
                </a:solidFill>
              </a:rPr>
              <a:t> with Marshall School to establish community screenings and Parent Connections</a:t>
            </a:r>
          </a:p>
          <a:p>
            <a:pPr>
              <a:buClr>
                <a:srgbClr val="0070C0"/>
              </a:buClr>
            </a:pPr>
            <a:endParaRPr lang="en-US" sz="1800" dirty="0">
              <a:solidFill>
                <a:srgbClr val="002060"/>
              </a:solidFill>
            </a:endParaRPr>
          </a:p>
          <a:p>
            <a:pPr>
              <a:buClr>
                <a:srgbClr val="0070C0"/>
              </a:buClr>
            </a:pPr>
            <a:r>
              <a:rPr lang="en-US" sz="1800" b="1" dirty="0" smtClean="0">
                <a:solidFill>
                  <a:srgbClr val="002060"/>
                </a:solidFill>
              </a:rPr>
              <a:t>Recruit </a:t>
            </a:r>
            <a:r>
              <a:rPr lang="en-US" sz="1800" dirty="0" smtClean="0">
                <a:solidFill>
                  <a:srgbClr val="002060"/>
                </a:solidFill>
              </a:rPr>
              <a:t>and  </a:t>
            </a:r>
            <a:r>
              <a:rPr lang="en-US" sz="1800" b="1" dirty="0" smtClean="0">
                <a:solidFill>
                  <a:srgbClr val="002060"/>
                </a:solidFill>
              </a:rPr>
              <a:t>Increase</a:t>
            </a:r>
            <a:r>
              <a:rPr lang="en-US" sz="1800" dirty="0" smtClean="0">
                <a:solidFill>
                  <a:srgbClr val="002060"/>
                </a:solidFill>
              </a:rPr>
              <a:t> </a:t>
            </a:r>
            <a:r>
              <a:rPr lang="en-US" sz="1800" dirty="0">
                <a:solidFill>
                  <a:srgbClr val="002060"/>
                </a:solidFill>
              </a:rPr>
              <a:t>the number of </a:t>
            </a:r>
            <a:r>
              <a:rPr lang="en-US" sz="1800" dirty="0" smtClean="0">
                <a:solidFill>
                  <a:srgbClr val="002060"/>
                </a:solidFill>
              </a:rPr>
              <a:t>CPSE referrals </a:t>
            </a:r>
          </a:p>
          <a:p>
            <a:pPr marL="0" indent="0">
              <a:buClr>
                <a:srgbClr val="0070C0"/>
              </a:buClr>
              <a:buNone/>
            </a:pPr>
            <a:endParaRPr lang="en-US" sz="1800" dirty="0" smtClean="0">
              <a:solidFill>
                <a:srgbClr val="002060"/>
              </a:solidFill>
            </a:endParaRPr>
          </a:p>
          <a:p>
            <a:pPr>
              <a:buClr>
                <a:srgbClr val="0070C0"/>
              </a:buClr>
            </a:pPr>
            <a:r>
              <a:rPr lang="en-US" sz="1800" b="1" dirty="0" smtClean="0">
                <a:solidFill>
                  <a:srgbClr val="002060"/>
                </a:solidFill>
              </a:rPr>
              <a:t>Create</a:t>
            </a:r>
            <a:r>
              <a:rPr lang="en-US" sz="1800" dirty="0" smtClean="0">
                <a:solidFill>
                  <a:srgbClr val="002060"/>
                </a:solidFill>
              </a:rPr>
              <a:t> alliances with local hospitals/medical clinics</a:t>
            </a:r>
            <a:endParaRPr lang="en-US" sz="1800" dirty="0">
              <a:solidFill>
                <a:srgbClr val="002060"/>
              </a:solidFill>
            </a:endParaRPr>
          </a:p>
          <a:p>
            <a:pPr marL="0" indent="0">
              <a:buNone/>
            </a:pPr>
            <a:r>
              <a:rPr lang="en-US" dirty="0" smtClean="0"/>
              <a:t>* </a:t>
            </a:r>
            <a:r>
              <a:rPr lang="en-US" sz="1200" dirty="0" smtClean="0"/>
              <a:t>Paid by  Nassau County</a:t>
            </a:r>
            <a:endParaRPr lang="en-US" sz="1200" dirty="0"/>
          </a:p>
        </p:txBody>
      </p:sp>
      <p:sp>
        <p:nvSpPr>
          <p:cNvPr id="2" name="Title 1"/>
          <p:cNvSpPr>
            <a:spLocks noGrp="1"/>
          </p:cNvSpPr>
          <p:nvPr>
            <p:ph type="title"/>
          </p:nvPr>
        </p:nvSpPr>
        <p:spPr>
          <a:xfrm>
            <a:off x="579783" y="152400"/>
            <a:ext cx="8534400" cy="987552"/>
          </a:xfrm>
        </p:spPr>
        <p:txBody>
          <a:bodyPr>
            <a:normAutofit fontScale="90000"/>
          </a:bodyPr>
          <a:lstStyle/>
          <a:p>
            <a:r>
              <a:rPr lang="en-US" dirty="0" smtClean="0">
                <a:solidFill>
                  <a:srgbClr val="002060"/>
                </a:solidFill>
              </a:rPr>
              <a:t>PLAN FOR 2014-2015</a:t>
            </a:r>
            <a:br>
              <a:rPr lang="en-US" dirty="0" smtClean="0">
                <a:solidFill>
                  <a:srgbClr val="002060"/>
                </a:solidFill>
              </a:rPr>
            </a:br>
            <a:r>
              <a:rPr lang="en-US" dirty="0" smtClean="0">
                <a:solidFill>
                  <a:srgbClr val="002060"/>
                </a:solidFill>
              </a:rPr>
              <a:t>Preschool Early Intervention</a:t>
            </a:r>
            <a:endParaRPr lang="en-US" dirty="0">
              <a:solidFill>
                <a:srgbClr val="002060"/>
              </a:solidFill>
            </a:endParaRPr>
          </a:p>
        </p:txBody>
      </p:sp>
      <p:graphicFrame>
        <p:nvGraphicFramePr>
          <p:cNvPr id="7" name="Chart 6"/>
          <p:cNvGraphicFramePr>
            <a:graphicFrameLocks/>
          </p:cNvGraphicFramePr>
          <p:nvPr>
            <p:extLst>
              <p:ext uri="{D42A27DB-BD31-4B8C-83A1-F6EECF244321}">
                <p14:modId xmlns:p14="http://schemas.microsoft.com/office/powerpoint/2010/main" val="3738702597"/>
              </p:ext>
            </p:extLst>
          </p:nvPr>
        </p:nvGraphicFramePr>
        <p:xfrm>
          <a:off x="533399" y="2819400"/>
          <a:ext cx="3657601"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8946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tx1"/>
                </a:solidFill>
              </a:rPr>
              <a:t>Elementary Grades K-5</a:t>
            </a:r>
            <a:endParaRPr lang="en-US" dirty="0">
              <a:solidFill>
                <a:schemeClr val="tx1"/>
              </a:solidFill>
            </a:endParaRPr>
          </a:p>
        </p:txBody>
      </p:sp>
      <p:sp>
        <p:nvSpPr>
          <p:cNvPr id="3" name="Text Placeholder 2"/>
          <p:cNvSpPr>
            <a:spLocks noGrp="1"/>
          </p:cNvSpPr>
          <p:nvPr>
            <p:ph type="body" sz="half" idx="3"/>
          </p:nvPr>
        </p:nvSpPr>
        <p:spPr/>
        <p:txBody>
          <a:bodyPr/>
          <a:lstStyle/>
          <a:p>
            <a:r>
              <a:rPr lang="en-US" dirty="0" smtClean="0">
                <a:solidFill>
                  <a:schemeClr val="tx1"/>
                </a:solidFill>
              </a:rPr>
              <a:t>Secondary Grades 6-12</a:t>
            </a:r>
            <a:endParaRPr lang="en-US" dirty="0">
              <a:solidFill>
                <a:schemeClr val="tx1"/>
              </a:solidFill>
            </a:endParaRPr>
          </a:p>
        </p:txBody>
      </p:sp>
      <p:sp>
        <p:nvSpPr>
          <p:cNvPr id="4" name="Content Placeholder 3"/>
          <p:cNvSpPr>
            <a:spLocks noGrp="1"/>
          </p:cNvSpPr>
          <p:nvPr>
            <p:ph sz="quarter" idx="2"/>
          </p:nvPr>
        </p:nvSpPr>
        <p:spPr/>
        <p:txBody>
          <a:bodyPr/>
          <a:lstStyle/>
          <a:p>
            <a:pPr>
              <a:buClr>
                <a:srgbClr val="0070C0"/>
              </a:buClr>
            </a:pPr>
            <a:r>
              <a:rPr lang="en-US" sz="2400" b="1" dirty="0" smtClean="0"/>
              <a:t>Develop </a:t>
            </a:r>
            <a:r>
              <a:rPr lang="en-US" sz="2400" dirty="0" smtClean="0"/>
              <a:t>Kindergarten inclusion class</a:t>
            </a:r>
          </a:p>
          <a:p>
            <a:pPr>
              <a:buClr>
                <a:srgbClr val="0070C0"/>
              </a:buClr>
            </a:pPr>
            <a:r>
              <a:rPr lang="en-US" sz="2400" b="1" dirty="0" smtClean="0"/>
              <a:t>Support</a:t>
            </a:r>
            <a:r>
              <a:rPr lang="en-US" sz="2400" dirty="0" smtClean="0"/>
              <a:t> </a:t>
            </a:r>
            <a:r>
              <a:rPr lang="en-US" sz="2400" dirty="0"/>
              <a:t>Response to Intervention (</a:t>
            </a:r>
            <a:r>
              <a:rPr lang="en-US" sz="2400" i="1" dirty="0" smtClean="0"/>
              <a:t>RtI</a:t>
            </a:r>
            <a:r>
              <a:rPr lang="en-US" sz="2400" dirty="0" smtClean="0"/>
              <a:t>) initiatives</a:t>
            </a:r>
          </a:p>
          <a:p>
            <a:pPr>
              <a:buClr>
                <a:srgbClr val="0070C0"/>
              </a:buClr>
            </a:pPr>
            <a:r>
              <a:rPr lang="en-US" sz="2400" b="1" dirty="0"/>
              <a:t>Reduce</a:t>
            </a:r>
            <a:r>
              <a:rPr lang="en-US" sz="2400" dirty="0"/>
              <a:t> the number of initial referrals </a:t>
            </a:r>
          </a:p>
          <a:p>
            <a:pPr>
              <a:buClr>
                <a:srgbClr val="0070C0"/>
              </a:buClr>
            </a:pPr>
            <a:r>
              <a:rPr lang="en-US" sz="2400" b="1" dirty="0" smtClean="0"/>
              <a:t>Provide</a:t>
            </a:r>
            <a:r>
              <a:rPr lang="en-US" sz="2400" dirty="0" smtClean="0"/>
              <a:t> on-going professional development</a:t>
            </a:r>
            <a:endParaRPr lang="en-US" sz="2400" dirty="0"/>
          </a:p>
          <a:p>
            <a:endParaRPr lang="en-US" dirty="0"/>
          </a:p>
        </p:txBody>
      </p:sp>
      <p:sp>
        <p:nvSpPr>
          <p:cNvPr id="5" name="Content Placeholder 4"/>
          <p:cNvSpPr>
            <a:spLocks noGrp="1"/>
          </p:cNvSpPr>
          <p:nvPr>
            <p:ph sz="quarter" idx="4"/>
          </p:nvPr>
        </p:nvSpPr>
        <p:spPr/>
        <p:txBody>
          <a:bodyPr>
            <a:normAutofit fontScale="85000" lnSpcReduction="20000"/>
          </a:bodyPr>
          <a:lstStyle/>
          <a:p>
            <a:pPr>
              <a:buClr>
                <a:srgbClr val="0070C0"/>
              </a:buClr>
            </a:pPr>
            <a:r>
              <a:rPr lang="en-US" sz="2400" b="1" dirty="0"/>
              <a:t>Establish </a:t>
            </a:r>
            <a:r>
              <a:rPr lang="en-US" sz="2400" dirty="0"/>
              <a:t>Transition classes </a:t>
            </a:r>
            <a:r>
              <a:rPr lang="en-US" sz="2400" dirty="0" smtClean="0"/>
              <a:t>split/day school</a:t>
            </a:r>
          </a:p>
          <a:p>
            <a:pPr lvl="1">
              <a:buClr>
                <a:srgbClr val="0070C0"/>
              </a:buClr>
            </a:pPr>
            <a:r>
              <a:rPr lang="en-US" sz="1900" dirty="0">
                <a:solidFill>
                  <a:schemeClr val="tx1"/>
                </a:solidFill>
              </a:rPr>
              <a:t>W</a:t>
            </a:r>
            <a:r>
              <a:rPr lang="en-US" sz="1900" dirty="0" smtClean="0">
                <a:solidFill>
                  <a:schemeClr val="tx1"/>
                </a:solidFill>
              </a:rPr>
              <a:t>ork </a:t>
            </a:r>
            <a:r>
              <a:rPr lang="en-US" sz="1900" dirty="0">
                <a:solidFill>
                  <a:schemeClr val="tx1"/>
                </a:solidFill>
              </a:rPr>
              <a:t>experience </a:t>
            </a:r>
            <a:endParaRPr lang="en-US" sz="1900" dirty="0" smtClean="0">
              <a:solidFill>
                <a:schemeClr val="tx1"/>
              </a:solidFill>
            </a:endParaRPr>
          </a:p>
          <a:p>
            <a:pPr lvl="1">
              <a:buClr>
                <a:srgbClr val="0070C0"/>
              </a:buClr>
            </a:pPr>
            <a:r>
              <a:rPr lang="en-US" sz="1900" dirty="0" smtClean="0">
                <a:solidFill>
                  <a:schemeClr val="tx1"/>
                </a:solidFill>
              </a:rPr>
              <a:t>Vocational training </a:t>
            </a:r>
          </a:p>
          <a:p>
            <a:pPr lvl="1">
              <a:buClr>
                <a:srgbClr val="0070C0"/>
              </a:buClr>
            </a:pPr>
            <a:r>
              <a:rPr lang="en-US" sz="1900" dirty="0" smtClean="0">
                <a:solidFill>
                  <a:schemeClr val="tx1"/>
                </a:solidFill>
              </a:rPr>
              <a:t>Job training</a:t>
            </a:r>
            <a:endParaRPr lang="en-US" sz="1900" dirty="0"/>
          </a:p>
          <a:p>
            <a:pPr>
              <a:buClr>
                <a:srgbClr val="0070C0"/>
              </a:buClr>
            </a:pPr>
            <a:r>
              <a:rPr lang="en-US" sz="2400" b="1" dirty="0" smtClean="0"/>
              <a:t>Parent </a:t>
            </a:r>
            <a:r>
              <a:rPr lang="en-US" sz="2400" dirty="0" smtClean="0"/>
              <a:t>workshop on post secondary outcomes</a:t>
            </a:r>
          </a:p>
          <a:p>
            <a:pPr>
              <a:buClr>
                <a:srgbClr val="0070C0"/>
              </a:buClr>
            </a:pPr>
            <a:r>
              <a:rPr lang="en-US" sz="2400" b="1" dirty="0" smtClean="0"/>
              <a:t>Develop</a:t>
            </a:r>
            <a:r>
              <a:rPr lang="en-US" sz="2400" dirty="0" smtClean="0"/>
              <a:t> educational criteria for  new graduation credentials for SWD’s</a:t>
            </a:r>
            <a:endParaRPr lang="en-US" sz="2400" b="1" dirty="0" smtClean="0"/>
          </a:p>
          <a:p>
            <a:pPr>
              <a:buClr>
                <a:srgbClr val="0070C0"/>
              </a:buClr>
            </a:pPr>
            <a:r>
              <a:rPr lang="en-US" sz="2400" b="1" dirty="0" smtClean="0"/>
              <a:t>Improve </a:t>
            </a:r>
            <a:r>
              <a:rPr lang="en-US" sz="2400" dirty="0" smtClean="0"/>
              <a:t>special education instruction</a:t>
            </a:r>
            <a:r>
              <a:rPr lang="en-US" sz="2400" b="1" dirty="0" smtClean="0"/>
              <a:t> </a:t>
            </a:r>
            <a:r>
              <a:rPr lang="en-US" sz="2400" dirty="0" smtClean="0"/>
              <a:t>and service delivery by hiring dually certified/bilingual teachers</a:t>
            </a:r>
            <a:endParaRPr lang="en-US" sz="2400" b="1" dirty="0" smtClean="0"/>
          </a:p>
          <a:p>
            <a:pPr>
              <a:buClr>
                <a:srgbClr val="0070C0"/>
              </a:buClr>
            </a:pPr>
            <a:endParaRPr lang="en-US" sz="2400" dirty="0"/>
          </a:p>
        </p:txBody>
      </p:sp>
      <p:sp>
        <p:nvSpPr>
          <p:cNvPr id="6" name="Title 5"/>
          <p:cNvSpPr>
            <a:spLocks noGrp="1"/>
          </p:cNvSpPr>
          <p:nvPr>
            <p:ph type="title"/>
          </p:nvPr>
        </p:nvSpPr>
        <p:spPr>
          <a:xfrm>
            <a:off x="301752" y="0"/>
            <a:ext cx="8534400" cy="1066800"/>
          </a:xfrm>
        </p:spPr>
        <p:txBody>
          <a:bodyPr>
            <a:normAutofit fontScale="90000"/>
          </a:bodyPr>
          <a:lstStyle/>
          <a:p>
            <a:r>
              <a:rPr lang="en-US" dirty="0">
                <a:solidFill>
                  <a:srgbClr val="002060"/>
                </a:solidFill>
              </a:rPr>
              <a:t>PLAN FOR 2014-2015</a:t>
            </a:r>
            <a:br>
              <a:rPr lang="en-US" dirty="0">
                <a:solidFill>
                  <a:srgbClr val="002060"/>
                </a:solidFill>
              </a:rPr>
            </a:br>
            <a:r>
              <a:rPr lang="en-US" dirty="0" smtClean="0">
                <a:solidFill>
                  <a:srgbClr val="002060"/>
                </a:solidFill>
              </a:rPr>
              <a:t>Committee on Special Education (ages 5-21)</a:t>
            </a:r>
            <a:endParaRPr lang="en-US" dirty="0"/>
          </a:p>
        </p:txBody>
      </p:sp>
    </p:spTree>
    <p:extLst>
      <p:ext uri="{BB962C8B-B14F-4D97-AF65-F5344CB8AC3E}">
        <p14:creationId xmlns:p14="http://schemas.microsoft.com/office/powerpoint/2010/main" val="261467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GOALS </a:t>
            </a:r>
            <a:r>
              <a:rPr lang="en-US" dirty="0">
                <a:solidFill>
                  <a:srgbClr val="002060"/>
                </a:solidFill>
              </a:rPr>
              <a:t>FOR 2014-2015</a:t>
            </a:r>
            <a:br>
              <a:rPr lang="en-US" dirty="0">
                <a:solidFill>
                  <a:srgbClr val="002060"/>
                </a:solidFill>
              </a:rPr>
            </a:br>
            <a:r>
              <a:rPr lang="en-US" dirty="0" smtClean="0">
                <a:solidFill>
                  <a:srgbClr val="002060"/>
                </a:solidFill>
              </a:rPr>
              <a:t>Overall Operations</a:t>
            </a:r>
            <a:endParaRPr lang="en-US" dirty="0"/>
          </a:p>
        </p:txBody>
      </p:sp>
      <p:sp>
        <p:nvSpPr>
          <p:cNvPr id="3" name="Content Placeholder 2"/>
          <p:cNvSpPr>
            <a:spLocks noGrp="1"/>
          </p:cNvSpPr>
          <p:nvPr>
            <p:ph sz="quarter" idx="1"/>
          </p:nvPr>
        </p:nvSpPr>
        <p:spPr/>
        <p:txBody>
          <a:bodyPr>
            <a:normAutofit fontScale="92500" lnSpcReduction="10000"/>
          </a:bodyPr>
          <a:lstStyle/>
          <a:p>
            <a:endParaRPr lang="en-US" sz="2400" b="1" dirty="0" smtClean="0"/>
          </a:p>
          <a:p>
            <a:pPr>
              <a:lnSpc>
                <a:spcPct val="110000"/>
              </a:lnSpc>
              <a:buClr>
                <a:srgbClr val="002060"/>
              </a:buClr>
            </a:pPr>
            <a:r>
              <a:rPr lang="en-US" sz="2400" b="1" dirty="0" smtClean="0"/>
              <a:t>Establish</a:t>
            </a:r>
            <a:r>
              <a:rPr lang="en-US" sz="2400" dirty="0" smtClean="0"/>
              <a:t> classes for specific disabilities ex: Autism, Inclusion</a:t>
            </a:r>
          </a:p>
          <a:p>
            <a:pPr>
              <a:lnSpc>
                <a:spcPct val="110000"/>
              </a:lnSpc>
              <a:buClr>
                <a:srgbClr val="002060"/>
              </a:buClr>
            </a:pPr>
            <a:r>
              <a:rPr lang="en-US" sz="2400" b="1" dirty="0" smtClean="0"/>
              <a:t>Build </a:t>
            </a:r>
            <a:r>
              <a:rPr lang="en-US" sz="2400" dirty="0"/>
              <a:t>P</a:t>
            </a:r>
            <a:r>
              <a:rPr lang="en-US" sz="2400" dirty="0" smtClean="0"/>
              <a:t>arent Connections</a:t>
            </a:r>
          </a:p>
          <a:p>
            <a:pPr>
              <a:lnSpc>
                <a:spcPct val="110000"/>
              </a:lnSpc>
              <a:buClr>
                <a:srgbClr val="002060"/>
              </a:buClr>
            </a:pPr>
            <a:r>
              <a:rPr lang="en-US" sz="2400" b="1" dirty="0" smtClean="0"/>
              <a:t>Expand </a:t>
            </a:r>
            <a:r>
              <a:rPr lang="en-US" sz="2400" dirty="0" smtClean="0"/>
              <a:t>services/capacity </a:t>
            </a:r>
            <a:r>
              <a:rPr lang="en-US" sz="2400" dirty="0"/>
              <a:t>to </a:t>
            </a:r>
            <a:r>
              <a:rPr lang="en-US" sz="2400" dirty="0" smtClean="0"/>
              <a:t>educate and service our students</a:t>
            </a:r>
          </a:p>
          <a:p>
            <a:pPr>
              <a:lnSpc>
                <a:spcPct val="110000"/>
              </a:lnSpc>
              <a:buClr>
                <a:srgbClr val="002060"/>
              </a:buClr>
            </a:pPr>
            <a:r>
              <a:rPr lang="en-US" sz="2400" b="1" dirty="0" smtClean="0"/>
              <a:t>Increase</a:t>
            </a:r>
            <a:r>
              <a:rPr lang="en-US" sz="2400" dirty="0" smtClean="0"/>
              <a:t> preschoolers receiving CPSE services</a:t>
            </a:r>
            <a:endParaRPr lang="en-US" sz="2400" dirty="0"/>
          </a:p>
          <a:p>
            <a:pPr>
              <a:lnSpc>
                <a:spcPct val="110000"/>
              </a:lnSpc>
              <a:buClr>
                <a:srgbClr val="002060"/>
              </a:buClr>
            </a:pPr>
            <a:r>
              <a:rPr lang="en-US" sz="2400" b="1" dirty="0" smtClean="0"/>
              <a:t>Return</a:t>
            </a:r>
            <a:r>
              <a:rPr lang="en-US" sz="2400" dirty="0" smtClean="0"/>
              <a:t> students to district when appropriate</a:t>
            </a:r>
          </a:p>
          <a:p>
            <a:pPr>
              <a:lnSpc>
                <a:spcPct val="110000"/>
              </a:lnSpc>
              <a:buClr>
                <a:srgbClr val="002060"/>
              </a:buClr>
            </a:pPr>
            <a:r>
              <a:rPr lang="en-US" sz="2400" b="1" dirty="0" smtClean="0"/>
              <a:t>Collaborate</a:t>
            </a:r>
            <a:r>
              <a:rPr lang="en-US" sz="2400" dirty="0" smtClean="0"/>
              <a:t> with Special Education PTA</a:t>
            </a:r>
            <a:endParaRPr lang="en-US" sz="2400" dirty="0"/>
          </a:p>
          <a:p>
            <a:pPr>
              <a:lnSpc>
                <a:spcPct val="110000"/>
              </a:lnSpc>
              <a:buClr>
                <a:srgbClr val="002060"/>
              </a:buClr>
            </a:pPr>
            <a:r>
              <a:rPr lang="en-US" sz="2400" b="1" dirty="0" smtClean="0"/>
              <a:t>Decrease</a:t>
            </a:r>
            <a:r>
              <a:rPr lang="en-US" sz="2400" dirty="0" smtClean="0"/>
              <a:t> </a:t>
            </a:r>
            <a:r>
              <a:rPr lang="en-US" sz="2400" dirty="0"/>
              <a:t>dependency on outside </a:t>
            </a:r>
            <a:r>
              <a:rPr lang="en-US" sz="2400" dirty="0" smtClean="0"/>
              <a:t>providers </a:t>
            </a:r>
          </a:p>
          <a:p>
            <a:pPr>
              <a:lnSpc>
                <a:spcPct val="110000"/>
              </a:lnSpc>
              <a:buClr>
                <a:srgbClr val="002060"/>
              </a:buClr>
            </a:pPr>
            <a:r>
              <a:rPr lang="en-US" sz="2400" b="1" dirty="0" smtClean="0"/>
              <a:t>Secure</a:t>
            </a:r>
            <a:r>
              <a:rPr lang="en-US" sz="2400" dirty="0" smtClean="0"/>
              <a:t> additional funding resources</a:t>
            </a:r>
            <a:endParaRPr lang="en-US" sz="2400" b="1" dirty="0" smtClean="0"/>
          </a:p>
          <a:p>
            <a:pPr>
              <a:lnSpc>
                <a:spcPct val="110000"/>
              </a:lnSpc>
              <a:buClr>
                <a:srgbClr val="002060"/>
              </a:buClr>
            </a:pPr>
            <a:r>
              <a:rPr lang="en-US" sz="2400" b="1" dirty="0" smtClean="0"/>
              <a:t>Maintain </a:t>
            </a:r>
            <a:r>
              <a:rPr lang="en-US" sz="2400" dirty="0"/>
              <a:t>c</a:t>
            </a:r>
            <a:r>
              <a:rPr lang="en-US" sz="2400" dirty="0" smtClean="0"/>
              <a:t>ompliance with special education state regulations</a:t>
            </a:r>
          </a:p>
          <a:p>
            <a:pPr>
              <a:lnSpc>
                <a:spcPct val="110000"/>
              </a:lnSpc>
              <a:buClr>
                <a:srgbClr val="002060"/>
              </a:buClr>
            </a:pPr>
            <a:r>
              <a:rPr lang="en-US" sz="2400" b="1" dirty="0" smtClean="0"/>
              <a:t>Save $$$$$$$$$$$$$$$$$$</a:t>
            </a:r>
            <a:endParaRPr lang="en-US" sz="2400" dirty="0"/>
          </a:p>
        </p:txBody>
      </p:sp>
    </p:spTree>
    <p:extLst>
      <p:ext uri="{BB962C8B-B14F-4D97-AF65-F5344CB8AC3E}">
        <p14:creationId xmlns:p14="http://schemas.microsoft.com/office/powerpoint/2010/main" val="21124943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Daniel Espina</a:t>
            </a:r>
          </a:p>
          <a:p>
            <a:r>
              <a:rPr lang="en-US" dirty="0" smtClean="0"/>
              <a:t>Executive Director of Technology and MIS</a:t>
            </a:r>
            <a:endParaRPr lang="en-US" dirty="0"/>
          </a:p>
        </p:txBody>
      </p:sp>
      <p:sp>
        <p:nvSpPr>
          <p:cNvPr id="2" name="Title 1"/>
          <p:cNvSpPr>
            <a:spLocks noGrp="1"/>
          </p:cNvSpPr>
          <p:nvPr>
            <p:ph type="ctrTitle"/>
          </p:nvPr>
        </p:nvSpPr>
        <p:spPr/>
        <p:txBody>
          <a:bodyPr/>
          <a:lstStyle/>
          <a:p>
            <a:r>
              <a:rPr lang="en-US" dirty="0" smtClean="0"/>
              <a:t>Information Technology Department</a:t>
            </a:r>
            <a:endParaRPr lang="en-US" dirty="0"/>
          </a:p>
        </p:txBody>
      </p:sp>
    </p:spTree>
    <p:extLst>
      <p:ext uri="{BB962C8B-B14F-4D97-AF65-F5344CB8AC3E}">
        <p14:creationId xmlns:p14="http://schemas.microsoft.com/office/powerpoint/2010/main" val="62067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60000"/>
                    <a:lumOff val="40000"/>
                  </a:schemeClr>
                </a:solidFill>
              </a:rPr>
              <a:t>Let’s Compare</a:t>
            </a: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8839200" cy="12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648599164"/>
              </p:ext>
            </p:extLst>
          </p:nvPr>
        </p:nvGraphicFramePr>
        <p:xfrm>
          <a:off x="228600" y="3352800"/>
          <a:ext cx="8686800" cy="2208276"/>
        </p:xfrm>
        <a:graphic>
          <a:graphicData uri="http://schemas.openxmlformats.org/drawingml/2006/table">
            <a:tbl>
              <a:tblPr/>
              <a:tblGrid>
                <a:gridCol w="4343400"/>
                <a:gridCol w="4343400"/>
              </a:tblGrid>
              <a:tr h="2133600">
                <a:tc>
                  <a:txBody>
                    <a:bodyPr/>
                    <a:lstStyle/>
                    <a:p>
                      <a:pPr marL="0" marR="0" algn="ctr">
                        <a:lnSpc>
                          <a:spcPct val="115000"/>
                        </a:lnSpc>
                        <a:spcBef>
                          <a:spcPts val="0"/>
                        </a:spcBef>
                        <a:spcAft>
                          <a:spcPts val="0"/>
                        </a:spcAft>
                      </a:pPr>
                      <a:r>
                        <a:rPr lang="en-US" sz="1600" dirty="0">
                          <a:effectLst/>
                          <a:latin typeface="Calibri"/>
                          <a:ea typeface="Calibri"/>
                          <a:cs typeface="Times New Roman"/>
                        </a:rPr>
                        <a:t>My Learning Plan </a:t>
                      </a:r>
                      <a:endParaRPr lang="en-US" sz="1600" dirty="0" smtClean="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a:t>
                      </a:r>
                      <a:r>
                        <a:rPr lang="en-US" sz="1600" b="1" dirty="0">
                          <a:effectLst/>
                          <a:latin typeface="Calibri"/>
                          <a:ea typeface="Calibri"/>
                          <a:cs typeface="Times New Roman"/>
                        </a:rPr>
                        <a:t>MPPR</a:t>
                      </a:r>
                      <a:r>
                        <a:rPr lang="en-US" sz="1600" dirty="0">
                          <a:effectLst/>
                          <a:latin typeface="Calibri"/>
                          <a:ea typeface="Calibri"/>
                          <a:cs typeface="Times New Roman"/>
                        </a:rPr>
                        <a:t> Platform for </a:t>
                      </a:r>
                      <a:r>
                        <a:rPr lang="en-US" sz="1600" dirty="0" smtClean="0">
                          <a:effectLst/>
                          <a:latin typeface="Calibri"/>
                          <a:ea typeface="Calibri"/>
                          <a:cs typeface="Times New Roman"/>
                        </a:rPr>
                        <a:t>Principals)</a:t>
                      </a:r>
                    </a:p>
                    <a:p>
                      <a:pPr marL="171450" marR="0"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Electronically record</a:t>
                      </a:r>
                      <a:r>
                        <a:rPr lang="en-US" sz="1600" baseline="0" dirty="0" smtClean="0">
                          <a:effectLst/>
                          <a:latin typeface="Calibri"/>
                          <a:ea typeface="Calibri"/>
                          <a:cs typeface="Calibri"/>
                        </a:rPr>
                        <a:t> </a:t>
                      </a:r>
                      <a:r>
                        <a:rPr lang="en-US" sz="1600" dirty="0" smtClean="0">
                          <a:effectLst/>
                          <a:latin typeface="Calibri"/>
                          <a:ea typeface="Calibri"/>
                          <a:cs typeface="Calibri"/>
                        </a:rPr>
                        <a:t>all principal</a:t>
                      </a:r>
                      <a:r>
                        <a:rPr lang="en-US" sz="1600" baseline="0" dirty="0" smtClean="0">
                          <a:effectLst/>
                          <a:latin typeface="Calibri"/>
                          <a:ea typeface="Calibri"/>
                          <a:cs typeface="Calibri"/>
                        </a:rPr>
                        <a:t> </a:t>
                      </a:r>
                      <a:r>
                        <a:rPr lang="en-US" sz="1600" dirty="0" smtClean="0">
                          <a:effectLst/>
                          <a:latin typeface="Calibri"/>
                          <a:ea typeface="Calibri"/>
                          <a:cs typeface="Calibri"/>
                        </a:rPr>
                        <a:t>observations/evaluation</a:t>
                      </a:r>
                      <a:r>
                        <a:rPr lang="en-US" sz="1600" baseline="0" dirty="0" smtClean="0">
                          <a:effectLst/>
                          <a:latin typeface="Calibri"/>
                          <a:ea typeface="Calibri"/>
                          <a:cs typeface="Calibri"/>
                        </a:rPr>
                        <a:t> </a:t>
                      </a:r>
                      <a:r>
                        <a:rPr lang="en-US" sz="1600" dirty="0" smtClean="0">
                          <a:effectLst/>
                          <a:latin typeface="Calibri"/>
                          <a:ea typeface="Calibri"/>
                          <a:cs typeface="Calibri"/>
                        </a:rPr>
                        <a:t>data</a:t>
                      </a:r>
                      <a:endParaRPr lang="en-US" sz="1600" dirty="0">
                        <a:effectLst/>
                        <a:latin typeface="Calibri"/>
                        <a:ea typeface="Calibri"/>
                        <a:cs typeface="Calibri"/>
                      </a:endParaRPr>
                    </a:p>
                    <a:p>
                      <a:pPr marL="171450" marR="0" lvl="0" indent="-171450" algn="l">
                        <a:lnSpc>
                          <a:spcPct val="115000"/>
                        </a:lnSpc>
                        <a:spcBef>
                          <a:spcPts val="0"/>
                        </a:spcBef>
                        <a:spcAft>
                          <a:spcPts val="0"/>
                        </a:spcAft>
                        <a:buFont typeface="Wingdings" pitchFamily="2" charset="2"/>
                        <a:buChar char="v"/>
                      </a:pPr>
                      <a:r>
                        <a:rPr lang="en-US" sz="1600" dirty="0">
                          <a:effectLst/>
                          <a:latin typeface="Calibri"/>
                          <a:ea typeface="Calibri"/>
                          <a:cs typeface="Calibri"/>
                        </a:rPr>
                        <a:t>Input State, Local, and Other Measure scores for </a:t>
                      </a:r>
                      <a:r>
                        <a:rPr lang="en-US" sz="1600" dirty="0" smtClean="0">
                          <a:effectLst/>
                          <a:latin typeface="Calibri"/>
                          <a:ea typeface="Calibri"/>
                          <a:cs typeface="Calibri"/>
                        </a:rPr>
                        <a:t>Principals</a:t>
                      </a:r>
                    </a:p>
                    <a:p>
                      <a:pPr marL="171450" marR="0" lvl="0"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Upload report</a:t>
                      </a:r>
                      <a:r>
                        <a:rPr lang="en-US" sz="1600" baseline="0" dirty="0" smtClean="0">
                          <a:effectLst/>
                          <a:latin typeface="Calibri"/>
                          <a:ea typeface="Calibri"/>
                          <a:cs typeface="Calibri"/>
                        </a:rPr>
                        <a:t> to State Education Department</a:t>
                      </a:r>
                      <a:endParaRPr lang="en-US" sz="1600" dirty="0" smtClean="0">
                        <a:effectLst/>
                        <a:latin typeface="Calibri"/>
                        <a:ea typeface="Calibri"/>
                        <a:cs typeface="Calibri"/>
                      </a:endParaRPr>
                    </a:p>
                    <a:p>
                      <a:pPr marL="0" marR="0" algn="l">
                        <a:lnSpc>
                          <a:spcPct val="115000"/>
                        </a:lnSpc>
                        <a:spcBef>
                          <a:spcPts val="0"/>
                        </a:spcBef>
                        <a:spcAft>
                          <a:spcPts val="0"/>
                        </a:spcAft>
                        <a:tabLst>
                          <a:tab pos="1819275" algn="l"/>
                        </a:tabLst>
                      </a:pPr>
                      <a:r>
                        <a:rPr lang="en-US" sz="1400" dirty="0" smtClean="0">
                          <a:effectLst/>
                          <a:latin typeface="Calibri"/>
                          <a:ea typeface="Calibri"/>
                          <a:cs typeface="Times New Roman"/>
                        </a:rPr>
                        <a:t> </a:t>
                      </a:r>
                      <a:endParaRPr lang="en-US" sz="1400" dirty="0">
                        <a:effectLst/>
                        <a:latin typeface="Calibri"/>
                        <a:ea typeface="Calibri"/>
                        <a:cs typeface="Times New Roman"/>
                      </a:endParaRP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lumMod val="20000"/>
                        <a:lumOff val="80000"/>
                      </a:schemeClr>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My Learning Plan </a:t>
                      </a:r>
                      <a:endParaRPr lang="en-US" sz="1600" dirty="0" smtClean="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a:t>
                      </a:r>
                      <a:r>
                        <a:rPr lang="en-US" sz="1600" b="1" dirty="0">
                          <a:effectLst/>
                          <a:latin typeface="Calibri"/>
                          <a:ea typeface="Calibri"/>
                          <a:cs typeface="Times New Roman"/>
                        </a:rPr>
                        <a:t>MPPR </a:t>
                      </a:r>
                      <a:r>
                        <a:rPr lang="en-US" sz="1600" dirty="0">
                          <a:effectLst/>
                          <a:latin typeface="Calibri"/>
                          <a:ea typeface="Calibri"/>
                          <a:cs typeface="Times New Roman"/>
                        </a:rPr>
                        <a:t>Platform for Principals)</a:t>
                      </a:r>
                    </a:p>
                    <a:p>
                      <a:pPr marL="171450" marR="0" lvl="0" indent="-171450" algn="l">
                        <a:lnSpc>
                          <a:spcPct val="115000"/>
                        </a:lnSpc>
                        <a:spcBef>
                          <a:spcPts val="0"/>
                        </a:spcBef>
                        <a:spcAft>
                          <a:spcPts val="0"/>
                        </a:spcAft>
                        <a:buFont typeface="Wingdings" pitchFamily="2" charset="2"/>
                        <a:buChar char="v"/>
                      </a:pPr>
                      <a:r>
                        <a:rPr lang="en-US" sz="1600" dirty="0">
                          <a:effectLst/>
                          <a:latin typeface="Calibri"/>
                          <a:ea typeface="Calibri"/>
                          <a:cs typeface="Calibri"/>
                        </a:rPr>
                        <a:t>Better alignment of Goal Setting with the MPPR </a:t>
                      </a:r>
                    </a:p>
                    <a:p>
                      <a:pPr marL="0" marR="0" algn="ctr">
                        <a:lnSpc>
                          <a:spcPct val="115000"/>
                        </a:lnSpc>
                        <a:spcBef>
                          <a:spcPts val="0"/>
                        </a:spcBef>
                        <a:spcAft>
                          <a:spcPts val="0"/>
                        </a:spcAft>
                      </a:pPr>
                      <a:r>
                        <a:rPr lang="en-US" sz="1400" dirty="0">
                          <a:effectLst/>
                          <a:latin typeface="Calibri"/>
                          <a:ea typeface="Calibri"/>
                          <a:cs typeface="Times New Roman"/>
                        </a:rPr>
                        <a:t> </a:t>
                      </a:r>
                    </a:p>
                    <a:p>
                      <a:pPr marL="0" marR="0" algn="ctr">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20000"/>
                        <a:lumOff val="80000"/>
                      </a:schemeClr>
                    </a:solidFill>
                  </a:tcPr>
                </a:tc>
              </a:tr>
            </a:tbl>
          </a:graphicData>
        </a:graphic>
      </p:graphicFrame>
    </p:spTree>
    <p:extLst>
      <p:ext uri="{BB962C8B-B14F-4D97-AF65-F5344CB8AC3E}">
        <p14:creationId xmlns:p14="http://schemas.microsoft.com/office/powerpoint/2010/main" val="11722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2013-2014 HIGHLIGHTS </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2057400"/>
            <a:ext cx="4122297" cy="3352800"/>
          </a:xfrm>
        </p:spPr>
      </p:pic>
      <p:sp>
        <p:nvSpPr>
          <p:cNvPr id="6" name="Content Placeholder 5"/>
          <p:cNvSpPr>
            <a:spLocks noGrp="1"/>
          </p:cNvSpPr>
          <p:nvPr>
            <p:ph sz="half" idx="2"/>
          </p:nvPr>
        </p:nvSpPr>
        <p:spPr/>
        <p:txBody>
          <a:bodyPr>
            <a:normAutofit lnSpcReduction="10000"/>
          </a:bodyPr>
          <a:lstStyle/>
          <a:p>
            <a:r>
              <a:rPr lang="en-US" dirty="0" smtClean="0"/>
              <a:t>Updated classroom computers</a:t>
            </a:r>
          </a:p>
          <a:p>
            <a:pPr lvl="1"/>
            <a:r>
              <a:rPr lang="en-US" dirty="0" smtClean="0"/>
              <a:t>Completed the deployment of 1300+ new computers 100+ printers</a:t>
            </a:r>
          </a:p>
          <a:p>
            <a:r>
              <a:rPr lang="en-US" dirty="0" smtClean="0"/>
              <a:t>Prospect School</a:t>
            </a:r>
          </a:p>
          <a:p>
            <a:pPr lvl="1"/>
            <a:r>
              <a:rPr lang="en-US" dirty="0" smtClean="0"/>
              <a:t>New computers and interactive digital display boards</a:t>
            </a:r>
          </a:p>
          <a:p>
            <a:pPr lvl="1"/>
            <a:r>
              <a:rPr lang="en-US" dirty="0" smtClean="0"/>
              <a:t>New security system</a:t>
            </a:r>
          </a:p>
          <a:p>
            <a:pPr lvl="1"/>
            <a:r>
              <a:rPr lang="en-US" dirty="0" smtClean="0"/>
              <a:t>New phone system</a:t>
            </a:r>
          </a:p>
          <a:p>
            <a:r>
              <a:rPr lang="en-US" dirty="0" smtClean="0"/>
              <a:t>Updated data center equipment</a:t>
            </a:r>
          </a:p>
        </p:txBody>
      </p:sp>
    </p:spTree>
    <p:extLst>
      <p:ext uri="{BB962C8B-B14F-4D97-AF65-F5344CB8AC3E}">
        <p14:creationId xmlns:p14="http://schemas.microsoft.com/office/powerpoint/2010/main" val="829301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2013-2014 HIGHLIGHTS </a:t>
            </a:r>
          </a:p>
        </p:txBody>
      </p:sp>
      <p:sp>
        <p:nvSpPr>
          <p:cNvPr id="5" name="Content Placeholder 4"/>
          <p:cNvSpPr>
            <a:spLocks noGrp="1"/>
          </p:cNvSpPr>
          <p:nvPr>
            <p:ph sz="half" idx="1"/>
          </p:nvPr>
        </p:nvSpPr>
        <p:spPr/>
        <p:txBody>
          <a:bodyPr/>
          <a:lstStyle/>
          <a:p>
            <a:r>
              <a:rPr lang="en-US" dirty="0" smtClean="0"/>
              <a:t>Partnership with Nassau BOCES Model Schools</a:t>
            </a:r>
          </a:p>
          <a:p>
            <a:pPr lvl="1"/>
            <a:r>
              <a:rPr lang="en-US" dirty="0" smtClean="0"/>
              <a:t>Interactive digital display board training</a:t>
            </a:r>
          </a:p>
          <a:p>
            <a:pPr lvl="1"/>
            <a:r>
              <a:rPr lang="en-US" dirty="0" smtClean="0"/>
              <a:t>Powerschool workshops</a:t>
            </a:r>
          </a:p>
          <a:p>
            <a:pPr lvl="1"/>
            <a:r>
              <a:rPr lang="en-US" dirty="0" smtClean="0"/>
              <a:t>Powerteacher workshops</a:t>
            </a:r>
          </a:p>
          <a:p>
            <a:r>
              <a:rPr lang="en-US" dirty="0" smtClean="0"/>
              <a:t>How effective use of technology improves efficiency</a:t>
            </a:r>
          </a:p>
          <a:p>
            <a:r>
              <a:rPr lang="en-US" dirty="0" smtClean="0"/>
              <a:t>Re-Launch Prospect School website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524000"/>
            <a:ext cx="3814804" cy="4681538"/>
          </a:xfrm>
        </p:spPr>
      </p:pic>
    </p:spTree>
    <p:extLst>
      <p:ext uri="{BB962C8B-B14F-4D97-AF65-F5344CB8AC3E}">
        <p14:creationId xmlns:p14="http://schemas.microsoft.com/office/powerpoint/2010/main" val="1023647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2014-2015</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Restructure IT Department</a:t>
            </a:r>
          </a:p>
          <a:p>
            <a:pPr lvl="1"/>
            <a:r>
              <a:rPr lang="en-US" dirty="0" smtClean="0"/>
              <a:t>Align staffing with district needs</a:t>
            </a:r>
          </a:p>
          <a:p>
            <a:pPr lvl="2"/>
            <a:r>
              <a:rPr lang="en-US" dirty="0" smtClean="0"/>
              <a:t>Utilize a combination of support form BOCES, Outside Vendors, and internal support staff.</a:t>
            </a:r>
          </a:p>
          <a:p>
            <a:pPr lvl="1"/>
            <a:r>
              <a:rPr lang="en-US" dirty="0" smtClean="0"/>
              <a:t>Physical server and workstation upgrades</a:t>
            </a:r>
          </a:p>
          <a:p>
            <a:pPr lvl="2"/>
            <a:r>
              <a:rPr lang="en-US" dirty="0" smtClean="0"/>
              <a:t>Reconfigure entire systems and network environment</a:t>
            </a:r>
          </a:p>
          <a:p>
            <a:pPr lvl="2"/>
            <a:r>
              <a:rPr lang="en-US" dirty="0" smtClean="0"/>
              <a:t>Upgrade Microsoft Exchange server</a:t>
            </a:r>
          </a:p>
          <a:p>
            <a:pPr lvl="2"/>
            <a:r>
              <a:rPr lang="en-US" dirty="0" smtClean="0"/>
              <a:t>Upgrade administrative and support staff workstations</a:t>
            </a:r>
          </a:p>
          <a:p>
            <a:pPr lvl="1"/>
            <a:r>
              <a:rPr lang="en-US" dirty="0" smtClean="0"/>
              <a:t>Implement new Voice over IP (VoIP) solution</a:t>
            </a:r>
          </a:p>
          <a:p>
            <a:pPr lvl="1"/>
            <a:r>
              <a:rPr lang="en-US" dirty="0" smtClean="0"/>
              <a:t>Evaluate systems that improve security</a:t>
            </a:r>
          </a:p>
          <a:p>
            <a:pPr lvl="2"/>
            <a:r>
              <a:rPr lang="en-US" dirty="0" smtClean="0"/>
              <a:t>Visitor management systems</a:t>
            </a:r>
          </a:p>
          <a:p>
            <a:pPr lvl="2"/>
            <a:r>
              <a:rPr lang="en-US" dirty="0" smtClean="0"/>
              <a:t>Video surveillance </a:t>
            </a:r>
          </a:p>
          <a:p>
            <a:pPr lvl="1"/>
            <a:endParaRPr lang="en-US" dirty="0" smtClean="0"/>
          </a:p>
          <a:p>
            <a:pPr marL="0" indent="0">
              <a:buNone/>
            </a:pPr>
            <a:endParaRPr lang="en-US" dirty="0"/>
          </a:p>
        </p:txBody>
      </p:sp>
    </p:spTree>
    <p:extLst>
      <p:ext uri="{BB962C8B-B14F-4D97-AF65-F5344CB8AC3E}">
        <p14:creationId xmlns:p14="http://schemas.microsoft.com/office/powerpoint/2010/main" val="37961928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2014-2015</a:t>
            </a:r>
          </a:p>
        </p:txBody>
      </p:sp>
      <p:sp>
        <p:nvSpPr>
          <p:cNvPr id="3" name="Content Placeholder 2"/>
          <p:cNvSpPr>
            <a:spLocks noGrp="1"/>
          </p:cNvSpPr>
          <p:nvPr>
            <p:ph sz="quarter" idx="1"/>
          </p:nvPr>
        </p:nvSpPr>
        <p:spPr/>
        <p:txBody>
          <a:bodyPr/>
          <a:lstStyle/>
          <a:p>
            <a:r>
              <a:rPr lang="en-US" dirty="0" smtClean="0"/>
              <a:t>Implement Schooltool – new student management system</a:t>
            </a:r>
          </a:p>
          <a:p>
            <a:pPr lvl="1"/>
            <a:r>
              <a:rPr lang="en-US" dirty="0" smtClean="0"/>
              <a:t>Introduce parent and student portal</a:t>
            </a:r>
            <a:endParaRPr lang="en-US" dirty="0"/>
          </a:p>
          <a:p>
            <a:r>
              <a:rPr lang="en-US" dirty="0" smtClean="0"/>
              <a:t>Re-launch all schools websites with current content</a:t>
            </a:r>
          </a:p>
          <a:p>
            <a:r>
              <a:rPr lang="en-US" dirty="0" smtClean="0"/>
              <a:t>Focus on professional development</a:t>
            </a:r>
          </a:p>
          <a:p>
            <a:pPr lvl="1"/>
            <a:r>
              <a:rPr lang="en-US" dirty="0" smtClean="0"/>
              <a:t>Fundamental use of computer technology</a:t>
            </a:r>
          </a:p>
          <a:p>
            <a:pPr lvl="1"/>
            <a:r>
              <a:rPr lang="en-US" dirty="0" smtClean="0"/>
              <a:t>Understand the instructional technology environment</a:t>
            </a:r>
          </a:p>
          <a:p>
            <a:pPr lvl="1"/>
            <a:r>
              <a:rPr lang="en-US" dirty="0" smtClean="0"/>
              <a:t>Improve communication and collaboration</a:t>
            </a:r>
          </a:p>
          <a:p>
            <a:pPr lvl="1"/>
            <a:r>
              <a:rPr lang="en-US" dirty="0" smtClean="0"/>
              <a:t>Identify tools and applications that enhance teaching and learning</a:t>
            </a:r>
          </a:p>
          <a:p>
            <a:pPr lvl="1"/>
            <a:endParaRPr lang="en-US" dirty="0" smtClean="0"/>
          </a:p>
        </p:txBody>
      </p:sp>
    </p:spTree>
    <p:extLst>
      <p:ext uri="{BB962C8B-B14F-4D97-AF65-F5344CB8AC3E}">
        <p14:creationId xmlns:p14="http://schemas.microsoft.com/office/powerpoint/2010/main" val="102997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Let’s Compare</a:t>
            </a:r>
            <a:endParaRPr lang="en-US" b="1" dirty="0">
              <a:solidFill>
                <a:schemeClr val="accent1">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82320853"/>
              </p:ext>
            </p:extLst>
          </p:nvPr>
        </p:nvGraphicFramePr>
        <p:xfrm>
          <a:off x="152400" y="2057400"/>
          <a:ext cx="8839200" cy="4652010"/>
        </p:xfrm>
        <a:graphic>
          <a:graphicData uri="http://schemas.openxmlformats.org/drawingml/2006/table">
            <a:tbl>
              <a:tblPr/>
              <a:tblGrid>
                <a:gridCol w="4267200"/>
                <a:gridCol w="4572000"/>
              </a:tblGrid>
              <a:tr h="2133600">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0" marR="0" algn="ctr">
                        <a:lnSpc>
                          <a:spcPct val="115000"/>
                        </a:lnSpc>
                        <a:spcBef>
                          <a:spcPts val="0"/>
                        </a:spcBef>
                        <a:spcAft>
                          <a:spcPts val="0"/>
                        </a:spcAft>
                      </a:pPr>
                      <a:endParaRPr lang="en-US" sz="1100" dirty="0" smtClean="0">
                        <a:effectLst/>
                        <a:latin typeface="Calibri"/>
                        <a:ea typeface="Calibri"/>
                        <a:cs typeface="Times New Roman"/>
                      </a:endParaRPr>
                    </a:p>
                    <a:p>
                      <a:pPr marL="457200" marR="0" lvl="1" algn="ctr">
                        <a:lnSpc>
                          <a:spcPct val="115000"/>
                        </a:lnSpc>
                        <a:spcBef>
                          <a:spcPts val="0"/>
                        </a:spcBef>
                        <a:spcAft>
                          <a:spcPts val="0"/>
                        </a:spcAft>
                      </a:pPr>
                      <a:r>
                        <a:rPr lang="en-US" sz="1600" dirty="0" smtClean="0">
                          <a:effectLst/>
                          <a:latin typeface="Calibri"/>
                          <a:ea typeface="Calibri"/>
                          <a:cs typeface="Times New Roman"/>
                        </a:rPr>
                        <a:t>Office </a:t>
                      </a:r>
                      <a:r>
                        <a:rPr lang="en-US" sz="1600" dirty="0">
                          <a:effectLst/>
                          <a:latin typeface="Calibri"/>
                          <a:ea typeface="Calibri"/>
                          <a:cs typeface="Times New Roman"/>
                        </a:rPr>
                        <a:t>of Personnel </a:t>
                      </a:r>
                      <a:r>
                        <a:rPr lang="en-US" sz="1600" b="1" dirty="0" smtClean="0">
                          <a:effectLst/>
                          <a:latin typeface="Calibri"/>
                          <a:ea typeface="Calibri"/>
                          <a:cs typeface="Times New Roman"/>
                        </a:rPr>
                        <a:t>Website</a:t>
                      </a:r>
                    </a:p>
                    <a:p>
                      <a:pPr marL="457200" marR="0" lvl="1" algn="ctr">
                        <a:lnSpc>
                          <a:spcPct val="115000"/>
                        </a:lnSpc>
                        <a:spcBef>
                          <a:spcPts val="0"/>
                        </a:spcBef>
                        <a:spcAft>
                          <a:spcPts val="0"/>
                        </a:spcAft>
                      </a:pPr>
                      <a:r>
                        <a:rPr lang="en-US" sz="1600" dirty="0" smtClean="0">
                          <a:effectLst/>
                          <a:latin typeface="Calibri"/>
                          <a:ea typeface="Calibri"/>
                          <a:cs typeface="Times New Roman"/>
                        </a:rPr>
                        <a:t>(Currently </a:t>
                      </a:r>
                      <a:r>
                        <a:rPr lang="en-US" sz="1600" dirty="0">
                          <a:effectLst/>
                          <a:latin typeface="Calibri"/>
                          <a:ea typeface="Calibri"/>
                          <a:cs typeface="Times New Roman"/>
                        </a:rPr>
                        <a:t>the following links are available)</a:t>
                      </a:r>
                    </a:p>
                    <a:p>
                      <a:pPr marL="1543050" marR="0" lvl="3" indent="-171450" algn="l">
                        <a:lnSpc>
                          <a:spcPct val="115000"/>
                        </a:lnSpc>
                        <a:spcBef>
                          <a:spcPts val="0"/>
                        </a:spcBef>
                        <a:spcAft>
                          <a:spcPts val="0"/>
                        </a:spcAft>
                        <a:buFont typeface="Wingdings" pitchFamily="2" charset="2"/>
                        <a:buChar char="v"/>
                      </a:pPr>
                      <a:r>
                        <a:rPr lang="en-US" sz="1600" dirty="0">
                          <a:effectLst/>
                          <a:latin typeface="Calibri"/>
                          <a:ea typeface="Calibri"/>
                          <a:cs typeface="Calibri"/>
                        </a:rPr>
                        <a:t>APPR </a:t>
                      </a:r>
                      <a:r>
                        <a:rPr lang="en-US" sz="1600" dirty="0" smtClean="0">
                          <a:effectLst/>
                          <a:latin typeface="Calibri"/>
                          <a:ea typeface="Calibri"/>
                          <a:cs typeface="Calibri"/>
                        </a:rPr>
                        <a:t>Plan</a:t>
                      </a:r>
                    </a:p>
                    <a:p>
                      <a:pPr marL="1543050" marR="0" lvl="3"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Dignity</a:t>
                      </a:r>
                      <a:r>
                        <a:rPr lang="en-US" sz="1600" baseline="0" dirty="0" smtClean="0">
                          <a:effectLst/>
                          <a:latin typeface="Calibri"/>
                          <a:ea typeface="Calibri"/>
                          <a:cs typeface="Calibri"/>
                        </a:rPr>
                        <a:t> Act for All Students</a:t>
                      </a:r>
                      <a:r>
                        <a:rPr lang="en-US" sz="1600" dirty="0" smtClean="0">
                          <a:effectLst/>
                          <a:latin typeface="Calibri"/>
                          <a:ea typeface="Calibri"/>
                          <a:cs typeface="Calibri"/>
                        </a:rPr>
                        <a:t> </a:t>
                      </a:r>
                    </a:p>
                    <a:p>
                      <a:pPr marL="1543050" marR="0" lvl="3"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175 </a:t>
                      </a:r>
                      <a:r>
                        <a:rPr lang="en-US" sz="1600" dirty="0">
                          <a:effectLst/>
                          <a:latin typeface="Calibri"/>
                          <a:ea typeface="Calibri"/>
                          <a:cs typeface="Calibri"/>
                        </a:rPr>
                        <a:t>Hours </a:t>
                      </a:r>
                      <a:r>
                        <a:rPr lang="en-US" sz="1600" dirty="0" smtClean="0">
                          <a:effectLst/>
                          <a:latin typeface="Calibri"/>
                          <a:ea typeface="Calibri"/>
                          <a:cs typeface="Calibri"/>
                        </a:rPr>
                        <a:t>Requirement </a:t>
                      </a:r>
                    </a:p>
                    <a:p>
                      <a:pPr marL="1543050" marR="0" lvl="3"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American</a:t>
                      </a:r>
                      <a:r>
                        <a:rPr lang="en-US" sz="1600" baseline="0" dirty="0" smtClean="0">
                          <a:effectLst/>
                          <a:latin typeface="Calibri"/>
                          <a:ea typeface="Calibri"/>
                          <a:cs typeface="Calibri"/>
                        </a:rPr>
                        <a:t> Disability Act</a:t>
                      </a:r>
                      <a:endParaRPr lang="en-US" sz="1600" dirty="0" smtClean="0">
                        <a:effectLst/>
                        <a:latin typeface="Calibri"/>
                        <a:ea typeface="Calibri"/>
                        <a:cs typeface="Calibri"/>
                      </a:endParaRPr>
                    </a:p>
                    <a:p>
                      <a:pPr marL="1543050" marR="0" lvl="3" indent="-171450" algn="l">
                        <a:lnSpc>
                          <a:spcPct val="115000"/>
                        </a:lnSpc>
                        <a:spcBef>
                          <a:spcPts val="0"/>
                        </a:spcBef>
                        <a:spcAft>
                          <a:spcPts val="0"/>
                        </a:spcAft>
                        <a:buFont typeface="Wingdings" pitchFamily="2" charset="2"/>
                        <a:buChar char="v"/>
                      </a:pPr>
                      <a:r>
                        <a:rPr lang="en-US" sz="1600" dirty="0" smtClean="0">
                          <a:effectLst/>
                          <a:latin typeface="Calibri"/>
                          <a:ea typeface="Calibri"/>
                          <a:cs typeface="Calibri"/>
                        </a:rPr>
                        <a:t>Forms</a:t>
                      </a:r>
                      <a:endParaRPr lang="en-US" sz="1600" dirty="0">
                        <a:effectLst/>
                        <a:latin typeface="Calibri"/>
                        <a:ea typeface="Calibri"/>
                        <a:cs typeface="Calibri"/>
                      </a:endParaRPr>
                    </a:p>
                    <a:p>
                      <a:pPr marL="457200" marR="0" lvl="1" algn="ctr">
                        <a:lnSpc>
                          <a:spcPct val="115000"/>
                        </a:lnSpc>
                        <a:spcBef>
                          <a:spcPts val="0"/>
                        </a:spcBef>
                        <a:spcAft>
                          <a:spcPts val="0"/>
                        </a:spcAft>
                      </a:pPr>
                      <a:r>
                        <a:rPr lang="en-US" sz="1600" dirty="0">
                          <a:effectLst/>
                          <a:latin typeface="Calibri"/>
                          <a:ea typeface="Calibri"/>
                          <a:cs typeface="Times New Roman"/>
                        </a:rPr>
                        <a:t> </a:t>
                      </a:r>
                    </a:p>
                    <a:p>
                      <a:pPr marL="0" marR="0" algn="ctr">
                        <a:lnSpc>
                          <a:spcPct val="115000"/>
                        </a:lnSpc>
                        <a:spcBef>
                          <a:spcPts val="0"/>
                        </a:spcBef>
                        <a:spcAft>
                          <a:spcPts val="0"/>
                        </a:spcAft>
                      </a:pPr>
                      <a:r>
                        <a:rPr lang="en-US" sz="1600" dirty="0">
                          <a:effectLst/>
                          <a:latin typeface="Calibri"/>
                          <a:ea typeface="Calibri"/>
                          <a:cs typeface="Times New Roman"/>
                        </a:rPr>
                        <a:t> </a:t>
                      </a:r>
                    </a:p>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cell3D prstMaterial="dkEdge">
                      <a:bevel/>
                      <a:lightRig rig="flood" dir="t"/>
                    </a:cell3D>
                    <a:solidFill>
                      <a:schemeClr val="accent1">
                        <a:lumMod val="20000"/>
                        <a:lumOff val="80000"/>
                      </a:schemeClr>
                    </a:solidFill>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100" dirty="0" smtClean="0">
                          <a:effectLst/>
                          <a:latin typeface="Calibri"/>
                          <a:ea typeface="Calibri"/>
                          <a:cs typeface="Times New Roman"/>
                        </a:rPr>
                        <a:t>Office </a:t>
                      </a:r>
                      <a:r>
                        <a:rPr lang="en-US" sz="1100" dirty="0">
                          <a:effectLst/>
                          <a:latin typeface="Calibri"/>
                          <a:ea typeface="Calibri"/>
                          <a:cs typeface="Times New Roman"/>
                        </a:rPr>
                        <a:t>of Personnel </a:t>
                      </a:r>
                      <a:r>
                        <a:rPr lang="en-US" sz="1100" b="1" dirty="0">
                          <a:effectLst/>
                          <a:latin typeface="Calibri"/>
                          <a:ea typeface="Calibri"/>
                          <a:cs typeface="Times New Roman"/>
                        </a:rPr>
                        <a:t>Website</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dirty="0">
                          <a:effectLst/>
                          <a:latin typeface="Calibri"/>
                          <a:ea typeface="Calibri"/>
                          <a:cs typeface="Times New Roman"/>
                        </a:rPr>
                        <a:t>(</a:t>
                      </a:r>
                      <a:r>
                        <a:rPr lang="en-US" sz="1100" dirty="0" smtClean="0">
                          <a:effectLst/>
                          <a:latin typeface="Calibri"/>
                          <a:ea typeface="Calibri"/>
                          <a:cs typeface="Times New Roman"/>
                        </a:rPr>
                        <a:t>Enhancement</a:t>
                      </a:r>
                      <a:r>
                        <a:rPr lang="en-US" sz="1100" baseline="0" dirty="0" smtClean="0">
                          <a:effectLst/>
                          <a:latin typeface="Calibri"/>
                          <a:ea typeface="Calibri"/>
                          <a:cs typeface="Times New Roman"/>
                        </a:rPr>
                        <a:t> </a:t>
                      </a:r>
                      <a:r>
                        <a:rPr lang="en-US" sz="1100" dirty="0" smtClean="0">
                          <a:effectLst/>
                          <a:latin typeface="Calibri"/>
                          <a:ea typeface="Calibri"/>
                          <a:cs typeface="Times New Roman"/>
                        </a:rPr>
                        <a:t> of</a:t>
                      </a:r>
                      <a:r>
                        <a:rPr lang="en-US" sz="1100" baseline="0" dirty="0" smtClean="0">
                          <a:effectLst/>
                          <a:latin typeface="Calibri"/>
                          <a:ea typeface="Calibri"/>
                          <a:cs typeface="Times New Roman"/>
                        </a:rPr>
                        <a:t> </a:t>
                      </a:r>
                      <a:r>
                        <a:rPr lang="en-US" sz="1100" dirty="0" smtClean="0">
                          <a:effectLst/>
                          <a:latin typeface="Calibri"/>
                          <a:ea typeface="Calibri"/>
                          <a:cs typeface="Times New Roman"/>
                        </a:rPr>
                        <a:t> </a:t>
                      </a:r>
                      <a:r>
                        <a:rPr lang="en-US" sz="1100" dirty="0">
                          <a:effectLst/>
                          <a:latin typeface="Calibri"/>
                          <a:ea typeface="Calibri"/>
                          <a:cs typeface="Times New Roman"/>
                        </a:rPr>
                        <a:t>website by including the following):</a:t>
                      </a:r>
                    </a:p>
                    <a:p>
                      <a:pPr marL="0" marR="0" algn="l">
                        <a:lnSpc>
                          <a:spcPct val="100000"/>
                        </a:lnSpc>
                        <a:spcBef>
                          <a:spcPts val="0"/>
                        </a:spcBef>
                        <a:spcAft>
                          <a:spcPts val="0"/>
                        </a:spcAft>
                      </a:pPr>
                      <a:r>
                        <a:rPr lang="en-US" sz="1100" dirty="0">
                          <a:effectLst/>
                          <a:latin typeface="Calibri"/>
                          <a:ea typeface="Calibri"/>
                          <a:cs typeface="Times New Roman"/>
                        </a:rPr>
                        <a:t>Form a committee with representatives from all </a:t>
                      </a:r>
                      <a:r>
                        <a:rPr lang="en-US" sz="1100" dirty="0" smtClean="0">
                          <a:effectLst/>
                          <a:latin typeface="Calibri"/>
                          <a:ea typeface="Calibri"/>
                          <a:cs typeface="Times New Roman"/>
                        </a:rPr>
                        <a:t> bargaining </a:t>
                      </a:r>
                      <a:r>
                        <a:rPr lang="en-US" sz="1100" dirty="0">
                          <a:effectLst/>
                          <a:latin typeface="Calibri"/>
                          <a:ea typeface="Calibri"/>
                          <a:cs typeface="Times New Roman"/>
                        </a:rPr>
                        <a:t>units to developing a comprehensive electronic handbook to include; but not limited to the following:</a:t>
                      </a:r>
                    </a:p>
                    <a:p>
                      <a:pPr marL="0" marR="0" algn="l">
                        <a:lnSpc>
                          <a:spcPct val="100000"/>
                        </a:lnSpc>
                        <a:spcBef>
                          <a:spcPts val="0"/>
                        </a:spcBef>
                        <a:spcAft>
                          <a:spcPts val="0"/>
                        </a:spcAft>
                      </a:pPr>
                      <a:r>
                        <a:rPr lang="en-US" sz="1100" dirty="0">
                          <a:effectLst/>
                          <a:latin typeface="Calibri"/>
                          <a:ea typeface="Calibri"/>
                          <a:cs typeface="Times New Roman"/>
                        </a:rPr>
                        <a:t> </a:t>
                      </a:r>
                    </a:p>
                    <a:p>
                      <a:pPr marL="0" marR="0" algn="l">
                        <a:lnSpc>
                          <a:spcPct val="100000"/>
                        </a:lnSpc>
                        <a:spcBef>
                          <a:spcPts val="0"/>
                        </a:spcBef>
                        <a:spcAft>
                          <a:spcPts val="0"/>
                        </a:spcAft>
                      </a:pPr>
                      <a:r>
                        <a:rPr lang="en-US" sz="1100" b="1" dirty="0">
                          <a:effectLst/>
                          <a:latin typeface="Calibri"/>
                          <a:ea typeface="Calibri"/>
                          <a:cs typeface="Times New Roman"/>
                        </a:rPr>
                        <a:t>Employment Practices</a:t>
                      </a:r>
                      <a:endParaRPr lang="en-US" sz="1100" dirty="0">
                        <a:effectLst/>
                        <a:latin typeface="Calibri"/>
                        <a:ea typeface="Calibri"/>
                        <a:cs typeface="Times New Roman"/>
                      </a:endParaRPr>
                    </a:p>
                    <a:p>
                      <a:pPr marL="0" marR="0" algn="l">
                        <a:lnSpc>
                          <a:spcPct val="100000"/>
                        </a:lnSpc>
                        <a:spcBef>
                          <a:spcPts val="0"/>
                        </a:spcBef>
                        <a:spcAft>
                          <a:spcPts val="0"/>
                        </a:spcAft>
                      </a:pPr>
                      <a:r>
                        <a:rPr lang="en-US" sz="1100" dirty="0">
                          <a:effectLst/>
                          <a:latin typeface="Calibri"/>
                          <a:ea typeface="Calibri"/>
                          <a:cs typeface="Times New Roman"/>
                        </a:rPr>
                        <a:t>Asbestos Notification, Contact with Media, Course Approvals, Employment Opportunities, Equal  Employment Opportunity, Exit Interviews</a:t>
                      </a:r>
                      <a:r>
                        <a:rPr lang="en-US" sz="1100" dirty="0" smtClean="0">
                          <a:effectLst/>
                          <a:latin typeface="Calibri"/>
                          <a:ea typeface="Calibri"/>
                          <a:cs typeface="Times New Roman"/>
                        </a:rPr>
                        <a:t>, Hiring Procedures, </a:t>
                      </a:r>
                      <a:r>
                        <a:rPr lang="en-US" sz="1100" dirty="0">
                          <a:effectLst/>
                          <a:latin typeface="Calibri"/>
                          <a:ea typeface="Calibri"/>
                          <a:cs typeface="Times New Roman"/>
                        </a:rPr>
                        <a:t>Sexual Harassment of Students and Staff, Student Discipline, Worker’s Compensation, etc.</a:t>
                      </a:r>
                    </a:p>
                    <a:p>
                      <a:pPr marL="0" marR="0" algn="l">
                        <a:lnSpc>
                          <a:spcPct val="100000"/>
                        </a:lnSpc>
                        <a:spcBef>
                          <a:spcPts val="0"/>
                        </a:spcBef>
                        <a:spcAft>
                          <a:spcPts val="0"/>
                        </a:spcAft>
                      </a:pPr>
                      <a:r>
                        <a:rPr lang="en-US" sz="1100" dirty="0">
                          <a:effectLst/>
                          <a:latin typeface="Calibri"/>
                          <a:ea typeface="Calibri"/>
                          <a:cs typeface="Times New Roman"/>
                        </a:rPr>
                        <a:t> </a:t>
                      </a:r>
                    </a:p>
                    <a:p>
                      <a:pPr marL="0" marR="0" algn="l">
                        <a:lnSpc>
                          <a:spcPct val="100000"/>
                        </a:lnSpc>
                        <a:spcBef>
                          <a:spcPts val="0"/>
                        </a:spcBef>
                        <a:spcAft>
                          <a:spcPts val="0"/>
                        </a:spcAft>
                      </a:pPr>
                      <a:r>
                        <a:rPr lang="en-US" sz="1100" b="1" dirty="0">
                          <a:effectLst/>
                          <a:latin typeface="Calibri"/>
                          <a:ea typeface="Calibri"/>
                          <a:cs typeface="Times New Roman"/>
                        </a:rPr>
                        <a:t>Benefits</a:t>
                      </a:r>
                      <a:endParaRPr lang="en-US" sz="1100" dirty="0">
                        <a:effectLst/>
                        <a:latin typeface="Calibri"/>
                        <a:ea typeface="Calibri"/>
                        <a:cs typeface="Times New Roman"/>
                      </a:endParaRPr>
                    </a:p>
                    <a:p>
                      <a:pPr marL="0" marR="0" algn="l">
                        <a:lnSpc>
                          <a:spcPct val="100000"/>
                        </a:lnSpc>
                        <a:spcBef>
                          <a:spcPts val="0"/>
                        </a:spcBef>
                        <a:spcAft>
                          <a:spcPts val="0"/>
                        </a:spcAft>
                      </a:pPr>
                      <a:r>
                        <a:rPr lang="en-US" sz="1100" dirty="0">
                          <a:effectLst/>
                          <a:latin typeface="Calibri"/>
                          <a:ea typeface="Calibri"/>
                          <a:cs typeface="Times New Roman"/>
                        </a:rPr>
                        <a:t>Cancer Screening, Insurance, Retirement Plan, etc.</a:t>
                      </a:r>
                    </a:p>
                    <a:p>
                      <a:pPr marL="0" marR="0" algn="l">
                        <a:lnSpc>
                          <a:spcPct val="100000"/>
                        </a:lnSpc>
                        <a:spcBef>
                          <a:spcPts val="0"/>
                        </a:spcBef>
                        <a:spcAft>
                          <a:spcPts val="0"/>
                        </a:spcAft>
                      </a:pPr>
                      <a:r>
                        <a:rPr lang="en-US" sz="1100" dirty="0">
                          <a:effectLst/>
                          <a:latin typeface="Calibri"/>
                          <a:ea typeface="Calibri"/>
                          <a:cs typeface="Times New Roman"/>
                        </a:rPr>
                        <a:t> </a:t>
                      </a:r>
                    </a:p>
                    <a:p>
                      <a:pPr marL="0" marR="0" algn="l">
                        <a:lnSpc>
                          <a:spcPct val="100000"/>
                        </a:lnSpc>
                        <a:spcBef>
                          <a:spcPts val="0"/>
                        </a:spcBef>
                        <a:spcAft>
                          <a:spcPts val="0"/>
                        </a:spcAft>
                      </a:pPr>
                      <a:r>
                        <a:rPr lang="en-US" sz="1100" b="1" dirty="0">
                          <a:effectLst/>
                          <a:latin typeface="Calibri"/>
                          <a:ea typeface="Calibri"/>
                          <a:cs typeface="Times New Roman"/>
                        </a:rPr>
                        <a:t>Time Off</a:t>
                      </a:r>
                      <a:endParaRPr lang="en-US" sz="1100" dirty="0">
                        <a:effectLst/>
                        <a:latin typeface="Calibri"/>
                        <a:ea typeface="Calibri"/>
                        <a:cs typeface="Times New Roman"/>
                      </a:endParaRPr>
                    </a:p>
                    <a:p>
                      <a:pPr marL="0" marR="0" algn="l">
                        <a:lnSpc>
                          <a:spcPct val="100000"/>
                        </a:lnSpc>
                        <a:spcBef>
                          <a:spcPts val="0"/>
                        </a:spcBef>
                        <a:spcAft>
                          <a:spcPts val="0"/>
                        </a:spcAft>
                      </a:pPr>
                      <a:r>
                        <a:rPr lang="en-US" sz="1100" dirty="0">
                          <a:effectLst/>
                          <a:latin typeface="Calibri"/>
                          <a:ea typeface="Calibri"/>
                          <a:cs typeface="Times New Roman"/>
                        </a:rPr>
                        <a:t>AESOP, Bereavement Days, FMLA, Jury Duty, Military Leave, Personal and Family Days, Sick Days, Vacation, etc.</a:t>
                      </a:r>
                    </a:p>
                    <a:p>
                      <a:pPr marL="0" marR="0" algn="l">
                        <a:lnSpc>
                          <a:spcPct val="100000"/>
                        </a:lnSpc>
                        <a:spcBef>
                          <a:spcPts val="0"/>
                        </a:spcBef>
                        <a:spcAft>
                          <a:spcPts val="0"/>
                        </a:spcAft>
                      </a:pPr>
                      <a:r>
                        <a:rPr lang="en-US" sz="1100" dirty="0">
                          <a:effectLst/>
                          <a:latin typeface="Calibri"/>
                          <a:ea typeface="Calibri"/>
                          <a:cs typeface="Times New Roman"/>
                        </a:rPr>
                        <a:t> </a:t>
                      </a:r>
                    </a:p>
                    <a:p>
                      <a:pPr marL="0" marR="0" algn="l">
                        <a:lnSpc>
                          <a:spcPct val="100000"/>
                        </a:lnSpc>
                        <a:spcBef>
                          <a:spcPts val="0"/>
                        </a:spcBef>
                        <a:spcAft>
                          <a:spcPts val="0"/>
                        </a:spcAft>
                      </a:pPr>
                      <a:r>
                        <a:rPr lang="en-US" sz="1100" b="1" dirty="0">
                          <a:effectLst/>
                          <a:latin typeface="Calibri"/>
                          <a:ea typeface="Calibri"/>
                          <a:cs typeface="Times New Roman"/>
                        </a:rPr>
                        <a:t>Pay Practices</a:t>
                      </a:r>
                      <a:endParaRPr lang="en-US" sz="1100" dirty="0">
                        <a:effectLst/>
                        <a:latin typeface="Calibri"/>
                        <a:ea typeface="Calibri"/>
                        <a:cs typeface="Times New Roman"/>
                      </a:endParaRPr>
                    </a:p>
                    <a:p>
                      <a:pPr marL="0" marR="0" algn="l">
                        <a:lnSpc>
                          <a:spcPct val="100000"/>
                        </a:lnSpc>
                        <a:spcBef>
                          <a:spcPts val="0"/>
                        </a:spcBef>
                        <a:spcAft>
                          <a:spcPts val="0"/>
                        </a:spcAft>
                      </a:pPr>
                      <a:r>
                        <a:rPr lang="en-US" sz="1100" dirty="0">
                          <a:effectLst/>
                          <a:latin typeface="Calibri"/>
                          <a:ea typeface="Calibri"/>
                          <a:cs typeface="Times New Roman"/>
                        </a:rPr>
                        <a:t>Attendance, Absence Procedure, Claim Forms, Direct Deposit, Expense Reimbursement, Overtime, Payroll Period, Travel Claim Forms, etc</a:t>
                      </a:r>
                      <a:r>
                        <a:rPr lang="en-US" sz="1100" dirty="0" smtClean="0">
                          <a:effectLst/>
                          <a:latin typeface="Calibri"/>
                          <a:ea typeface="Calibri"/>
                          <a:cs typeface="Times New Roman"/>
                        </a:rPr>
                        <a:t>.</a:t>
                      </a:r>
                    </a:p>
                    <a:p>
                      <a:pPr marL="0" marR="0" algn="l">
                        <a:lnSpc>
                          <a:spcPct val="100000"/>
                        </a:lnSpc>
                        <a:spcBef>
                          <a:spcPts val="0"/>
                        </a:spcBef>
                        <a:spcAft>
                          <a:spcPts val="0"/>
                        </a:spcAft>
                      </a:pPr>
                      <a:endParaRPr lang="en-US" sz="1100" dirty="0">
                        <a:effectLst/>
                        <a:latin typeface="Calibri"/>
                        <a:ea typeface="Calibri"/>
                        <a:cs typeface="Times New Roman"/>
                      </a:endParaRPr>
                    </a:p>
                    <a:p>
                      <a:pPr marL="0" marR="0" algn="l">
                        <a:lnSpc>
                          <a:spcPct val="100000"/>
                        </a:lnSpc>
                        <a:spcBef>
                          <a:spcPts val="0"/>
                        </a:spcBef>
                        <a:spcAft>
                          <a:spcPts val="0"/>
                        </a:spcAft>
                      </a:pPr>
                      <a:r>
                        <a:rPr lang="en-US" sz="1100" b="1" dirty="0">
                          <a:effectLst/>
                          <a:latin typeface="Calibri"/>
                          <a:ea typeface="Calibri"/>
                          <a:cs typeface="Times New Roman"/>
                        </a:rPr>
                        <a:t>Conduct &amp; Policies</a:t>
                      </a:r>
                      <a:endParaRPr lang="en-US" sz="1100" dirty="0">
                        <a:effectLst/>
                        <a:latin typeface="Calibri"/>
                        <a:ea typeface="Calibri"/>
                        <a:cs typeface="Times New Roman"/>
                      </a:endParaRPr>
                    </a:p>
                    <a:p>
                      <a:pPr marL="0" marR="0" algn="l">
                        <a:lnSpc>
                          <a:spcPct val="115000"/>
                        </a:lnSpc>
                        <a:spcBef>
                          <a:spcPts val="0"/>
                        </a:spcBef>
                        <a:spcAft>
                          <a:spcPts val="0"/>
                        </a:spcAft>
                      </a:pPr>
                      <a:r>
                        <a:rPr lang="en-US" sz="1100" dirty="0">
                          <a:effectLst/>
                          <a:latin typeface="Calibri"/>
                          <a:ea typeface="Calibri"/>
                          <a:cs typeface="Times New Roman"/>
                        </a:rPr>
                        <a:t>Accident Forms, Conferences and Workshops, DASA, Dress Code, Drug Free School Zone, Fingerprinting, Personnel Files, Purchase Orders, Smoking, Visitors, and </a:t>
                      </a:r>
                      <a:r>
                        <a:rPr lang="en-US" sz="1100" b="1" dirty="0">
                          <a:effectLst/>
                          <a:latin typeface="Calibri"/>
                          <a:ea typeface="Calibri"/>
                          <a:cs typeface="Times New Roman"/>
                        </a:rPr>
                        <a:t>Social Networking</a:t>
                      </a:r>
                      <a:r>
                        <a:rPr lang="en-US" sz="1100" dirty="0">
                          <a:effectLst/>
                          <a:latin typeface="Calibri"/>
                          <a:ea typeface="Calibri"/>
                          <a:cs typeface="Times New Roman"/>
                        </a:rPr>
                        <a:t>, etc.</a:t>
                      </a: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1">
                        <a:lumMod val="20000"/>
                        <a:lumOff val="80000"/>
                      </a:schemeClr>
                    </a:solidFill>
                  </a:tcPr>
                </a:tc>
              </a:tr>
            </a:tbl>
          </a:graphicData>
        </a:graphic>
      </p:graphicFrame>
      <p:pic>
        <p:nvPicPr>
          <p:cNvPr id="4100"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0" y="1219200"/>
            <a:ext cx="8991600" cy="78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1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5105400"/>
            <a:ext cx="7924800" cy="1143000"/>
          </a:xfrm>
        </p:spPr>
        <p:txBody>
          <a:bodyPr>
            <a:normAutofit fontScale="62500" lnSpcReduction="20000"/>
          </a:bodyPr>
          <a:lstStyle/>
          <a:p>
            <a:endParaRPr lang="en-US" b="1" dirty="0" smtClean="0">
              <a:latin typeface="Arial Black" pitchFamily="34" charset="0"/>
            </a:endParaRPr>
          </a:p>
          <a:p>
            <a:r>
              <a:rPr lang="en-US" sz="3300" dirty="0" smtClean="0">
                <a:latin typeface="Bodoni MT Condensed" pitchFamily="18" charset="0"/>
              </a:rPr>
              <a:t>Barack Obama, David Paterson, Franklin, Front, Jackson Annex, </a:t>
            </a:r>
          </a:p>
          <a:p>
            <a:r>
              <a:rPr lang="en-US" sz="3300" dirty="0" smtClean="0">
                <a:latin typeface="Bodoni MT Condensed" pitchFamily="18" charset="0"/>
              </a:rPr>
              <a:t>Jackson Main,  Prospect, Marshall</a:t>
            </a:r>
            <a:endParaRPr lang="en-US" sz="3300" dirty="0">
              <a:latin typeface="Bodoni MT Condensed" pitchFamily="18" charset="0"/>
            </a:endParaRPr>
          </a:p>
        </p:txBody>
      </p:sp>
      <p:sp>
        <p:nvSpPr>
          <p:cNvPr id="2" name="Title 1"/>
          <p:cNvSpPr>
            <a:spLocks noGrp="1"/>
          </p:cNvSpPr>
          <p:nvPr>
            <p:ph type="ctrTitle"/>
          </p:nvPr>
        </p:nvSpPr>
        <p:spPr>
          <a:xfrm>
            <a:off x="685800" y="228600"/>
            <a:ext cx="7772400" cy="1295400"/>
          </a:xfrm>
        </p:spPr>
        <p:txBody>
          <a:bodyPr/>
          <a:lstStyle/>
          <a:p>
            <a:r>
              <a:rPr lang="en-US" dirty="0" smtClean="0"/>
              <a:t>ELEMENTARY SCHOOLS</a:t>
            </a:r>
            <a:endParaRPr lang="en-US" dirty="0"/>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4000" y="1519946"/>
            <a:ext cx="6629400" cy="373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58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2013 - 2014 Highlights</a:t>
            </a:r>
            <a:endParaRPr lang="en-US" sz="3600" dirty="0"/>
          </a:p>
        </p:txBody>
      </p:sp>
      <p:sp>
        <p:nvSpPr>
          <p:cNvPr id="3" name="Content Placeholder 2"/>
          <p:cNvSpPr>
            <a:spLocks noGrp="1"/>
          </p:cNvSpPr>
          <p:nvPr>
            <p:ph sz="quarter" idx="1"/>
          </p:nvPr>
        </p:nvSpPr>
        <p:spPr>
          <a:xfrm>
            <a:off x="457200" y="1066800"/>
            <a:ext cx="8229600" cy="5105400"/>
          </a:xfrm>
        </p:spPr>
        <p:txBody>
          <a:bodyPr>
            <a:normAutofit fontScale="92500" lnSpcReduction="10000"/>
          </a:bodyPr>
          <a:lstStyle/>
          <a:p>
            <a:pPr marL="0" indent="0">
              <a:buNone/>
            </a:pPr>
            <a:endParaRPr lang="en-US" sz="1800" dirty="0" smtClean="0"/>
          </a:p>
          <a:p>
            <a:r>
              <a:rPr lang="en-US" sz="2200" dirty="0" smtClean="0">
                <a:latin typeface="Arial Narrow" pitchFamily="34" charset="0"/>
              </a:rPr>
              <a:t>Front, Jackson Annex, and Jackson Main were successfully converted to house grades 1-5</a:t>
            </a:r>
          </a:p>
          <a:p>
            <a:r>
              <a:rPr lang="en-US" sz="2200" dirty="0" smtClean="0">
                <a:latin typeface="Arial Narrow" pitchFamily="34" charset="0"/>
              </a:rPr>
              <a:t>Prospect School re-opened; it has an enrollment of 565 kindergarten students.  The overflow of students, approximately 135 students, are attending Franklin School</a:t>
            </a:r>
          </a:p>
          <a:p>
            <a:r>
              <a:rPr lang="en-US" sz="2200" dirty="0" smtClean="0">
                <a:latin typeface="Arial Narrow" pitchFamily="34" charset="0"/>
              </a:rPr>
              <a:t>Pre Kindergarten Program is back together and occupies Marshall School</a:t>
            </a:r>
          </a:p>
          <a:p>
            <a:r>
              <a:rPr lang="en-US" sz="2200" dirty="0" smtClean="0">
                <a:latin typeface="Arial Narrow" pitchFamily="34" charset="0"/>
              </a:rPr>
              <a:t>One assistant principal and two math teachers at each elementary school K-5</a:t>
            </a:r>
          </a:p>
          <a:p>
            <a:r>
              <a:rPr lang="en-US" sz="2200" dirty="0" smtClean="0">
                <a:latin typeface="Arial Narrow" pitchFamily="34" charset="0"/>
              </a:rPr>
              <a:t>ELA and Math curricular address common core learning standards with appropriate resources and materials for students’ success</a:t>
            </a:r>
          </a:p>
          <a:p>
            <a:r>
              <a:rPr lang="en-US" sz="2200" dirty="0" smtClean="0">
                <a:latin typeface="Arial Narrow" pitchFamily="34" charset="0"/>
              </a:rPr>
              <a:t>Professional Development for staff included  one full day  and four half days to address the rigor of common core learning standards</a:t>
            </a:r>
          </a:p>
          <a:p>
            <a:r>
              <a:rPr lang="en-US" sz="2200" dirty="0" smtClean="0">
                <a:latin typeface="Arial Narrow" pitchFamily="34" charset="0"/>
              </a:rPr>
              <a:t>Utilization of the Depth of Knowledge wheel to develop higher level questions that tap in to students critical thinking skills</a:t>
            </a:r>
          </a:p>
          <a:p>
            <a:r>
              <a:rPr lang="en-US" sz="2200" dirty="0" smtClean="0">
                <a:latin typeface="Arial Narrow" pitchFamily="34" charset="0"/>
              </a:rPr>
              <a:t>Math modules are used to address the six shifts in math standards; students have learned how to solve multi-step problems, choosing the appropriate concept for application and develop speed and accuracy</a:t>
            </a:r>
          </a:p>
          <a:p>
            <a:endParaRPr lang="en-US" sz="1800" dirty="0" smtClean="0"/>
          </a:p>
          <a:p>
            <a:endParaRPr lang="en-US" sz="1800" dirty="0"/>
          </a:p>
        </p:txBody>
      </p:sp>
    </p:spTree>
    <p:extLst>
      <p:ext uri="{BB962C8B-B14F-4D97-AF65-F5344CB8AC3E}">
        <p14:creationId xmlns:p14="http://schemas.microsoft.com/office/powerpoint/2010/main" val="3149630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484</TotalTime>
  <Words>3168</Words>
  <Application>Microsoft Office PowerPoint</Application>
  <PresentationFormat>On-screen Show (4:3)</PresentationFormat>
  <Paragraphs>652</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Civic</vt:lpstr>
      <vt:lpstr>Human Resources</vt:lpstr>
      <vt:lpstr>2013-2014 HIGHLIGHTS </vt:lpstr>
      <vt:lpstr>2013-2014 HIGHLIGHTS  Continued….</vt:lpstr>
      <vt:lpstr>Let’s Compare</vt:lpstr>
      <vt:lpstr> Let’s Compare</vt:lpstr>
      <vt:lpstr>Let’s Compare</vt:lpstr>
      <vt:lpstr>Let’s Compare</vt:lpstr>
      <vt:lpstr>ELEMENTARY SCHOOLS</vt:lpstr>
      <vt:lpstr>2013 - 2014 Highlights</vt:lpstr>
      <vt:lpstr>2013 - 2014 Highlights cont..</vt:lpstr>
      <vt:lpstr>Highlights 2013-2014 cont..</vt:lpstr>
      <vt:lpstr>2013 - 2014 Highlights</vt:lpstr>
      <vt:lpstr>Highlights 2013-2014 cont..</vt:lpstr>
      <vt:lpstr>ELA and Math Initiatives</vt:lpstr>
      <vt:lpstr>Elementary Field Trips</vt:lpstr>
      <vt:lpstr>Our Elementary Students, Staff and Parents in Action</vt:lpstr>
      <vt:lpstr>PowerPoint Presentation</vt:lpstr>
      <vt:lpstr>PowerPoint Presentation</vt:lpstr>
      <vt:lpstr>PowerPoint Presentation</vt:lpstr>
      <vt:lpstr>PowerPoint Presentation</vt:lpstr>
      <vt:lpstr>PowerPoint Presentation</vt:lpstr>
      <vt:lpstr> </vt:lpstr>
      <vt:lpstr>   Franklin School Earth Day </vt:lpstr>
      <vt:lpstr>Franklin School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Plans for 2014 -2015</vt:lpstr>
      <vt:lpstr>Plans for 2014-15 cont..</vt:lpstr>
      <vt:lpstr>PowerPoint Presentation</vt:lpstr>
      <vt:lpstr>School Improvement, Accountability and Funded update</vt:lpstr>
      <vt:lpstr>2013-2014 HIGHLIGHTS </vt:lpstr>
      <vt:lpstr>ROBOTICS 3rd place TEAM</vt:lpstr>
      <vt:lpstr>More highlights</vt:lpstr>
      <vt:lpstr>Current grants</vt:lpstr>
      <vt:lpstr>Pending grants</vt:lpstr>
      <vt:lpstr>Snapshot of ABGS</vt:lpstr>
      <vt:lpstr>2013 data reveals</vt:lpstr>
      <vt:lpstr>ABGS Middle School</vt:lpstr>
      <vt:lpstr>Plans for 2014-2015</vt:lpstr>
      <vt:lpstr>Pupil Personnel Services and Support Programs</vt:lpstr>
      <vt:lpstr>2013-2014 HIGHLIGHTS </vt:lpstr>
      <vt:lpstr>2013-2014 HIGHLIGHTS</vt:lpstr>
      <vt:lpstr>2013-2014 HIGHLIGHTS</vt:lpstr>
      <vt:lpstr>2013-2014 HIGHLIGHTS</vt:lpstr>
      <vt:lpstr>Plan for 2014-2015</vt:lpstr>
      <vt:lpstr>   Hempstead Public Schools Special Education Update 2013-14</vt:lpstr>
      <vt:lpstr>Hempstead Special Education Statistics </vt:lpstr>
      <vt:lpstr>2013-14 Special Education Data</vt:lpstr>
      <vt:lpstr>2013-14 HIGHLIGHTS</vt:lpstr>
      <vt:lpstr>2013-14 HIGHLIGHTS</vt:lpstr>
      <vt:lpstr>PLAN FOR 2014-2015 Preschool Early Intervention</vt:lpstr>
      <vt:lpstr>PLAN FOR 2014-2015 Committee on Special Education (ages 5-21)</vt:lpstr>
      <vt:lpstr>GOALS FOR 2014-2015 Overall Operations</vt:lpstr>
      <vt:lpstr>Information Technology Department</vt:lpstr>
      <vt:lpstr>2013-2014 HIGHLIGHTS </vt:lpstr>
      <vt:lpstr>2013-2014 HIGHLIGHTS </vt:lpstr>
      <vt:lpstr>PLAN FOR 2014-2015</vt:lpstr>
      <vt:lpstr>PLAN FOR 2014-2015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name update</dc:title>
  <dc:creator>N Rivers</dc:creator>
  <cp:lastModifiedBy>Webmaster</cp:lastModifiedBy>
  <cp:revision>17</cp:revision>
  <cp:lastPrinted>2014-05-06T21:56:19Z</cp:lastPrinted>
  <dcterms:created xsi:type="dcterms:W3CDTF">2014-05-05T14:56:59Z</dcterms:created>
  <dcterms:modified xsi:type="dcterms:W3CDTF">2014-05-08T02:35:57Z</dcterms:modified>
</cp:coreProperties>
</file>