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309" r:id="rId19"/>
    <p:sldId id="307" r:id="rId20"/>
    <p:sldId id="308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321" r:id="rId33"/>
    <p:sldId id="322" r:id="rId34"/>
    <p:sldId id="323" r:id="rId35"/>
    <p:sldId id="324" r:id="rId36"/>
    <p:sldId id="325" r:id="rId37"/>
    <p:sldId id="326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53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3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4T18:50:54.82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6089 91,'-70'1,"0"-3,0-3,0-3,-32-10,-252-18,173 26,-503-3,425 16,-2670-3,2633 30,227-29,1 3,-1 3,1 3,-51 15,54-10,-127 51,98-14,79-46,-1 0,1 1,1 1,-1 1,1 0,1 0,0 1,0 1,1 0,0 1,1 0,0 1,1 0,1 1,0 0,1 1,0-1,-4 15,4-1,1 1,1 0,2 1,1-1,2 1,0-1,2 1,2 0,0-1,2 0,1 0,1 0,2-1,1 0,1 0,1-1,1-1,2 0,1-1,0 0,2-1,1-2,12 12,15 6,2-1,1-3,2-1,2-4,1-1,1-3,1-2,1-3,2-2,181 73,257 80,65-74,65-21,-390-53,1-9,0-11,12-11,50 2,826 4,-1051-4,0-4,-1-3,0-4,23-9,55-10,459-143,-552 163,-2-2,-1-3,0-2,-1-3,-1-2,-2-3,-1-2,-1-2,-34 20,0 0,-1-2,-1 0,0-1,-1 0,-1-1,0 0,-2-1,0 0,-1-1,0 0,-2 0,0-1,-2 0,3-14,15-313,-23 345,-1-25,-2 1,0-1,-2 1,-1 0,-1 0,-2 1,0-1,-1 2,-7-9,-91-85,85 96,-2 2,0 1,-1 1,-1 1,0 1,-1 1,-2 1,4 1,-51-23,-1 3,-2 3,-68-15,-27-13,159 49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4T19:13:20.46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4T19:12:45.70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3489 681,'0'3,"-1"0,1 1,0-1,0 1,1-1,-1 1,1-1,-1 0,1 1,0-1,1 0,-1 0,0 0,1 1,0-1,-1-1,1 1,0 0,1 0,-1-1,0 1,1-1,0 0,-1 0,1 0,0 0,0 0,0-1,0 1,0-1,1 0,-1 0,0 0,0 0,1 0,-1-1,1 0,-1 1,1-1,2-1,5 3,0-1,1-1,-1 0,0 0,1-1,-1-1,0 1,0-2,0 0,0 0,0-1,-1 0,0-1,0 0,3-2,7-3,1 1,0 2,1 0,0 1,0 1,0 1,0 1,5 1,73-14,84-28,136 12,-76 5,84-5,579 33,-899-2,0 0,0 0,0-1,0-1,-1 1,1-1,-1 0,1-1,-1 0,0 0,-1-1,1 1,-1-2,0 1,0-1,0 1,-1-2,0 1,0 0,0-1,-1 0,0 0,-1 0,0-1,0 1,0-1,-1 0,0 0,-48-116,38 115,1 1,-2 0,1 1,-1 0,0 1,-1-1,1 2,-1-1,0 2,-1-1,1 1,-1 1,0 0,0 0,0 1,0 1,0-1,-1 2,1 0,0 0,0 1,-10 2,-598-2,351 30,-146 28,196-43,-75-2,184-16,-304 2,408 3,0 0,0 0,1 0,-1 1,1 0,-1 0,1 0,0 0,0 0,1 1,0 0,-1 0,2 0,-1 0,0 0,1 0,0 1,0-1,1 1,0 0,0-1,0 1,0 0,1 0,0 0,0-1,1 1,-1 0,1 0,1-1,-1 1,1-1,0 1,1 0,-1 26,1 295,1-320,1-1,0 1,0-1,0 0,1 0,0-1,0 0,0 0,1 0,0-1,-1 1,2-2,-1 1,0-1,1 0,-1-1,1 0,0 0,0 0,0-1,0 0,0-1,0 0,0 0,0-1,0 0,3 0,-2 1,702 0,-179 0,-354-29,-2-2,60-26,-29 26,236 31,-439-1,0 0,0 0,0-1,-1 0,1 0,0 0,-1 0,1 0,-1-1,0 1,0-1,0 0,0 0,0 0,0 0,-1-1,0 1,1-1,-1 0,-1 1,1-1,0 0,-1 0,0 0,0 0,0 0,0-2,14-118,-15 120,1 1,0-1,0 0,0 1,-1-1,1 0,-1 0,0 0,0 0,-1 1,1-1,-1 0,1 0,-1 0,0 1,-1-1,1 0,-1 1,1 0,-1-1,0 1,0 0,-1 0,1 0,0 0,-1 0,0 0,0 1,0-1,0 1,0 0,0 0,-1 0,1 0,-1 1,1-1,-1 1,0 0,-317 3,-1398-2,1519 29,-973-29,758-17,-124 4,231-17,-192 30,29-60,119 44,347 15,-9-2,-1-1,1 2,-1 0,0 1,0 0,0 1,0 1,1 0,-1 1,-3 2,12 1,0 1,0 0,1 0,-1 1,2 0,-1-1,1 2,0-1,0 0,1 1,0 0,0 0,1 0,0 0,0 0,1 0,0 1,1-1,-1 0,2 1,-1-1,1 1,-2 4,1 1,0-1,1 1,1-1,0 1,1-1,0 0,1 0,0 0,1-1,1 1,0-1,7 10,-6-11,1 0,0-1,0-1,1 1,0-2,1 1,0-1,1 0,-1-1,1-1,1 1,-1-2,1 1,0-2,0 0,1 0,-1-1,1 0,0-2,0 1,-1-1,1-1,0 0,4-2,304 30,40-30,-76-27,7 12,55-13,114 16,-288 17,899-3,-1056-3,0-1,0 0,0-2,0 1,-1-2,0 0,-1-1,1 0,-2-1,1-1,-1 0,-1-1,0 0,0-1,-1-1,-1 1,0-2,0 1,-2-1,0-1,4-8,-1 1,0-2,-1 1,-1-2,-2 1,0-1,-2 0,-1 0,0-1,-2 1,-1-1,-1 0,-3-21,3 43,-1 0,1 1,0-1,-1 0,0 0,0 1,0-1,0 1,-1-1,1 1,-1-1,0 1,0 0,0 0,0 0,-1 0,1 0,-1 0,0 1,0-1,0 1,0 0,0 0,0 0,0 0,-1 0,1 1,-1 0,0 0,1 0,-1 0,-2 0,-133-4,106 6,-1647 3,1311-22,-45 4,263 16,-66-19,131 0,0 5,-2 4,-58 2,-123-23,99 31,845 58,-244-32,938-29,-1004-29,400 31,-445-32,1894 32,-2209-2,-1 1,0-1,0 1,1 0,-1 0,0 1,0-1,0 1,1 0,-1 0,0 0,0 1,0 0,-1-1,1 1,0 1,-1-1,1 0,-1 1,1 0,-1-1,0 2,0-1,-1 0,1 0,-1 1,0-1,1 1,-1 0,-1 0,1 0,-1 0,1 0,-1 0,0 4,32 297,-5-99,-27-193,1-6,-1 0,1 1,-1 0,-1-1,1 1,-1 0,-1-1,0 1,0 0,0-1,-1 1,0-1,0 0,-1 0,0 0,0 0,0 0,-1 0,0-1,-1 1,0-1,0-1,0 1,0-1,-1 1,0-1,0-1,0 1,-1-1,0 0,-23 10,0-1,0-1,-1-2,-1-1,0-2,0-1,0-1,-19-1,-156 25,-376-29,372 29,-111 1,-1045-32,1075-27,113 30,-172-13,-153-6,237-12,-179-31,46 2,64 31,-17 30,305 8,30-3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4T19:12:50.49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4T19:12:51.50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4T19:12:55.9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4T19:13:08.0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4T19:13:09.01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4T19:13:09.29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4T19:13:18.04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8EE08-46B7-491C-B845-83DAD9ED19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FAA06E-00A5-4146-A674-51488CEC36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DD91E-2E02-4E31-94FC-FC041A59D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61A9-44F1-402A-9508-5E875E6E0DEB}" type="datetimeFigureOut">
              <a:rPr lang="en-US" smtClean="0"/>
              <a:t>9/12/24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2202E-F6EE-4720-B722-DB6BAE341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4779F-9FF7-4ADA-A67E-8D38DA2DE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43C5-2596-4C5F-ADAE-F20058142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70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686CF-2CFD-4492-AD80-807E1A0C9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D2FDC5-9159-4F4B-9435-F719004EAD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BD9B7-8427-4009-AEBB-52551E6C5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61A9-44F1-402A-9508-5E875E6E0DEB}" type="datetimeFigureOut">
              <a:rPr lang="en-US" smtClean="0"/>
              <a:t>9/12/24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76202-EB6D-44EE-B1F7-EE1B4AC34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F9C2A-8977-49F0-8854-11D5B9634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43C5-2596-4C5F-ADAE-F20058142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9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5B9411-9EFA-4980-97A9-4C80292A8A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AD2F48-8243-43FD-8D39-AB0AFAA5A2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65F42-BD0B-4AE3-BDF5-84E0D9DAE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61A9-44F1-402A-9508-5E875E6E0DEB}" type="datetimeFigureOut">
              <a:rPr lang="en-US" smtClean="0"/>
              <a:t>9/12/24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5176A-332B-48CF-899A-959EC8F18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13C4E-BBD9-449A-8BE2-7F82A0BEB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43C5-2596-4C5F-ADAE-F20058142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007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D5E65-218F-49F0-A396-9EAD2EA48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809EC-3F19-405D-8675-41FA729D0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88559-BFD1-41E2-B382-DDC50319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61A9-44F1-402A-9508-5E875E6E0DEB}" type="datetimeFigureOut">
              <a:rPr lang="en-US" smtClean="0"/>
              <a:t>9/12/24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112AD-621A-439F-98E4-3DF71E950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B8A37-E57B-4A1B-8698-0204CD2E4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43C5-2596-4C5F-ADAE-F20058142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28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59CE4-C23C-4723-BB2C-2C65AD7CE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D01720-9D56-4EC1-9BCF-B7525E4C3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7C629-09A8-49A3-BCDB-B92B23F89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61A9-44F1-402A-9508-5E875E6E0DEB}" type="datetimeFigureOut">
              <a:rPr lang="en-US" smtClean="0"/>
              <a:t>9/12/24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AC0B2-53B6-4EF0-BD34-72728E1B8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3F878-9305-465E-8BC2-D9827B03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43C5-2596-4C5F-ADAE-F20058142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05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83392-D180-4EAF-9F74-DA37DE0A8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84B21-8BD4-479E-A06D-9E25B8589F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26E8CB-E337-4506-B771-D8136E58E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7DDB73-6A24-4F6F-9AF2-25DA20C86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61A9-44F1-402A-9508-5E875E6E0DEB}" type="datetimeFigureOut">
              <a:rPr lang="en-US" smtClean="0"/>
              <a:t>9/12/24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2FAEE5-4609-4BB6-9714-1B1ADEAE7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234A08-7E41-4120-8398-21994C07D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43C5-2596-4C5F-ADAE-F20058142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445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64633-B782-49ED-85FB-91F24D68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BF1FC5-A371-4026-89D6-4117DA7F8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CF8873-BF33-4404-812C-DCD7510B10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954DE7-FBCA-402F-9A63-F44FF71D54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88F551-9D92-45A5-9369-82B7233B39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3C04EE-E6A3-4B40-A161-31B07517F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61A9-44F1-402A-9508-5E875E6E0DEB}" type="datetimeFigureOut">
              <a:rPr lang="en-US" smtClean="0"/>
              <a:t>9/12/24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815495-DD65-499C-ADBD-70BF69BC5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9184D3-9472-469A-B843-5B6463EF0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43C5-2596-4C5F-ADAE-F20058142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45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EE289-AA0A-4801-BC29-A7C4C1C1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E7D161-339F-4D6E-9485-B0E971F8F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61A9-44F1-402A-9508-5E875E6E0DEB}" type="datetimeFigureOut">
              <a:rPr lang="en-US" smtClean="0"/>
              <a:t>9/12/24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6828DE-8DC1-46CD-8285-F40584BCA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B3FC11-ABC3-487F-A98B-086C4D48F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43C5-2596-4C5F-ADAE-F20058142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271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0D7BB1-1220-42D2-8827-130DCD2EF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61A9-44F1-402A-9508-5E875E6E0DEB}" type="datetimeFigureOut">
              <a:rPr lang="en-US" smtClean="0"/>
              <a:t>9/12/24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14510B-E68D-47BF-AD03-BB73E2EE1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BD3B4-AF98-498F-81D4-8B5EB9403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43C5-2596-4C5F-ADAE-F20058142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65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018D4-0409-4D19-AFE7-D3F7C8E0A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FFFA7-07F0-4051-AFBF-1CF85F2CB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E2F350-7F4B-4892-8C6B-F5FBEAD061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CBB803-0FA4-4417-84B2-C0A8D4B06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61A9-44F1-402A-9508-5E875E6E0DEB}" type="datetimeFigureOut">
              <a:rPr lang="en-US" smtClean="0"/>
              <a:t>9/12/24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293366-C175-45FB-9F56-C1BF072E3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679299-D4B9-4E01-B814-7DE049F0F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43C5-2596-4C5F-ADAE-F20058142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19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09331-5F6C-4D89-AE63-BFEC0D440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6CD0B6-618D-461B-9377-8A03864AD1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1B0E45-F550-43D1-80B0-D752F6DAB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1899C4-E5E7-4D60-90F6-CADCB3A31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61A9-44F1-402A-9508-5E875E6E0DEB}" type="datetimeFigureOut">
              <a:rPr lang="en-US" smtClean="0"/>
              <a:t>9/12/24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15ECAF-83F1-4DAF-AD4D-1ACF24B6C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1E270F-F856-4FA9-8EDD-9F3192C22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43C5-2596-4C5F-ADAE-F20058142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38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499E3C-CDF9-420C-B2CA-FED3EE4CD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AAA54D-F914-4905-B664-3281CD655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2E4CB-3FDC-4E7F-817D-49B286D582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561A9-44F1-402A-9508-5E875E6E0DEB}" type="datetimeFigureOut">
              <a:rPr lang="en-US" smtClean="0"/>
              <a:t>9/12/24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4061C-4BD7-4F93-A57F-DEBE4F5F94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788EC-309F-4E22-9835-CA8158D7AE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E43C5-2596-4C5F-ADAE-F20058142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9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customXml" Target="../ink/ink8.xml"/><Relationship Id="rId3" Type="http://schemas.openxmlformats.org/officeDocument/2006/relationships/image" Target="../media/image38.png"/><Relationship Id="rId7" Type="http://schemas.openxmlformats.org/officeDocument/2006/relationships/customXml" Target="../ink/ink3.xml"/><Relationship Id="rId12" Type="http://schemas.openxmlformats.org/officeDocument/2006/relationships/customXml" Target="../ink/ink7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11" Type="http://schemas.openxmlformats.org/officeDocument/2006/relationships/customXml" Target="../ink/ink6.xml"/><Relationship Id="rId5" Type="http://schemas.openxmlformats.org/officeDocument/2006/relationships/customXml" Target="../ink/ink2.xml"/><Relationship Id="rId15" Type="http://schemas.openxmlformats.org/officeDocument/2006/relationships/customXml" Target="../ink/ink10.xml"/><Relationship Id="rId10" Type="http://schemas.openxmlformats.org/officeDocument/2006/relationships/customXml" Target="../ink/ink5.xml"/><Relationship Id="rId4" Type="http://schemas.openxmlformats.org/officeDocument/2006/relationships/image" Target="../media/image39.png"/><Relationship Id="rId9" Type="http://schemas.openxmlformats.org/officeDocument/2006/relationships/customXml" Target="../ink/ink4.xml"/><Relationship Id="rId14" Type="http://schemas.openxmlformats.org/officeDocument/2006/relationships/customXml" Target="../ink/ink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CCDF4-41A5-4E85-961E-8F78FCDAF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737360"/>
          </a:xfrm>
        </p:spPr>
        <p:txBody>
          <a:bodyPr>
            <a:normAutofit fontScale="90000"/>
          </a:bodyPr>
          <a:lstStyle/>
          <a:p>
            <a:r>
              <a:rPr lang="en-US" dirty="0"/>
              <a:t>Applying for Dual Credit at NCTC</a:t>
            </a:r>
            <a:br>
              <a:rPr lang="en-US" dirty="0"/>
            </a:br>
            <a:r>
              <a:rPr lang="en-US" b="1" dirty="0"/>
              <a:t>www.ApplyTexas.org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887DA2-191E-4AC3-B379-CE52E00E2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572" y="1624960"/>
            <a:ext cx="9896856" cy="5105024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5DE11AC6-7BFC-4159-83A9-2D8EF08F6B83}"/>
              </a:ext>
            </a:extLst>
          </p:cNvPr>
          <p:cNvSpPr/>
          <p:nvPr/>
        </p:nvSpPr>
        <p:spPr>
          <a:xfrm rot="1786187">
            <a:off x="1069848" y="4453128"/>
            <a:ext cx="2039112" cy="1197864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37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36156-5336-4FD2-93E6-1F641109C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" y="-110459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/>
              <a:t>About You 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9B711-EC8F-4A21-A0B4-DA4354EF3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3908"/>
            <a:ext cx="10515600" cy="4990275"/>
          </a:xfrm>
        </p:spPr>
        <p:txBody>
          <a:bodyPr>
            <a:normAutofit/>
          </a:bodyPr>
          <a:lstStyle/>
          <a:p>
            <a:r>
              <a:rPr lang="en-US" dirty="0"/>
              <a:t>Your Name – Enter your legal name and if desired, preferred name.</a:t>
            </a:r>
          </a:p>
          <a:p>
            <a:r>
              <a:rPr lang="en-US" dirty="0"/>
              <a:t>Address Information</a:t>
            </a:r>
          </a:p>
          <a:p>
            <a:pPr lvl="1"/>
            <a:r>
              <a:rPr lang="en-US" dirty="0"/>
              <a:t>Enter your permanent address and click</a:t>
            </a:r>
          </a:p>
          <a:p>
            <a:pPr lvl="1"/>
            <a:r>
              <a:rPr lang="en-US" dirty="0"/>
              <a:t> Typically NO to: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If YES, enter residential or mailing address as prompted.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46D0D2-4742-42BA-9C7A-9BFA53365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6545" y="1657303"/>
            <a:ext cx="2516630" cy="8434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ED2680-8594-47C3-9F11-33A56E0F3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399" y="2480262"/>
            <a:ext cx="5717988" cy="274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932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4FF003-6F01-4950-B269-5364DEB6F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694" y="1439418"/>
            <a:ext cx="8632219" cy="3979164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4329EA87-E73E-4598-B389-BEF6FB80CFF0}"/>
              </a:ext>
            </a:extLst>
          </p:cNvPr>
          <p:cNvSpPr/>
          <p:nvPr/>
        </p:nvSpPr>
        <p:spPr>
          <a:xfrm rot="782884">
            <a:off x="519742" y="2477842"/>
            <a:ext cx="2426208" cy="1368552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3668236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36156-5336-4FD2-93E6-1F641109C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9B711-EC8F-4A21-A0B4-DA4354EF3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A66F4C-8928-4B1B-AA65-45A3F3CB1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56" y="154586"/>
            <a:ext cx="10973468" cy="6630262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59AAA9DB-93A5-4D94-A981-27BBF0AB0E35}"/>
              </a:ext>
            </a:extLst>
          </p:cNvPr>
          <p:cNvSpPr/>
          <p:nvPr/>
        </p:nvSpPr>
        <p:spPr>
          <a:xfrm rot="782884">
            <a:off x="6286558" y="5160083"/>
            <a:ext cx="2426208" cy="1368552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Click Next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B0D49C-8F64-4422-BF89-023F15D65092}"/>
              </a:ext>
            </a:extLst>
          </p:cNvPr>
          <p:cNvSpPr/>
          <p:nvPr/>
        </p:nvSpPr>
        <p:spPr>
          <a:xfrm>
            <a:off x="6812280" y="154585"/>
            <a:ext cx="5252038" cy="304698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Enter YOUR cell number if you have one. </a:t>
            </a:r>
          </a:p>
          <a:p>
            <a:pPr algn="ctr"/>
            <a:endParaRPr lang="en-US" sz="3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3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Cell numbers enable NCTC to send you reminders via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text message.</a:t>
            </a:r>
            <a:endParaRPr lang="en-US" sz="28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F36F3F-566D-46D7-A108-7C52AF95F9AC}"/>
              </a:ext>
            </a:extLst>
          </p:cNvPr>
          <p:cNvSpPr/>
          <p:nvPr/>
        </p:nvSpPr>
        <p:spPr>
          <a:xfrm>
            <a:off x="3645524" y="4487180"/>
            <a:ext cx="1715168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Optional</a:t>
            </a:r>
            <a:endParaRPr lang="en-US" sz="28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5862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36156-5336-4FD2-93E6-1F641109C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9B711-EC8F-4A21-A0B4-DA4354EF3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Enter Date and place of birth.</a:t>
            </a:r>
          </a:p>
          <a:p>
            <a:r>
              <a:rPr lang="en-US" sz="4400" dirty="0"/>
              <a:t>Enter gender, race, ethnicity or “Prefer not to say.”</a:t>
            </a:r>
          </a:p>
        </p:txBody>
      </p:sp>
    </p:spTree>
    <p:extLst>
      <p:ext uri="{BB962C8B-B14F-4D97-AF65-F5344CB8AC3E}">
        <p14:creationId xmlns:p14="http://schemas.microsoft.com/office/powerpoint/2010/main" val="1234506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53EC347-3F62-4F35-9DEC-4209EA7A5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70" y="0"/>
            <a:ext cx="10265833" cy="685800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368C18E3-35C9-4457-B5B9-DE86F415DB79}"/>
              </a:ext>
            </a:extLst>
          </p:cNvPr>
          <p:cNvSpPr/>
          <p:nvPr/>
        </p:nvSpPr>
        <p:spPr>
          <a:xfrm flipH="1">
            <a:off x="3142403" y="-31460"/>
            <a:ext cx="6256778" cy="1920876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Only choose NO if you are NOT a US Citizen. Additional residency questions will appear.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C7C9B8-0AB0-496F-9D63-081064974949}"/>
              </a:ext>
            </a:extLst>
          </p:cNvPr>
          <p:cNvSpPr txBox="1"/>
          <p:nvPr/>
        </p:nvSpPr>
        <p:spPr>
          <a:xfrm>
            <a:off x="1906802" y="1966965"/>
            <a:ext cx="1735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REQUIRED&gt;&gt;&gt;&gt;&gt;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194C68-D2B6-4189-B7EE-09FC3085CE47}"/>
              </a:ext>
            </a:extLst>
          </p:cNvPr>
          <p:cNvSpPr/>
          <p:nvPr/>
        </p:nvSpPr>
        <p:spPr>
          <a:xfrm>
            <a:off x="3625763" y="1966965"/>
            <a:ext cx="8029789" cy="12618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Enter your social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ecurity number if you have one.  </a:t>
            </a:r>
            <a:r>
              <a:rPr lang="en-US" sz="2400" b="0" cap="none" spc="0" dirty="0">
                <a:ln w="0"/>
                <a:solidFill>
                  <a:schemeClr val="tx1"/>
                </a:solidFill>
              </a:rPr>
              <a:t>This assists with processing at the college. Skipping this will flag you for additional verification paperwork.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6826C925-D3DE-40BF-A28F-D1D7E8851157}"/>
              </a:ext>
            </a:extLst>
          </p:cNvPr>
          <p:cNvSpPr/>
          <p:nvPr/>
        </p:nvSpPr>
        <p:spPr>
          <a:xfrm flipH="1">
            <a:off x="3371439" y="4412272"/>
            <a:ext cx="1921332" cy="1675492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Optional Questions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D8F1292-5398-418F-92D6-3F19AE732F29}"/>
              </a:ext>
            </a:extLst>
          </p:cNvPr>
          <p:cNvSpPr/>
          <p:nvPr/>
        </p:nvSpPr>
        <p:spPr>
          <a:xfrm rot="782884">
            <a:off x="6518163" y="5779547"/>
            <a:ext cx="2015036" cy="862118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Click Next</a:t>
            </a:r>
          </a:p>
        </p:txBody>
      </p:sp>
    </p:spTree>
    <p:extLst>
      <p:ext uri="{BB962C8B-B14F-4D97-AF65-F5344CB8AC3E}">
        <p14:creationId xmlns:p14="http://schemas.microsoft.com/office/powerpoint/2010/main" val="1199154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36156-5336-4FD2-93E6-1F641109C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Background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9B711-EC8F-4A21-A0B4-DA4354EF3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Military Status – Optional to Answer</a:t>
            </a:r>
          </a:p>
          <a:p>
            <a:r>
              <a:rPr lang="en-US" sz="4400" dirty="0"/>
              <a:t>Foster Care</a:t>
            </a:r>
          </a:p>
          <a:p>
            <a:r>
              <a:rPr lang="en-US" sz="4400" dirty="0"/>
              <a:t>Language – Optional to add languages you speak</a:t>
            </a:r>
          </a:p>
        </p:txBody>
      </p:sp>
    </p:spTree>
    <p:extLst>
      <p:ext uri="{BB962C8B-B14F-4D97-AF65-F5344CB8AC3E}">
        <p14:creationId xmlns:p14="http://schemas.microsoft.com/office/powerpoint/2010/main" val="1085065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36156-5336-4FD2-93E6-1F641109C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Household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9B711-EC8F-4A21-A0B4-DA4354EF3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Parents or guardians</a:t>
            </a:r>
          </a:p>
          <a:p>
            <a:pPr lvl="1"/>
            <a:r>
              <a:rPr lang="en-US" sz="3600" dirty="0"/>
              <a:t>Add at least one parent or guardian info – </a:t>
            </a:r>
            <a:br>
              <a:rPr lang="en-US" sz="3600" dirty="0"/>
            </a:br>
            <a:r>
              <a:rPr lang="en-US" sz="3600" dirty="0"/>
              <a:t>option to add 2</a:t>
            </a:r>
            <a:r>
              <a:rPr lang="en-US" sz="3600" baseline="30000" dirty="0"/>
              <a:t>nd</a:t>
            </a:r>
            <a:r>
              <a:rPr lang="en-US" sz="3600" dirty="0"/>
              <a:t> parent/guardian</a:t>
            </a:r>
          </a:p>
          <a:p>
            <a:pPr lvl="1"/>
            <a:r>
              <a:rPr lang="en-US" sz="3600" dirty="0"/>
              <a:t>Gross income – you can SKIP this question</a:t>
            </a:r>
          </a:p>
          <a:p>
            <a:pPr lvl="1"/>
            <a:r>
              <a:rPr lang="en-US" sz="3600" dirty="0"/>
              <a:t>Emergency Contact – provide your parent/guardian’s information </a:t>
            </a:r>
            <a:br>
              <a:rPr lang="en-US" sz="3600" dirty="0"/>
            </a:br>
            <a:r>
              <a:rPr lang="en-US" sz="3600" dirty="0"/>
              <a:t>and click			and then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B3F8DC-E48A-4AF6-A4B9-6C9AF8F5C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650" y="5135880"/>
            <a:ext cx="2190750" cy="6295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95D0FA-1EEF-4011-81C8-0D99AE5C5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0800" y="5107290"/>
            <a:ext cx="2826639" cy="63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481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36156-5336-4FD2-93E6-1F641109C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84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/>
              <a:t>Texas Residency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9B711-EC8F-4A21-A0B4-DA4354EF3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82A458-F987-4692-937D-776903BE4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900" y="1095946"/>
            <a:ext cx="11137964" cy="5893574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98601BF5-4621-446E-BB4D-10D4434EC44B}"/>
              </a:ext>
            </a:extLst>
          </p:cNvPr>
          <p:cNvSpPr/>
          <p:nvPr/>
        </p:nvSpPr>
        <p:spPr>
          <a:xfrm flipH="1">
            <a:off x="3822540" y="2682241"/>
            <a:ext cx="5406801" cy="1319054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NO. You will not have graduated HS when you start classes.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043AE8-A40A-4CAD-9617-868D2761A9AC}"/>
              </a:ext>
            </a:extLst>
          </p:cNvPr>
          <p:cNvSpPr/>
          <p:nvPr/>
        </p:nvSpPr>
        <p:spPr>
          <a:xfrm>
            <a:off x="5437632" y="203982"/>
            <a:ext cx="6501384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VERY IMPORTANT TO ANSWER CORRECTLY!</a:t>
            </a:r>
            <a:b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If you are unsure, ask a dual credit success coach.</a:t>
            </a:r>
            <a:endParaRPr lang="en-US" sz="24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327A3F-81CD-4BBB-BCDF-E4CB11218EEC}"/>
              </a:ext>
            </a:extLst>
          </p:cNvPr>
          <p:cNvSpPr/>
          <p:nvPr/>
        </p:nvSpPr>
        <p:spPr>
          <a:xfrm>
            <a:off x="3822540" y="4483102"/>
            <a:ext cx="7174644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Answer this question for yourself. Typically YES.</a:t>
            </a:r>
            <a:endParaRPr lang="en-US" sz="24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49D81A-E1AA-4A5E-920D-13EABC0BA315}"/>
              </a:ext>
            </a:extLst>
          </p:cNvPr>
          <p:cNvSpPr/>
          <p:nvPr/>
        </p:nvSpPr>
        <p:spPr>
          <a:xfrm>
            <a:off x="4093534" y="5762054"/>
            <a:ext cx="6903649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 unless you took Dual Credit with another college/university. In that case, answer YES.</a:t>
            </a:r>
            <a:endParaRPr lang="en-US" sz="2400" b="0" cap="none" spc="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065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033F70-3A44-4761-87AB-7EDF81DED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64" y="0"/>
            <a:ext cx="1079090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B8B1D5-B233-4EA8-940D-6C168C08A97C}"/>
              </a:ext>
            </a:extLst>
          </p:cNvPr>
          <p:cNvSpPr/>
          <p:nvPr/>
        </p:nvSpPr>
        <p:spPr>
          <a:xfrm>
            <a:off x="3884484" y="1947166"/>
            <a:ext cx="735654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Answer correctly YES/NO. Ask if you are not sure.</a:t>
            </a:r>
            <a:endParaRPr lang="en-US" sz="24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75304B73-4F61-4876-B197-C88E4F84C497}"/>
              </a:ext>
            </a:extLst>
          </p:cNvPr>
          <p:cNvSpPr/>
          <p:nvPr/>
        </p:nvSpPr>
        <p:spPr>
          <a:xfrm flipH="1">
            <a:off x="2396076" y="609601"/>
            <a:ext cx="2834292" cy="987551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YES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C82424-5D9F-423E-90A9-104F57E948D8}"/>
              </a:ext>
            </a:extLst>
          </p:cNvPr>
          <p:cNvSpPr/>
          <p:nvPr/>
        </p:nvSpPr>
        <p:spPr>
          <a:xfrm>
            <a:off x="2596896" y="3067264"/>
            <a:ext cx="8644128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/>
              <a:t>Very important to answer this YES! If you have a question, consult with a Dual Credit Success Coach.</a:t>
            </a:r>
            <a:endParaRPr lang="en-US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A15518-F4CE-402B-B5E9-63BCF8CDD7FE}"/>
              </a:ext>
            </a:extLst>
          </p:cNvPr>
          <p:cNvSpPr/>
          <p:nvPr/>
        </p:nvSpPr>
        <p:spPr>
          <a:xfrm>
            <a:off x="2596896" y="4498056"/>
            <a:ext cx="8644128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</a:rPr>
              <a:t>You can estimate if you don’t know.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0ED8AC-CD88-409D-AA18-37A1906AA4F0}"/>
              </a:ext>
            </a:extLst>
          </p:cNvPr>
          <p:cNvSpPr/>
          <p:nvPr/>
        </p:nvSpPr>
        <p:spPr>
          <a:xfrm>
            <a:off x="2596896" y="6027003"/>
            <a:ext cx="8644128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</a:rPr>
              <a:t>Put</a:t>
            </a:r>
            <a:r>
              <a:rPr lang="en-US" sz="3200" b="1" dirty="0">
                <a:ln w="0"/>
              </a:rPr>
              <a:t> 0 </a:t>
            </a:r>
            <a:r>
              <a:rPr lang="en-US" sz="2400" dirty="0">
                <a:ln w="0"/>
              </a:rPr>
              <a:t>if previous question was 1 year or more.</a:t>
            </a:r>
          </a:p>
        </p:txBody>
      </p:sp>
    </p:spTree>
    <p:extLst>
      <p:ext uri="{BB962C8B-B14F-4D97-AF65-F5344CB8AC3E}">
        <p14:creationId xmlns:p14="http://schemas.microsoft.com/office/powerpoint/2010/main" val="4192931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61D79-3F87-4376-95DA-53D56A115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168" y="1825625"/>
            <a:ext cx="105156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043335-2400-481B-BED0-D0CA0BE23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081"/>
            <a:ext cx="12071816" cy="58118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7995FE7-433D-4440-9DE0-DCAD109FE6E6}"/>
              </a:ext>
            </a:extLst>
          </p:cNvPr>
          <p:cNvSpPr/>
          <p:nvPr/>
        </p:nvSpPr>
        <p:spPr>
          <a:xfrm>
            <a:off x="688400" y="989741"/>
            <a:ext cx="7522464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</a:rPr>
              <a:t>Select Yes or No. If yes, prompted to enter date acquired. Put YES if parents are buying or own a house.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9DB376-16F4-4834-91BC-A80188DC5D2B}"/>
              </a:ext>
            </a:extLst>
          </p:cNvPr>
          <p:cNvSpPr/>
          <p:nvPr/>
        </p:nvSpPr>
        <p:spPr>
          <a:xfrm>
            <a:off x="688400" y="2702300"/>
            <a:ext cx="5218176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</a:rPr>
              <a:t>Select Yes or No. If yes, prompted to enter date acquired.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74E9D0-F9FA-4D5E-B1DF-EB2735EA1240}"/>
              </a:ext>
            </a:extLst>
          </p:cNvPr>
          <p:cNvSpPr/>
          <p:nvPr/>
        </p:nvSpPr>
        <p:spPr>
          <a:xfrm>
            <a:off x="2191288" y="4277620"/>
            <a:ext cx="627888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</a:rPr>
              <a:t>Typically YES. Ask us if you are not sure!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2C5458-0660-4639-9E7A-5EF3799FC72E}"/>
              </a:ext>
            </a:extLst>
          </p:cNvPr>
          <p:cNvSpPr/>
          <p:nvPr/>
        </p:nvSpPr>
        <p:spPr>
          <a:xfrm>
            <a:off x="586125" y="5580164"/>
            <a:ext cx="6367567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</a:rPr>
              <a:t>Food stamps, disability, </a:t>
            </a:r>
            <a:r>
              <a:rPr lang="en-US" sz="2400" dirty="0" err="1">
                <a:ln w="0"/>
              </a:rPr>
              <a:t>etc</a:t>
            </a:r>
            <a:r>
              <a:rPr lang="en-US" sz="2400" dirty="0">
                <a:ln w="0"/>
              </a:rPr>
              <a:t>… Select Yes or No.</a:t>
            </a:r>
          </a:p>
        </p:txBody>
      </p:sp>
    </p:spTree>
    <p:extLst>
      <p:ext uri="{BB962C8B-B14F-4D97-AF65-F5344CB8AC3E}">
        <p14:creationId xmlns:p14="http://schemas.microsoft.com/office/powerpoint/2010/main" val="1463409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36156-5336-4FD2-93E6-1F641109C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9B711-EC8F-4A21-A0B4-DA4354EF3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A7A97E-1602-466F-AD62-464F1E534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32" y="24231"/>
            <a:ext cx="11721498" cy="6833769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7867ADC2-2A5D-41D9-B722-42ACEC16D4EC}"/>
              </a:ext>
            </a:extLst>
          </p:cNvPr>
          <p:cNvSpPr/>
          <p:nvPr/>
        </p:nvSpPr>
        <p:spPr>
          <a:xfrm rot="20716200" flipH="1">
            <a:off x="5023997" y="4524905"/>
            <a:ext cx="3064955" cy="1172503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New Student?</a:t>
            </a:r>
          </a:p>
        </p:txBody>
      </p:sp>
    </p:spTree>
    <p:extLst>
      <p:ext uri="{BB962C8B-B14F-4D97-AF65-F5344CB8AC3E}">
        <p14:creationId xmlns:p14="http://schemas.microsoft.com/office/powerpoint/2010/main" val="1422369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B8A3AB-14B1-4DB7-9850-A84553307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810" y="133042"/>
            <a:ext cx="9132379" cy="690821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723BEC-07F1-459E-8A43-93D225226AF3}"/>
              </a:ext>
            </a:extLst>
          </p:cNvPr>
          <p:cNvSpPr/>
          <p:nvPr/>
        </p:nvSpPr>
        <p:spPr>
          <a:xfrm>
            <a:off x="1639823" y="648612"/>
            <a:ext cx="9226651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100" dirty="0">
                <a:ln w="0"/>
              </a:rPr>
              <a:t>Frequent scenarios: Both parents work? Then, Yes. Both parents own your house? Then, Yes. Parent not married? Then no.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AE00FD-EF83-4806-BB8B-DDE74C40B884}"/>
              </a:ext>
            </a:extLst>
          </p:cNvPr>
          <p:cNvSpPr/>
          <p:nvPr/>
        </p:nvSpPr>
        <p:spPr>
          <a:xfrm>
            <a:off x="1639823" y="1861469"/>
            <a:ext cx="2785873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</a:rPr>
              <a:t>Pick one if prompted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AD40D5-87BC-475E-A045-23437632351C}"/>
              </a:ext>
            </a:extLst>
          </p:cNvPr>
          <p:cNvSpPr/>
          <p:nvPr/>
        </p:nvSpPr>
        <p:spPr>
          <a:xfrm>
            <a:off x="1639823" y="3178116"/>
            <a:ext cx="4785361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</a:rPr>
              <a:t>You can estimate if you don’t know.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D3B819-A51A-429D-8CCE-B386764CEFE5}"/>
              </a:ext>
            </a:extLst>
          </p:cNvPr>
          <p:cNvSpPr/>
          <p:nvPr/>
        </p:nvSpPr>
        <p:spPr>
          <a:xfrm>
            <a:off x="1639823" y="4403501"/>
            <a:ext cx="2785873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</a:rPr>
              <a:t>Answer if prompted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58CF70-6692-4EFC-9BA1-DB0C44A351AE}"/>
              </a:ext>
            </a:extLst>
          </p:cNvPr>
          <p:cNvSpPr/>
          <p:nvPr/>
        </p:nvSpPr>
        <p:spPr>
          <a:xfrm>
            <a:off x="7424927" y="6136483"/>
            <a:ext cx="3986785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</a:rPr>
              <a:t>You can leave this blank.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CF02451-AB02-4D5B-964A-7EE90D127F13}"/>
                  </a:ext>
                </a:extLst>
              </p14:cNvPr>
              <p14:cNvContentPartPr/>
              <p14:nvPr/>
            </p14:nvContentPartPr>
            <p14:xfrm>
              <a:off x="1529355" y="5315442"/>
              <a:ext cx="2479320" cy="685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CF02451-AB02-4D5B-964A-7EE90D127F1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75355" y="5207442"/>
                <a:ext cx="2586960" cy="90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0673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2914A-6F53-4559-AD34-D1C2EEC963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Family Obligations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A64513-2818-4C1A-BE71-22E162651D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Answer for yourself</a:t>
            </a:r>
          </a:p>
        </p:txBody>
      </p:sp>
    </p:spTree>
    <p:extLst>
      <p:ext uri="{BB962C8B-B14F-4D97-AF65-F5344CB8AC3E}">
        <p14:creationId xmlns:p14="http://schemas.microsoft.com/office/powerpoint/2010/main" val="4181398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FF00D-36A0-48D6-92EF-2DA1F860F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91CF84C-9634-496E-B47A-833099F82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B46F62-8AD9-4040-BB8D-0FF338B95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84" y="17442"/>
            <a:ext cx="11091831" cy="64754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D8D6B2E-E966-4B26-B749-588833C1BB00}"/>
              </a:ext>
            </a:extLst>
          </p:cNvPr>
          <p:cNvSpPr/>
          <p:nvPr/>
        </p:nvSpPr>
        <p:spPr>
          <a:xfrm>
            <a:off x="1929383" y="2403150"/>
            <a:ext cx="7580377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0" cap="none" spc="0" dirty="0">
                <a:ln w="0"/>
                <a:solidFill>
                  <a:schemeClr val="tx1"/>
                </a:solidFill>
              </a:rPr>
              <a:t>Select the high school that you will be attending once enrolled in dual credit.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F5C24E-53D4-412D-B881-4B8FC5C0DCDE}"/>
              </a:ext>
            </a:extLst>
          </p:cNvPr>
          <p:cNvSpPr/>
          <p:nvPr/>
        </p:nvSpPr>
        <p:spPr>
          <a:xfrm>
            <a:off x="4334256" y="4905558"/>
            <a:ext cx="6760464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0" cap="none" spc="0" dirty="0">
                <a:ln w="0"/>
                <a:solidFill>
                  <a:schemeClr val="tx1"/>
                </a:solidFill>
              </a:rPr>
              <a:t>You can estimate the month &amp; day if you don’t know. Make sure to put the right year of your graduation.</a:t>
            </a:r>
          </a:p>
        </p:txBody>
      </p:sp>
    </p:spTree>
    <p:extLst>
      <p:ext uri="{BB962C8B-B14F-4D97-AF65-F5344CB8AC3E}">
        <p14:creationId xmlns:p14="http://schemas.microsoft.com/office/powerpoint/2010/main" val="13014764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20489-5603-48EF-8E01-E296A495E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6F874-63AE-4B04-B6F6-E160F6ACA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18083A-D938-4DAA-A583-BEF68036C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63" y="-35852"/>
            <a:ext cx="10513925" cy="68024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6CDF7C-378C-418D-A0C1-15F2BE9D5059}"/>
              </a:ext>
            </a:extLst>
          </p:cNvPr>
          <p:cNvSpPr/>
          <p:nvPr/>
        </p:nvSpPr>
        <p:spPr>
          <a:xfrm>
            <a:off x="5007864" y="1292989"/>
            <a:ext cx="2176272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</a:rPr>
              <a:t>SKIP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F59A2477-62A0-4473-9E31-1400859C10C8}"/>
              </a:ext>
            </a:extLst>
          </p:cNvPr>
          <p:cNvSpPr/>
          <p:nvPr/>
        </p:nvSpPr>
        <p:spPr>
          <a:xfrm flipH="1">
            <a:off x="4145454" y="4364737"/>
            <a:ext cx="1724820" cy="1011935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NO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EDC7739-D606-4CF8-BDEA-C65FFBAC6A2B}"/>
              </a:ext>
            </a:extLst>
          </p:cNvPr>
          <p:cNvSpPr/>
          <p:nvPr/>
        </p:nvSpPr>
        <p:spPr>
          <a:xfrm rot="782884">
            <a:off x="6896116" y="5133952"/>
            <a:ext cx="2015036" cy="862118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Click Next</a:t>
            </a:r>
          </a:p>
        </p:txBody>
      </p:sp>
    </p:spTree>
    <p:extLst>
      <p:ext uri="{BB962C8B-B14F-4D97-AF65-F5344CB8AC3E}">
        <p14:creationId xmlns:p14="http://schemas.microsoft.com/office/powerpoint/2010/main" val="3604732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8ECCB9-88D0-4F12-8D9C-B0141345C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740" y="914914"/>
            <a:ext cx="4859134" cy="42756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E691FE-F6E7-4933-96BC-7253F3C9E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000" y="974693"/>
            <a:ext cx="5038725" cy="57626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02C1F78-33CB-4B93-A881-802A74C7799E}"/>
              </a:ext>
            </a:extLst>
          </p:cNvPr>
          <p:cNvSpPr/>
          <p:nvPr/>
        </p:nvSpPr>
        <p:spPr>
          <a:xfrm>
            <a:off x="852983" y="83917"/>
            <a:ext cx="4174464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</a:rPr>
              <a:t>If this is your </a:t>
            </a:r>
            <a:r>
              <a:rPr lang="en-US" sz="2400" b="1" cap="none" spc="0" dirty="0">
                <a:ln w="0"/>
                <a:solidFill>
                  <a:srgbClr val="FF0000"/>
                </a:solidFill>
              </a:rPr>
              <a:t>first time </a:t>
            </a:r>
            <a:r>
              <a:rPr lang="en-US" sz="2400" b="0" cap="none" spc="0" dirty="0">
                <a:ln w="0"/>
                <a:solidFill>
                  <a:schemeClr val="tx1"/>
                </a:solidFill>
              </a:rPr>
              <a:t>taking dual credit, answer NO.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E9F600-2AD2-4E75-A0B0-0442B6D3F17A}"/>
              </a:ext>
            </a:extLst>
          </p:cNvPr>
          <p:cNvSpPr/>
          <p:nvPr/>
        </p:nvSpPr>
        <p:spPr>
          <a:xfrm>
            <a:off x="9174514" y="4251338"/>
            <a:ext cx="2685288" cy="230832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</a:rPr>
              <a:t>Provide the name of the college/university where you took Dual Credit previously.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9666FF-FBD8-4BC8-9006-768F50459031}"/>
              </a:ext>
            </a:extLst>
          </p:cNvPr>
          <p:cNvSpPr/>
          <p:nvPr/>
        </p:nvSpPr>
        <p:spPr>
          <a:xfrm>
            <a:off x="6339000" y="83918"/>
            <a:ext cx="5671029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</a:rPr>
              <a:t>If you have taken dual </a:t>
            </a:r>
            <a:r>
              <a:rPr lang="en-US" sz="2400" dirty="0">
                <a:ln w="0"/>
              </a:rPr>
              <a:t>c</a:t>
            </a:r>
            <a:r>
              <a:rPr lang="en-US" sz="2400" b="0" cap="none" spc="0" dirty="0">
                <a:ln w="0"/>
                <a:solidFill>
                  <a:schemeClr val="tx1"/>
                </a:solidFill>
              </a:rPr>
              <a:t>redit with another college, answer YES.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6A4BFCE-523F-4D9D-98FA-5A2F333DAD49}"/>
              </a:ext>
            </a:extLst>
          </p:cNvPr>
          <p:cNvCxnSpPr/>
          <p:nvPr/>
        </p:nvCxnSpPr>
        <p:spPr>
          <a:xfrm>
            <a:off x="6092951" y="23014"/>
            <a:ext cx="0" cy="6817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D5501324-E04F-467B-AEB5-95EED47619A0}"/>
              </a:ext>
            </a:extLst>
          </p:cNvPr>
          <p:cNvSpPr/>
          <p:nvPr/>
        </p:nvSpPr>
        <p:spPr>
          <a:xfrm rot="19457012" flipH="1">
            <a:off x="8598741" y="6068813"/>
            <a:ext cx="791155" cy="483000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0565F9-FC60-43C2-B844-0AA7863C7D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092" y="3274899"/>
            <a:ext cx="2643649" cy="5811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112BAA-7488-4EF2-B98A-48B488FD86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5029" y="2993872"/>
            <a:ext cx="2305372" cy="5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387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1D3235-975B-44E8-AD89-58AC9021F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484" y="-1"/>
            <a:ext cx="8749284" cy="684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3652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BE62C-7633-45C6-BF73-8A9662B13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14" y="1168586"/>
            <a:ext cx="10515600" cy="285273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Advanced certifications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Entrance Exams</a:t>
            </a:r>
            <a:br>
              <a:rPr lang="en-US" b="1" dirty="0"/>
            </a:br>
            <a:br>
              <a:rPr lang="en-US" b="1" dirty="0"/>
            </a:b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1ABD41-9A94-46FC-B878-A65C56C5D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203" y="1508504"/>
            <a:ext cx="5448300" cy="529590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4AB964AD-1A8F-4A12-B819-4535F2175F30}"/>
              </a:ext>
            </a:extLst>
          </p:cNvPr>
          <p:cNvSpPr/>
          <p:nvPr/>
        </p:nvSpPr>
        <p:spPr>
          <a:xfrm flipH="1">
            <a:off x="7465583" y="2937701"/>
            <a:ext cx="1724820" cy="1011935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NO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3715FF9-05F3-4A3F-8D25-FCD1BFE28A67}"/>
              </a:ext>
            </a:extLst>
          </p:cNvPr>
          <p:cNvSpPr/>
          <p:nvPr/>
        </p:nvSpPr>
        <p:spPr>
          <a:xfrm flipH="1">
            <a:off x="7465583" y="5689414"/>
            <a:ext cx="1724820" cy="1011935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3EA671-BD71-4D1D-BF68-6458F4014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176" y="-13014"/>
            <a:ext cx="3171634" cy="112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2737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DDE25-690E-4B42-8883-745CE03E9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82638"/>
            <a:ext cx="10515600" cy="1500187"/>
          </a:xfrm>
        </p:spPr>
        <p:txBody>
          <a:bodyPr>
            <a:normAutofit/>
          </a:bodyPr>
          <a:lstStyle/>
          <a:p>
            <a:r>
              <a:rPr lang="en-US" sz="7200" b="1" dirty="0"/>
              <a:t>Activities and Achievements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04307-9CD8-4722-9F2C-125C999BC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804161"/>
            <a:ext cx="10515600" cy="285877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7800" b="1" dirty="0">
                <a:solidFill>
                  <a:schemeClr val="tx1"/>
                </a:solidFill>
                <a:highlight>
                  <a:srgbClr val="FFFF00"/>
                </a:highlight>
              </a:rPr>
              <a:t>SKIP</a:t>
            </a:r>
            <a:r>
              <a:rPr lang="en-US" sz="4800" b="1" dirty="0">
                <a:solidFill>
                  <a:schemeClr val="tx1"/>
                </a:solidFill>
              </a:rPr>
              <a:t> extracurriculars, volunteer activities, awards and honors.</a:t>
            </a:r>
          </a:p>
          <a:p>
            <a:pPr algn="ctr"/>
            <a:endParaRPr lang="en-US" sz="4800" b="1" dirty="0">
              <a:solidFill>
                <a:schemeClr val="tx1"/>
              </a:solidFill>
            </a:endParaRPr>
          </a:p>
          <a:p>
            <a:pPr algn="ctr"/>
            <a:r>
              <a:rPr lang="en-US" sz="3000" dirty="0">
                <a:solidFill>
                  <a:schemeClr val="tx1"/>
                </a:solidFill>
              </a:rPr>
              <a:t>NCTC does not consider these things for dual credit admission.</a:t>
            </a:r>
          </a:p>
        </p:txBody>
      </p:sp>
    </p:spTree>
    <p:extLst>
      <p:ext uri="{BB962C8B-B14F-4D97-AF65-F5344CB8AC3E}">
        <p14:creationId xmlns:p14="http://schemas.microsoft.com/office/powerpoint/2010/main" val="8200394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8AA46-476E-4485-AE50-4760148E0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ACCBB2-1734-4435-9834-F3054DE1C2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4D7CA1-BBCF-48AB-ACEB-1D695000A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184" y="155185"/>
            <a:ext cx="10346592" cy="49804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8862FE-5CD8-424C-8D8A-BD8730949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3945" y="5199508"/>
            <a:ext cx="3744467" cy="1500187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1B056996-51DF-4590-A0AA-019D24D5C9EB}"/>
              </a:ext>
            </a:extLst>
          </p:cNvPr>
          <p:cNvSpPr/>
          <p:nvPr/>
        </p:nvSpPr>
        <p:spPr>
          <a:xfrm rot="468930">
            <a:off x="1672137" y="4574839"/>
            <a:ext cx="6646389" cy="1839806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Scroll down to “Search for Schools” button &amp; Click</a:t>
            </a:r>
          </a:p>
        </p:txBody>
      </p:sp>
    </p:spTree>
    <p:extLst>
      <p:ext uri="{BB962C8B-B14F-4D97-AF65-F5344CB8AC3E}">
        <p14:creationId xmlns:p14="http://schemas.microsoft.com/office/powerpoint/2010/main" val="23129548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52983-22E3-4AE1-B5A8-341835C09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1CE03-AA15-49B4-A7C2-CFD4B5A0D6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6503A3-2C31-435A-954F-97499F95D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37" y="0"/>
            <a:ext cx="11711726" cy="685800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2EFE2741-7842-42DA-8E03-45202B0DCBEE}"/>
              </a:ext>
            </a:extLst>
          </p:cNvPr>
          <p:cNvSpPr/>
          <p:nvPr/>
        </p:nvSpPr>
        <p:spPr>
          <a:xfrm flipH="1">
            <a:off x="2877312" y="3009109"/>
            <a:ext cx="7144512" cy="2344101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Type North in search bar. Then click 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NORTH CENTRAL TEXAS COLLEGE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481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36156-5336-4FD2-93E6-1F641109C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9B711-EC8F-4A21-A0B4-DA4354EF3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6B3F4E-3A85-44EA-9C02-5E671247D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332" y="120779"/>
            <a:ext cx="10841336" cy="6737221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5CABE922-F538-47EA-939D-BFAAE16815C9}"/>
              </a:ext>
            </a:extLst>
          </p:cNvPr>
          <p:cNvSpPr/>
          <p:nvPr/>
        </p:nvSpPr>
        <p:spPr>
          <a:xfrm rot="20066467" flipH="1">
            <a:off x="3486298" y="2882692"/>
            <a:ext cx="4293044" cy="2237205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1. Enter an email address that you check. 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05AE37F6-E2A1-47C4-B490-3BC86AB94095}"/>
              </a:ext>
            </a:extLst>
          </p:cNvPr>
          <p:cNvSpPr/>
          <p:nvPr/>
        </p:nvSpPr>
        <p:spPr>
          <a:xfrm rot="19913982" flipH="1">
            <a:off x="5391052" y="4455338"/>
            <a:ext cx="3694175" cy="1266799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2. </a:t>
            </a:r>
            <a:r>
              <a:rPr lang="en-US" sz="2400" b="1">
                <a:solidFill>
                  <a:schemeClr val="tx1"/>
                </a:solidFill>
              </a:rPr>
              <a:t>Click.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3F8377-503A-406B-B0A6-D0F41AFAF48D}"/>
              </a:ext>
            </a:extLst>
          </p:cNvPr>
          <p:cNvSpPr/>
          <p:nvPr/>
        </p:nvSpPr>
        <p:spPr>
          <a:xfrm>
            <a:off x="8903440" y="5033873"/>
            <a:ext cx="3048000" cy="15696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Check your email for your verification code.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54002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C292AA-065C-4971-832C-0C203779F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65" y="127063"/>
            <a:ext cx="9309192" cy="673093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E8F059-D10E-46ED-AE39-11EAE8D2E6D4}"/>
              </a:ext>
            </a:extLst>
          </p:cNvPr>
          <p:cNvSpPr/>
          <p:nvPr/>
        </p:nvSpPr>
        <p:spPr>
          <a:xfrm>
            <a:off x="3185763" y="127063"/>
            <a:ext cx="8825072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/>
                <a:solidFill>
                  <a:schemeClr val="tx1"/>
                </a:solidFill>
              </a:rPr>
              <a:t>Scroll down to view all available application terms. </a:t>
            </a:r>
            <a:br>
              <a:rPr lang="en-US" sz="3200" b="1" cap="none" spc="0" dirty="0">
                <a:ln w="0"/>
                <a:solidFill>
                  <a:schemeClr val="tx1"/>
                </a:solidFill>
              </a:rPr>
            </a:br>
            <a:r>
              <a:rPr lang="en-US" sz="3200" b="1" cap="none" spc="0" dirty="0">
                <a:ln w="0"/>
                <a:solidFill>
                  <a:schemeClr val="tx1"/>
                </a:solidFill>
              </a:rPr>
              <a:t>Click View Details for your desired start term.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8BE4CB6-4521-476A-847D-56F61771540C}"/>
              </a:ext>
            </a:extLst>
          </p:cNvPr>
          <p:cNvSpPr/>
          <p:nvPr/>
        </p:nvSpPr>
        <p:spPr>
          <a:xfrm rot="1136080">
            <a:off x="2105613" y="4907066"/>
            <a:ext cx="6291583" cy="1133138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Fall 2025 start? Click View Details here.</a:t>
            </a:r>
          </a:p>
        </p:txBody>
      </p:sp>
    </p:spTree>
    <p:extLst>
      <p:ext uri="{BB962C8B-B14F-4D97-AF65-F5344CB8AC3E}">
        <p14:creationId xmlns:p14="http://schemas.microsoft.com/office/powerpoint/2010/main" val="32650523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C369E5-F861-448A-AE3F-27EB5AA35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57" y="0"/>
            <a:ext cx="11586828" cy="24749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5E2DAB-EAE2-4007-8E28-21F175EE9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93" y="1812480"/>
            <a:ext cx="8864791" cy="4960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81BBAE-7057-42B5-98ED-6F0B057531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0912" y="5449824"/>
            <a:ext cx="9151088" cy="1241869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80D47FE2-51E1-481E-AE57-7C7F83270927}"/>
              </a:ext>
            </a:extLst>
          </p:cNvPr>
          <p:cNvSpPr/>
          <p:nvPr/>
        </p:nvSpPr>
        <p:spPr>
          <a:xfrm rot="833540">
            <a:off x="5610152" y="4645579"/>
            <a:ext cx="4136981" cy="1839806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3. Scroll down to “Next” button &amp; Click.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5128A32-4A36-46D5-8D75-79FD1CD33A65}"/>
              </a:ext>
            </a:extLst>
          </p:cNvPr>
          <p:cNvSpPr/>
          <p:nvPr/>
        </p:nvSpPr>
        <p:spPr>
          <a:xfrm rot="833540">
            <a:off x="7341813" y="312276"/>
            <a:ext cx="2121222" cy="1850422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1. Click</a:t>
            </a:r>
            <a:r>
              <a:rPr lang="en-US" sz="3200" b="1" dirty="0">
                <a:solidFill>
                  <a:schemeClr val="tx1"/>
                </a:solidFill>
              </a:rPr>
              <a:t>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F6C19C2-784D-4CF0-89B0-4DBA31B6FF84}"/>
                  </a:ext>
                </a:extLst>
              </p14:cNvPr>
              <p14:cNvContentPartPr/>
              <p14:nvPr/>
            </p14:nvContentPartPr>
            <p14:xfrm>
              <a:off x="752366" y="5799953"/>
              <a:ext cx="2301120" cy="362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F6C19C2-784D-4CF0-89B0-4DBA31B6FF8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8366" y="5692313"/>
                <a:ext cx="2408760" cy="57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B8094B2-FC47-4958-B78B-56AC8E33F823}"/>
                  </a:ext>
                </a:extLst>
              </p14:cNvPr>
              <p14:cNvContentPartPr/>
              <p14:nvPr/>
            </p14:nvContentPartPr>
            <p14:xfrm>
              <a:off x="8325075" y="1041472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B8094B2-FC47-4958-B78B-56AC8E33F82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71075" y="933832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6ED4CE7-F89C-4945-AA05-517CC36E556D}"/>
                  </a:ext>
                </a:extLst>
              </p14:cNvPr>
              <p14:cNvContentPartPr/>
              <p14:nvPr/>
            </p14:nvContentPartPr>
            <p14:xfrm>
              <a:off x="8803515" y="797392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6ED4CE7-F89C-4945-AA05-517CC36E556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749875" y="689392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6969549-71BE-4287-A180-F0828B9C5923}"/>
                  </a:ext>
                </a:extLst>
              </p14:cNvPr>
              <p14:cNvContentPartPr/>
              <p14:nvPr/>
            </p14:nvContentPartPr>
            <p14:xfrm>
              <a:off x="7931595" y="733312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6969549-71BE-4287-A180-F0828B9C592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77595" y="625672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C755BD8-635A-4EE5-945D-75B9BAEB064C}"/>
                  </a:ext>
                </a:extLst>
              </p14:cNvPr>
              <p14:cNvContentPartPr/>
              <p14:nvPr/>
            </p14:nvContentPartPr>
            <p14:xfrm>
              <a:off x="7517235" y="1265032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C755BD8-635A-4EE5-945D-75B9BAEB064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63595" y="1157032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A84EBBB-7A28-404B-9150-37ECC3BF399C}"/>
                  </a:ext>
                </a:extLst>
              </p14:cNvPr>
              <p14:cNvContentPartPr/>
              <p14:nvPr/>
            </p14:nvContentPartPr>
            <p14:xfrm>
              <a:off x="7740435" y="807832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A84EBBB-7A28-404B-9150-37ECC3BF399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686435" y="699832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A87977C-2325-4039-9393-0688CAD79761}"/>
                  </a:ext>
                </a:extLst>
              </p14:cNvPr>
              <p14:cNvContentPartPr/>
              <p14:nvPr/>
            </p14:nvContentPartPr>
            <p14:xfrm>
              <a:off x="7740435" y="807832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A87977C-2325-4039-9393-0688CAD7976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686435" y="699832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95A3098-9371-4FEB-B800-E7BE8B4ACFE1}"/>
                  </a:ext>
                </a:extLst>
              </p14:cNvPr>
              <p14:cNvContentPartPr/>
              <p14:nvPr/>
            </p14:nvContentPartPr>
            <p14:xfrm>
              <a:off x="7665915" y="1286272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95A3098-9371-4FEB-B800-E7BE8B4ACFE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612275" y="1178632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AEE894B-95B5-45DF-A6DC-F72917B96FF8}"/>
                  </a:ext>
                </a:extLst>
              </p14:cNvPr>
              <p14:cNvContentPartPr/>
              <p14:nvPr/>
            </p14:nvContentPartPr>
            <p14:xfrm>
              <a:off x="12524835" y="113723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AEE894B-95B5-45DF-A6DC-F72917B96FF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471195" y="1029232"/>
                <a:ext cx="108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Arrow: Right 21">
            <a:extLst>
              <a:ext uri="{FF2B5EF4-FFF2-40B4-BE49-F238E27FC236}">
                <a16:creationId xmlns:a16="http://schemas.microsoft.com/office/drawing/2014/main" id="{8B04AB54-2C50-4890-B053-408F0EBEF641}"/>
              </a:ext>
            </a:extLst>
          </p:cNvPr>
          <p:cNvSpPr/>
          <p:nvPr/>
        </p:nvSpPr>
        <p:spPr>
          <a:xfrm rot="1731732">
            <a:off x="306" y="4044105"/>
            <a:ext cx="2596624" cy="1590445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2. Is your start term correct? </a:t>
            </a:r>
          </a:p>
        </p:txBody>
      </p:sp>
    </p:spTree>
    <p:extLst>
      <p:ext uri="{BB962C8B-B14F-4D97-AF65-F5344CB8AC3E}">
        <p14:creationId xmlns:p14="http://schemas.microsoft.com/office/powerpoint/2010/main" val="14230074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2383E-2E30-4131-8D7A-A735F9273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E987D-538B-4136-B6E4-5C2B6E9F34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61570C-954C-4BBC-90F9-E14E53566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856" y="0"/>
            <a:ext cx="10000743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E7043B-5995-4E53-8FA6-1847B6F6A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032" y="3390900"/>
            <a:ext cx="3581400" cy="34671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97F78D1-90FD-408C-833C-7EAAF8A8041F}"/>
              </a:ext>
            </a:extLst>
          </p:cNvPr>
          <p:cNvSpPr/>
          <p:nvPr/>
        </p:nvSpPr>
        <p:spPr>
          <a:xfrm>
            <a:off x="1002856" y="4071044"/>
            <a:ext cx="6819567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/>
                <a:solidFill>
                  <a:schemeClr val="tx1"/>
                </a:solidFill>
              </a:rPr>
              <a:t>Select General Studies – Associate of Arts from dropdown menu.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95DBF0B-8B5B-4E4D-9208-E49373AB52B8}"/>
              </a:ext>
            </a:extLst>
          </p:cNvPr>
          <p:cNvSpPr/>
          <p:nvPr/>
        </p:nvSpPr>
        <p:spPr>
          <a:xfrm rot="833540">
            <a:off x="7513964" y="5562891"/>
            <a:ext cx="1177845" cy="780956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Click </a:t>
            </a:r>
          </a:p>
        </p:txBody>
      </p:sp>
    </p:spTree>
    <p:extLst>
      <p:ext uri="{BB962C8B-B14F-4D97-AF65-F5344CB8AC3E}">
        <p14:creationId xmlns:p14="http://schemas.microsoft.com/office/powerpoint/2010/main" val="39550413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E76E3-D398-497B-8C32-A6681C128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0E8D5-6762-4EC4-92AE-E25DE572F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" y="2109216"/>
            <a:ext cx="11911584" cy="474878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Campus </a:t>
            </a:r>
            <a:r>
              <a:rPr lang="en-US" sz="2800" dirty="0">
                <a:solidFill>
                  <a:schemeClr val="tx1"/>
                </a:solidFill>
              </a:rPr>
              <a:t>&gt; Pick the campus closest to where you live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Lewisville ISD: pick Flower Mound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All other Denton County public schools: pick Corinth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International Student  </a:t>
            </a:r>
            <a:r>
              <a:rPr lang="en-US" sz="2800" dirty="0">
                <a:solidFill>
                  <a:schemeClr val="tx1"/>
                </a:solidFill>
              </a:rPr>
              <a:t>&gt;  NOT APPLICABLE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SKIP </a:t>
            </a:r>
            <a:r>
              <a:rPr lang="en-US" sz="2800" b="1" dirty="0">
                <a:solidFill>
                  <a:schemeClr val="tx1"/>
                </a:solidFill>
              </a:rPr>
              <a:t>Marital Status, College Prep Courses, ESL, Single Parent, Homemaker, Public Assistance </a:t>
            </a:r>
            <a:r>
              <a:rPr lang="en-US" sz="2800" dirty="0">
                <a:solidFill>
                  <a:schemeClr val="tx1"/>
                </a:solidFill>
              </a:rPr>
              <a:t>questions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Employment</a:t>
            </a:r>
            <a:r>
              <a:rPr lang="en-US" sz="2800" dirty="0">
                <a:solidFill>
                  <a:schemeClr val="tx1"/>
                </a:solidFill>
              </a:rPr>
              <a:t> &gt; NOT Seeking Employment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Disability</a:t>
            </a:r>
            <a:r>
              <a:rPr lang="en-US" sz="2800" dirty="0">
                <a:solidFill>
                  <a:schemeClr val="tx1"/>
                </a:solidFill>
              </a:rPr>
              <a:t> &gt; Answer for yourself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highlight>
                  <a:srgbClr val="FFFF00"/>
                </a:highlight>
              </a:rPr>
              <a:t>Scholarship &gt; VERY IMPORTANT TO MARK YES!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SKIP remaining questions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9D5D34-5B99-4A88-84A3-F189819A3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7229" cy="20238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425315-3E91-44C2-8665-49976BB9E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6900" y="6038850"/>
            <a:ext cx="2705100" cy="81915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53C7ABDA-2F97-4AAB-A9DB-1BAC4744F4AE}"/>
              </a:ext>
            </a:extLst>
          </p:cNvPr>
          <p:cNvSpPr/>
          <p:nvPr/>
        </p:nvSpPr>
        <p:spPr>
          <a:xfrm rot="1707106">
            <a:off x="6901087" y="4563408"/>
            <a:ext cx="3697938" cy="1946806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After answering questions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61CDC1-DBC8-4219-9557-A04577DAEF16}"/>
              </a:ext>
            </a:extLst>
          </p:cNvPr>
          <p:cNvSpPr/>
          <p:nvPr/>
        </p:nvSpPr>
        <p:spPr>
          <a:xfrm>
            <a:off x="5534397" y="448953"/>
            <a:ext cx="5980663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</a:rPr>
              <a:t>Questions with an asterisk (*) are </a:t>
            </a:r>
            <a:r>
              <a:rPr lang="en-US" sz="3200" b="1" cap="none" spc="0" dirty="0">
                <a:ln w="0"/>
                <a:solidFill>
                  <a:schemeClr val="tx1"/>
                </a:solidFill>
              </a:rPr>
              <a:t>required. Others, you may skip.</a:t>
            </a:r>
          </a:p>
        </p:txBody>
      </p:sp>
    </p:spTree>
    <p:extLst>
      <p:ext uri="{BB962C8B-B14F-4D97-AF65-F5344CB8AC3E}">
        <p14:creationId xmlns:p14="http://schemas.microsoft.com/office/powerpoint/2010/main" val="18377776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5CCFDC-FEBB-46B9-AB16-06213F4C9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70918" cy="22311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69EC78-5E3D-46DC-A78A-105985B57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148" y="3429001"/>
            <a:ext cx="10378856" cy="2430970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60DD6867-A6C2-4F52-95F5-AEB5698055C7}"/>
              </a:ext>
            </a:extLst>
          </p:cNvPr>
          <p:cNvSpPr/>
          <p:nvPr/>
        </p:nvSpPr>
        <p:spPr>
          <a:xfrm rot="833540">
            <a:off x="6362971" y="4774462"/>
            <a:ext cx="1177845" cy="780956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Click </a:t>
            </a:r>
          </a:p>
        </p:txBody>
      </p:sp>
    </p:spTree>
    <p:extLst>
      <p:ext uri="{BB962C8B-B14F-4D97-AF65-F5344CB8AC3E}">
        <p14:creationId xmlns:p14="http://schemas.microsoft.com/office/powerpoint/2010/main" val="26737277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066C41-17EE-493E-A524-8EC6EFC7E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5662"/>
            <a:ext cx="12070080" cy="58633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4FF938-47CF-44B9-B0D2-D04410161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824" y="0"/>
            <a:ext cx="8144256" cy="2344167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F7F2DF94-A5DE-475A-AC06-1B59EA533A0F}"/>
              </a:ext>
            </a:extLst>
          </p:cNvPr>
          <p:cNvSpPr/>
          <p:nvPr/>
        </p:nvSpPr>
        <p:spPr>
          <a:xfrm rot="833540">
            <a:off x="7035548" y="5741420"/>
            <a:ext cx="2320496" cy="1031180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2. Click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FA431A-1F8E-4302-9D57-6A4DC4BDBC26}"/>
              </a:ext>
            </a:extLst>
          </p:cNvPr>
          <p:cNvSpPr/>
          <p:nvPr/>
        </p:nvSpPr>
        <p:spPr>
          <a:xfrm>
            <a:off x="1243584" y="4888992"/>
            <a:ext cx="2499360" cy="256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A8C7DEF5-8CD7-4111-8DED-31B59CE6021D}"/>
              </a:ext>
            </a:extLst>
          </p:cNvPr>
          <p:cNvSpPr/>
          <p:nvPr/>
        </p:nvSpPr>
        <p:spPr>
          <a:xfrm flipH="1">
            <a:off x="1243582" y="4560964"/>
            <a:ext cx="4557021" cy="1558164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1. If available, check box to send transcript.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77529B-1D4C-4AF0-BDD0-EE0ED97CC347}"/>
              </a:ext>
            </a:extLst>
          </p:cNvPr>
          <p:cNvSpPr/>
          <p:nvPr/>
        </p:nvSpPr>
        <p:spPr>
          <a:xfrm>
            <a:off x="920111" y="151427"/>
            <a:ext cx="2512323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</a:rPr>
              <a:t>Scroll down to review</a:t>
            </a:r>
            <a:endParaRPr lang="en-US" sz="3200" b="1" cap="none" spc="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8016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7DF7CB9-AE57-4909-8144-277D18D8E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142" y="2239473"/>
            <a:ext cx="7807117" cy="46185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726E46-E04A-4404-AA17-E5167DB8E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8280701" cy="24505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EC1169A-F763-4A0B-B8CA-7A85BA8CFDF7}"/>
              </a:ext>
            </a:extLst>
          </p:cNvPr>
          <p:cNvSpPr/>
          <p:nvPr/>
        </p:nvSpPr>
        <p:spPr>
          <a:xfrm>
            <a:off x="816864" y="3429000"/>
            <a:ext cx="3178135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/>
                <a:solidFill>
                  <a:schemeClr val="tx1"/>
                </a:solidFill>
              </a:rPr>
              <a:t>Read statements &amp; </a:t>
            </a:r>
            <a:r>
              <a:rPr lang="en-US" sz="3200" b="1" dirty="0">
                <a:ln w="0"/>
              </a:rPr>
              <a:t>c</a:t>
            </a:r>
            <a:r>
              <a:rPr lang="en-US" sz="3200" b="1" cap="none" spc="0" dirty="0">
                <a:ln w="0"/>
                <a:solidFill>
                  <a:schemeClr val="tx1"/>
                </a:solidFill>
              </a:rPr>
              <a:t>heck boxes.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3BCDA27-C38E-458F-A57C-732046F5CD9D}"/>
              </a:ext>
            </a:extLst>
          </p:cNvPr>
          <p:cNvSpPr/>
          <p:nvPr/>
        </p:nvSpPr>
        <p:spPr>
          <a:xfrm rot="833540">
            <a:off x="7925565" y="5563328"/>
            <a:ext cx="2320496" cy="1031180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Click.</a:t>
            </a:r>
          </a:p>
        </p:txBody>
      </p:sp>
    </p:spTree>
    <p:extLst>
      <p:ext uri="{BB962C8B-B14F-4D97-AF65-F5344CB8AC3E}">
        <p14:creationId xmlns:p14="http://schemas.microsoft.com/office/powerpoint/2010/main" val="14697541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8976AA-B30E-4044-B47B-02325BC8B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894"/>
            <a:ext cx="13044192" cy="19518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694D7D-E2AA-4A6E-A9E4-18201445F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07" y="1766820"/>
            <a:ext cx="10748201" cy="4730563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9975BEDE-AD82-4136-BB84-7D4385D6A553}"/>
              </a:ext>
            </a:extLst>
          </p:cNvPr>
          <p:cNvSpPr/>
          <p:nvPr/>
        </p:nvSpPr>
        <p:spPr>
          <a:xfrm rot="19564765" flipH="1">
            <a:off x="1664503" y="1854322"/>
            <a:ext cx="2706624" cy="1345582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Check first box.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2FFEE5B-F431-4636-A1C1-752DFDA577C6}"/>
              </a:ext>
            </a:extLst>
          </p:cNvPr>
          <p:cNvSpPr/>
          <p:nvPr/>
        </p:nvSpPr>
        <p:spPr>
          <a:xfrm rot="833540">
            <a:off x="5555912" y="4893667"/>
            <a:ext cx="3052622" cy="1255616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Click &amp; Done!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F5FEDF-0B5A-4723-85EC-5F0BAC7D3EAC}"/>
              </a:ext>
            </a:extLst>
          </p:cNvPr>
          <p:cNvSpPr/>
          <p:nvPr/>
        </p:nvSpPr>
        <p:spPr>
          <a:xfrm>
            <a:off x="4913376" y="105567"/>
            <a:ext cx="513283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/>
                <a:solidFill>
                  <a:schemeClr val="tx1"/>
                </a:solidFill>
              </a:rPr>
              <a:t>NCTC Application is free!</a:t>
            </a:r>
          </a:p>
        </p:txBody>
      </p:sp>
    </p:spTree>
    <p:extLst>
      <p:ext uri="{BB962C8B-B14F-4D97-AF65-F5344CB8AC3E}">
        <p14:creationId xmlns:p14="http://schemas.microsoft.com/office/powerpoint/2010/main" val="1251110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F30710-3D85-43E9-BCC4-BE0A45547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307" y="246888"/>
            <a:ext cx="8359785" cy="6611112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A783F42B-D630-4563-A597-58F0F6F5DE99}"/>
              </a:ext>
            </a:extLst>
          </p:cNvPr>
          <p:cNvSpPr/>
          <p:nvPr/>
        </p:nvSpPr>
        <p:spPr>
          <a:xfrm rot="20349183" flipH="1">
            <a:off x="3993512" y="290864"/>
            <a:ext cx="4293044" cy="1514957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1. Enter the verification code sent to your email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F70442C-05B6-41B4-9F14-1B041DFEEA27}"/>
              </a:ext>
            </a:extLst>
          </p:cNvPr>
          <p:cNvSpPr/>
          <p:nvPr/>
        </p:nvSpPr>
        <p:spPr>
          <a:xfrm rot="20304312" flipH="1">
            <a:off x="5256373" y="1464657"/>
            <a:ext cx="2719676" cy="964873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2. Click to verify 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2672565-AD11-4FDE-AC9D-86CAC3E530A5}"/>
              </a:ext>
            </a:extLst>
          </p:cNvPr>
          <p:cNvSpPr/>
          <p:nvPr/>
        </p:nvSpPr>
        <p:spPr>
          <a:xfrm rot="20349183" flipH="1">
            <a:off x="7272835" y="3108244"/>
            <a:ext cx="4293044" cy="2237205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3. Enter your personal info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965E6F-6BFB-40B4-977B-EE16A15D3799}"/>
              </a:ext>
            </a:extLst>
          </p:cNvPr>
          <p:cNvSpPr/>
          <p:nvPr/>
        </p:nvSpPr>
        <p:spPr>
          <a:xfrm>
            <a:off x="2107841" y="738794"/>
            <a:ext cx="1756628" cy="310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54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7C975A-9180-4DFE-A794-0B4FB80CD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081" y="0"/>
            <a:ext cx="823191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E74F972-BD5F-472D-BA85-6D8B044BBA8C}"/>
              </a:ext>
            </a:extLst>
          </p:cNvPr>
          <p:cNvSpPr/>
          <p:nvPr/>
        </p:nvSpPr>
        <p:spPr>
          <a:xfrm>
            <a:off x="298704" y="4286762"/>
            <a:ext cx="5900928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Tip: Write your password down so that you have it for later!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BE2B1845-B491-40AC-8544-310910011AE5}"/>
              </a:ext>
            </a:extLst>
          </p:cNvPr>
          <p:cNvSpPr/>
          <p:nvPr/>
        </p:nvSpPr>
        <p:spPr>
          <a:xfrm flipH="1">
            <a:off x="5911036" y="82296"/>
            <a:ext cx="4953996" cy="1564143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Create a Password that meets requirements described below.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8736B7B-47B6-47FE-9AF7-745EC7964B3E}"/>
              </a:ext>
            </a:extLst>
          </p:cNvPr>
          <p:cNvSpPr/>
          <p:nvPr/>
        </p:nvSpPr>
        <p:spPr>
          <a:xfrm flipH="1">
            <a:off x="9626205" y="4270248"/>
            <a:ext cx="1541427" cy="985545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Click </a:t>
            </a:r>
          </a:p>
        </p:txBody>
      </p:sp>
    </p:spTree>
    <p:extLst>
      <p:ext uri="{BB962C8B-B14F-4D97-AF65-F5344CB8AC3E}">
        <p14:creationId xmlns:p14="http://schemas.microsoft.com/office/powerpoint/2010/main" val="3625217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36156-5336-4FD2-93E6-1F641109C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E2B8C5-B086-4D92-89BD-3000B4F8F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0"/>
            <a:ext cx="12201525" cy="24635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FAE6C5-A2C1-4F1B-8963-1C0F9833F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5072" y="1997983"/>
            <a:ext cx="7504176" cy="4792944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C1C6487B-D966-45A6-8F7D-4D4D1C68A892}"/>
              </a:ext>
            </a:extLst>
          </p:cNvPr>
          <p:cNvSpPr/>
          <p:nvPr/>
        </p:nvSpPr>
        <p:spPr>
          <a:xfrm rot="1619625">
            <a:off x="2122903" y="3227787"/>
            <a:ext cx="6646389" cy="2649437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Scroll down to “Find the Right Application” button &amp; click.</a:t>
            </a:r>
          </a:p>
        </p:txBody>
      </p:sp>
    </p:spTree>
    <p:extLst>
      <p:ext uri="{BB962C8B-B14F-4D97-AF65-F5344CB8AC3E}">
        <p14:creationId xmlns:p14="http://schemas.microsoft.com/office/powerpoint/2010/main" val="1823405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3995D1-6034-4A3F-A087-C75EAEC80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2066"/>
            <a:ext cx="8670015" cy="684593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2AF2D2-E391-4F09-AF5F-20615952E01B}"/>
              </a:ext>
            </a:extLst>
          </p:cNvPr>
          <p:cNvSpPr txBox="1">
            <a:spLocks/>
          </p:cNvSpPr>
          <p:nvPr/>
        </p:nvSpPr>
        <p:spPr>
          <a:xfrm>
            <a:off x="170687" y="4828032"/>
            <a:ext cx="2014729" cy="21276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/>
              <a:t>High School Status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A7224915-74B9-4A60-9F56-19A5B6236098}"/>
              </a:ext>
            </a:extLst>
          </p:cNvPr>
          <p:cNvSpPr/>
          <p:nvPr/>
        </p:nvSpPr>
        <p:spPr>
          <a:xfrm>
            <a:off x="353890" y="210312"/>
            <a:ext cx="2903043" cy="1088136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Select YES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ED5E3B6-A9AE-4C17-9A5A-9642B4D3AA00}"/>
              </a:ext>
            </a:extLst>
          </p:cNvPr>
          <p:cNvSpPr/>
          <p:nvPr/>
        </p:nvSpPr>
        <p:spPr>
          <a:xfrm>
            <a:off x="525957" y="2331720"/>
            <a:ext cx="2903043" cy="2404872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Select Dual Credit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7C9BA9E-8DF4-4BA5-A735-8A0FB4202040}"/>
              </a:ext>
            </a:extLst>
          </p:cNvPr>
          <p:cNvSpPr/>
          <p:nvPr/>
        </p:nvSpPr>
        <p:spPr>
          <a:xfrm rot="782884">
            <a:off x="8112430" y="5330952"/>
            <a:ext cx="2426208" cy="1368552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Click Next</a:t>
            </a:r>
          </a:p>
        </p:txBody>
      </p:sp>
    </p:spTree>
    <p:extLst>
      <p:ext uri="{BB962C8B-B14F-4D97-AF65-F5344CB8AC3E}">
        <p14:creationId xmlns:p14="http://schemas.microsoft.com/office/powerpoint/2010/main" val="59665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998BA7-1EE6-453E-A76A-242C068C6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386" y="76866"/>
            <a:ext cx="8949227" cy="670426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1277CAF-51F8-4D46-8F5B-DD4FC5A1D90F}"/>
              </a:ext>
            </a:extLst>
          </p:cNvPr>
          <p:cNvSpPr/>
          <p:nvPr/>
        </p:nvSpPr>
        <p:spPr>
          <a:xfrm>
            <a:off x="6334817" y="3747791"/>
            <a:ext cx="5492285" cy="15696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*Non-citizens will be prompted to answer additional questions. Ask if you need help.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0A414FBF-7A85-4735-A9D7-C4D77747968D}"/>
              </a:ext>
            </a:extLst>
          </p:cNvPr>
          <p:cNvSpPr/>
          <p:nvPr/>
        </p:nvSpPr>
        <p:spPr>
          <a:xfrm rot="19641515" flipH="1">
            <a:off x="3614083" y="1647000"/>
            <a:ext cx="3872513" cy="2787818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Only choose NO if you are NOT a US Citizen.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32D3FA4-AD8C-4BA2-890B-5CE69C9CA034}"/>
              </a:ext>
            </a:extLst>
          </p:cNvPr>
          <p:cNvSpPr/>
          <p:nvPr/>
        </p:nvSpPr>
        <p:spPr>
          <a:xfrm>
            <a:off x="6462175" y="5755268"/>
            <a:ext cx="2021933" cy="1142674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Click Next</a:t>
            </a:r>
          </a:p>
        </p:txBody>
      </p:sp>
    </p:spTree>
    <p:extLst>
      <p:ext uri="{BB962C8B-B14F-4D97-AF65-F5344CB8AC3E}">
        <p14:creationId xmlns:p14="http://schemas.microsoft.com/office/powerpoint/2010/main" val="2404363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36156-5336-4FD2-93E6-1F641109C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78715C-6335-4EC2-A53C-BDAF256183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3800" y="3848100"/>
            <a:ext cx="8458200" cy="3009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13A011-A2A1-47E4-87CD-D63350826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"/>
            <a:ext cx="8706612" cy="3771428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AED4F055-7B39-4C48-B124-D17FBCEB9884}"/>
              </a:ext>
            </a:extLst>
          </p:cNvPr>
          <p:cNvSpPr/>
          <p:nvPr/>
        </p:nvSpPr>
        <p:spPr>
          <a:xfrm rot="833540">
            <a:off x="2870000" y="4437494"/>
            <a:ext cx="6646389" cy="1839806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Scroll down to “Start Core Questions” button &amp; Click</a:t>
            </a:r>
          </a:p>
        </p:txBody>
      </p:sp>
    </p:spTree>
    <p:extLst>
      <p:ext uri="{BB962C8B-B14F-4D97-AF65-F5344CB8AC3E}">
        <p14:creationId xmlns:p14="http://schemas.microsoft.com/office/powerpoint/2010/main" val="3263915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922</Words>
  <Application>Microsoft Macintosh PowerPoint</Application>
  <PresentationFormat>Widescreen</PresentationFormat>
  <Paragraphs>114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Applying for Dual Credit at NCTC www.ApplyTexas.org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About You Section</vt:lpstr>
      <vt:lpstr>PowerPoint Presentation</vt:lpstr>
      <vt:lpstr>PowerPoint Presentation</vt:lpstr>
      <vt:lpstr>Background</vt:lpstr>
      <vt:lpstr>PowerPoint Presentation</vt:lpstr>
      <vt:lpstr>Background Continued</vt:lpstr>
      <vt:lpstr>Household</vt:lpstr>
      <vt:lpstr>Texas Residency</vt:lpstr>
      <vt:lpstr>PowerPoint Presentation</vt:lpstr>
      <vt:lpstr>PowerPoint Presentation</vt:lpstr>
      <vt:lpstr>PowerPoint Presentation</vt:lpstr>
      <vt:lpstr>Family Obligations</vt:lpstr>
      <vt:lpstr>PowerPoint Presentation</vt:lpstr>
      <vt:lpstr>PowerPoint Presentation</vt:lpstr>
      <vt:lpstr>PowerPoint Presentation</vt:lpstr>
      <vt:lpstr>PowerPoint Presentation</vt:lpstr>
      <vt:lpstr>Advanced certifications  Entrance Exams  </vt:lpstr>
      <vt:lpstr>Activities and Achievements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Applying for Dual Credit at NCTC www.ApplyTexas.org</dc:title>
  <dc:creator>May Dobbs</dc:creator>
  <cp:lastModifiedBy>Johnson, Neena</cp:lastModifiedBy>
  <cp:revision>50</cp:revision>
  <dcterms:created xsi:type="dcterms:W3CDTF">2024-09-03T15:47:50Z</dcterms:created>
  <dcterms:modified xsi:type="dcterms:W3CDTF">2024-09-12T16:06:55Z</dcterms:modified>
</cp:coreProperties>
</file>