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5544800" cx="10058400"/>
  <p:notesSz cx="6858000" cy="9144000"/>
  <p:embeddedFontLst>
    <p:embeddedFont>
      <p:font typeface="Unkempt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B11635-743B-435E-99CB-A3331CAE3425}">
  <a:tblStyle styleId="{F3B11635-743B-435E-99CB-A3331CAE34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6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Unkempt-regular.fntdata"/><Relationship Id="rId10" Type="http://schemas.openxmlformats.org/officeDocument/2006/relationships/slide" Target="slides/slide4.xml"/><Relationship Id="rId12" Type="http://schemas.openxmlformats.org/officeDocument/2006/relationships/font" Target="fonts/Unkempt-bold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lunches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47 min. + 3 extra during 8th hour for any announcements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4a24135cd_0_0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4a24135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lunches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37 min. except ss which is 30 min.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fda04aa8d_0_0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fda04aa8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lunches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47 min. + 3 extra during 8th hour for any announcements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fda04aa8d_0_6:notes"/>
          <p:cNvSpPr/>
          <p:nvPr>
            <p:ph idx="2" type="sldImg"/>
          </p:nvPr>
        </p:nvSpPr>
        <p:spPr>
          <a:xfrm>
            <a:off x="2319941" y="685800"/>
            <a:ext cx="2218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fda04aa8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lunches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47 min. + 3 extra during 8th hour for any announcements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rm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9150" lIns="159150" spcFirstLastPara="1" rIns="159150" wrap="square" tIns="15915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42900" y="1571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2443150"/>
                <a:gridCol w="2443150"/>
                <a:gridCol w="2443150"/>
                <a:gridCol w="2443150"/>
              </a:tblGrid>
              <a:tr h="31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HOUR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6th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7th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>
                          <a:solidFill>
                            <a:schemeClr val="lt1"/>
                          </a:solidFill>
                        </a:rPr>
                        <a:t>8th Grade</a:t>
                      </a:r>
                      <a:endParaRPr sz="3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1st (SS)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8:00 - 8:47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8:00 - 8:47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8:00 - 8:47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2nd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8:50 - 9:37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8:50 - 9:37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8:50 - 9:37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3rd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9:40 - 10:27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9:40 - 10:27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9:40 - 10:27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1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4th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10:30 - 11:42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10:30 - 10:55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10:30 - 11:42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 11:17-11:42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10:30 - 11:17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5th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11:45 - 12:33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11:45 - 12:33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11:20 - 12:33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12:08-12:33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6th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12:36 - 1:23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12:36 - 1:23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12:36 - 1:23</a:t>
                      </a:r>
                      <a:endParaRPr b="1" sz="1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7th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1:26 - 2:13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1:26 - 2:13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1:26 - 2:13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8th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2:16 - 3:06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2:16 - 3:06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2:16 - 3:06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42950" y="171450"/>
            <a:ext cx="9772500" cy="1400400"/>
          </a:xfrm>
          <a:prstGeom prst="rect">
            <a:avLst/>
          </a:prstGeom>
          <a:solidFill>
            <a:schemeClr val="dk1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9150" lIns="159150" spcFirstLastPara="1" rIns="159150" wrap="square" tIns="159150">
            <a:normAutofit fontScale="4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8652">
                <a:solidFill>
                  <a:srgbClr val="C9DAF8"/>
                </a:solidFill>
              </a:rPr>
              <a:t>WMS</a:t>
            </a:r>
            <a:r>
              <a:rPr b="1" lang="en" sz="8652">
                <a:solidFill>
                  <a:srgbClr val="C9DAF8"/>
                </a:solidFill>
              </a:rPr>
              <a:t> M,T,Th,F DAILY SCHEDULE</a:t>
            </a:r>
            <a:endParaRPr b="1" sz="8652">
              <a:solidFill>
                <a:srgbClr val="C9DAF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7293">
                <a:solidFill>
                  <a:schemeClr val="lt1"/>
                </a:solidFill>
                <a:latin typeface="Unkempt"/>
                <a:ea typeface="Unkempt"/>
                <a:cs typeface="Unkempt"/>
                <a:sym typeface="Unkempt"/>
              </a:rPr>
              <a:t>West is Best</a:t>
            </a:r>
            <a:r>
              <a:rPr b="1" lang="en" sz="7293">
                <a:solidFill>
                  <a:schemeClr val="lt1"/>
                </a:solidFill>
                <a:latin typeface="Unkempt"/>
                <a:ea typeface="Unkempt"/>
                <a:cs typeface="Unkempt"/>
                <a:sym typeface="Unkempt"/>
              </a:rPr>
              <a:t>!</a:t>
            </a:r>
            <a:endParaRPr b="1" sz="7293">
              <a:solidFill>
                <a:schemeClr val="lt1"/>
              </a:solidFill>
              <a:latin typeface="Unkempt"/>
              <a:ea typeface="Unkempt"/>
              <a:cs typeface="Unkempt"/>
              <a:sym typeface="Unkempt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42950" y="1107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3257500"/>
                <a:gridCol w="3257500"/>
                <a:gridCol w="3257500"/>
              </a:tblGrid>
              <a:tr h="381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M,T,Th,F Lunch During 4th/5th Hour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 Lunch 1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 2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 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10:30 - 10:55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11:17 - 11:42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12:08 - 12:33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142900" y="1571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2443150"/>
                <a:gridCol w="2443150"/>
                <a:gridCol w="2443150"/>
                <a:gridCol w="2443150"/>
              </a:tblGrid>
              <a:tr h="31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HOUR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6th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7th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>
                          <a:solidFill>
                            <a:schemeClr val="lt1"/>
                          </a:solidFill>
                        </a:rPr>
                        <a:t>8th Grade</a:t>
                      </a:r>
                      <a:endParaRPr sz="3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1st (SS)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8:00 - 8:30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8:00 - 8:30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8:00 - 8:30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2nd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8:33 - 9:10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8:33 - 9:10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8:33 - 9:10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3rd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9:13 - 9:50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9:13 - 9:50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9:13 - 9:50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1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4th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9:53 - 10:30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9:53</a:t>
                      </a:r>
                      <a:r>
                        <a:rPr b="1" lang="en" sz="2900"/>
                        <a:t> - 10:30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9:53</a:t>
                      </a: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 - 10:30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5th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10:33 - 11:10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10:33 - 11:10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10:33 - 11:10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6th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11:13 - 12:15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11:13 - 11:38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11:13 - 12:15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11:50 - 12:15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11:13 - 11:50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7th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12:18 - 12:55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12:18 - 12:55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11:53 - 12:55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12:30 - 12:55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800"/>
                        <a:t>8th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12:58 - 1:35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12:58</a:t>
                      </a:r>
                      <a:r>
                        <a:rPr b="1" lang="en" sz="2900"/>
                        <a:t> - 1:35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</a:t>
                      </a: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2:58 - 1:35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oogle Shape;62;p14"/>
          <p:cNvGraphicFramePr/>
          <p:nvPr/>
        </p:nvGraphicFramePr>
        <p:xfrm>
          <a:off x="142950" y="10998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3257500"/>
                <a:gridCol w="3257500"/>
                <a:gridCol w="3257500"/>
              </a:tblGrid>
              <a:tr h="100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W Lunch During 6th/7th Hour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 1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Lunch 2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 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11:13 - 11:38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11:50 - 12:15</a:t>
                      </a:r>
                      <a:endParaRPr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12:30 - 12:55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142950" y="171450"/>
            <a:ext cx="9772500" cy="1400400"/>
          </a:xfrm>
          <a:prstGeom prst="rect">
            <a:avLst/>
          </a:prstGeom>
          <a:solidFill>
            <a:schemeClr val="dk1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9150" lIns="159150" spcFirstLastPara="1" rIns="159150" wrap="square" tIns="159150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69"/>
              <a:buNone/>
            </a:pPr>
            <a:r>
              <a:rPr b="1" lang="en" sz="8652">
                <a:solidFill>
                  <a:srgbClr val="C9DAF8"/>
                </a:solidFill>
              </a:rPr>
              <a:t>WMS W DAILY SCHEDULE</a:t>
            </a:r>
            <a:endParaRPr b="1" sz="8652">
              <a:solidFill>
                <a:srgbClr val="C9DAF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69"/>
              <a:buNone/>
            </a:pPr>
            <a:r>
              <a:rPr b="1" lang="en" sz="7293">
                <a:solidFill>
                  <a:schemeClr val="lt1"/>
                </a:solidFill>
                <a:latin typeface="Unkempt"/>
                <a:ea typeface="Unkempt"/>
                <a:cs typeface="Unkempt"/>
                <a:sym typeface="Unkempt"/>
              </a:rPr>
              <a:t>West is Best!</a:t>
            </a:r>
            <a:endParaRPr b="1" sz="7293">
              <a:solidFill>
                <a:schemeClr val="lt1"/>
              </a:solidFill>
              <a:latin typeface="Unkempt"/>
              <a:ea typeface="Unkempt"/>
              <a:cs typeface="Unkempt"/>
              <a:sym typeface="Unkemp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142900" y="1571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2443150"/>
                <a:gridCol w="2443150"/>
                <a:gridCol w="2443150"/>
                <a:gridCol w="2443150"/>
              </a:tblGrid>
              <a:tr h="31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HOUR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6th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7th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>
                          <a:solidFill>
                            <a:schemeClr val="lt1"/>
                          </a:solidFill>
                        </a:rPr>
                        <a:t>8th Grade</a:t>
                      </a:r>
                      <a:endParaRPr sz="3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2nd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8:00 - 8:42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8:00 - 8:42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8:00 - 8:42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3rd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8:45 - 9:27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8:45 - 9:27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8:45 - 9:27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4th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9:30 - 10:12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9:30 - 10:12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9:30 - 10:12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1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5th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10:15 - 11:57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10:15 - 10:57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10:15 - 10:57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6th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11:00 - 12:07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11:00 - 11:25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11:00 - 12:07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11:42-12:07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11:00 - 11:42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7th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12:10 - 12:52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12:10 - 12:52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11:45 - 12:52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12:26-12:52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8th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12:55 - 1:37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12:55 - 1:37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12:55 - 1:37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1st (SS)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1:40 - 2:00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1:40 - 2:00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1:40 - 2:00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Assembly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2:05 - 3:06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2:05 - 3:06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2:05 - 3:06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142950" y="171450"/>
            <a:ext cx="9772500" cy="1400400"/>
          </a:xfrm>
          <a:prstGeom prst="rect">
            <a:avLst/>
          </a:prstGeom>
          <a:solidFill>
            <a:schemeClr val="dk1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9150" lIns="159150" spcFirstLastPara="1" rIns="159150" wrap="square" tIns="159150">
            <a:normAutofit fontScale="4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8652">
                <a:solidFill>
                  <a:srgbClr val="C9DAF8"/>
                </a:solidFill>
              </a:rPr>
              <a:t>WMS M,T,Th,F Assembly SCHEDULE</a:t>
            </a:r>
            <a:endParaRPr b="1" sz="8652">
              <a:solidFill>
                <a:srgbClr val="C9DAF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7293">
                <a:solidFill>
                  <a:schemeClr val="lt1"/>
                </a:solidFill>
                <a:latin typeface="Unkempt"/>
                <a:ea typeface="Unkempt"/>
                <a:cs typeface="Unkempt"/>
                <a:sym typeface="Unkempt"/>
              </a:rPr>
              <a:t>West is Best!</a:t>
            </a:r>
            <a:endParaRPr b="1" sz="7293">
              <a:solidFill>
                <a:schemeClr val="lt1"/>
              </a:solidFill>
              <a:latin typeface="Unkempt"/>
              <a:ea typeface="Unkempt"/>
              <a:cs typeface="Unkempt"/>
              <a:sym typeface="Unkempt"/>
            </a:endParaRPr>
          </a:p>
        </p:txBody>
      </p:sp>
      <p:graphicFrame>
        <p:nvGraphicFramePr>
          <p:cNvPr id="70" name="Google Shape;70;p15"/>
          <p:cNvGraphicFramePr/>
          <p:nvPr/>
        </p:nvGraphicFramePr>
        <p:xfrm>
          <a:off x="142950" y="11837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3257500"/>
                <a:gridCol w="3257500"/>
                <a:gridCol w="3257500"/>
              </a:tblGrid>
              <a:tr h="381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M,T,Th,F Lunch During 6th/7th Hour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 Lunch 1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 2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 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11:00 - 11:25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11:42-12:07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12:26-12:52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6"/>
          <p:cNvGraphicFramePr/>
          <p:nvPr/>
        </p:nvGraphicFramePr>
        <p:xfrm>
          <a:off x="142900" y="1571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2443150"/>
                <a:gridCol w="2443150"/>
                <a:gridCol w="2443150"/>
                <a:gridCol w="2443150"/>
              </a:tblGrid>
              <a:tr h="31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HOUR</a:t>
                      </a:r>
                      <a:endParaRPr b="1"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6th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/>
                        <a:t>7th Grade</a:t>
                      </a:r>
                      <a:endParaRPr sz="38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800">
                          <a:solidFill>
                            <a:schemeClr val="lt1"/>
                          </a:solidFill>
                        </a:rPr>
                        <a:t>8th Grade</a:t>
                      </a:r>
                      <a:endParaRPr sz="3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2nd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10:00</a:t>
                      </a:r>
                      <a:r>
                        <a:rPr b="1" lang="en" sz="2900"/>
                        <a:t> - 10:37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10:00</a:t>
                      </a:r>
                      <a:r>
                        <a:rPr b="1" lang="en" sz="2900"/>
                        <a:t> - 10:37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10:00</a:t>
                      </a: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 - 10:37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3rd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10:40</a:t>
                      </a:r>
                      <a:r>
                        <a:rPr b="1" lang="en" sz="2900"/>
                        <a:t> - 11:43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10:40- 11:05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10:40 - 11:43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</a:t>
                      </a:r>
                      <a:endParaRPr b="1" sz="29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11:18 -11:43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10:40</a:t>
                      </a: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 - 11:18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95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4th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11:46 - 12:23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11:46 - 12:23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11:21 - 12:23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11:57 - 12:23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1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5th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12:26 - 1:04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12:26 - 1:04</a:t>
                      </a:r>
                      <a:endParaRPr b="1" sz="2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12:26 - 1:04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6th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1:07 - 1:45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1:07 - 1:45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1:07 - 1:45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09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7</a:t>
                      </a:r>
                      <a:r>
                        <a:rPr b="1" lang="en" sz="3700"/>
                        <a:t>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1:48 - 2:25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1:48 - 2:25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1:48 - 2:25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25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700"/>
                        <a:t>8</a:t>
                      </a:r>
                      <a:r>
                        <a:rPr b="1" lang="en" sz="3700"/>
                        <a:t>th</a:t>
                      </a:r>
                      <a:endParaRPr b="1" sz="37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2:28 - 3:06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2:28 - 3:06</a:t>
                      </a:r>
                      <a:endParaRPr b="1" sz="2900"/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2:28 - 3:06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142950" y="171450"/>
            <a:ext cx="9772500" cy="1400400"/>
          </a:xfrm>
          <a:prstGeom prst="rect">
            <a:avLst/>
          </a:prstGeom>
          <a:solidFill>
            <a:schemeClr val="dk1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9150" lIns="159150" spcFirstLastPara="1" rIns="159150" wrap="square" tIns="159150">
            <a:normAutofit fontScale="4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8652">
                <a:solidFill>
                  <a:srgbClr val="C9DAF8"/>
                </a:solidFill>
              </a:rPr>
              <a:t>WMS M,T,Th,F Late Start SCHEDULE</a:t>
            </a:r>
            <a:endParaRPr b="1" sz="8652">
              <a:solidFill>
                <a:srgbClr val="C9DAF8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05"/>
              <a:buNone/>
            </a:pPr>
            <a:r>
              <a:rPr b="1" lang="en" sz="7293">
                <a:solidFill>
                  <a:schemeClr val="lt1"/>
                </a:solidFill>
                <a:latin typeface="Unkempt"/>
                <a:ea typeface="Unkempt"/>
                <a:cs typeface="Unkempt"/>
                <a:sym typeface="Unkempt"/>
              </a:rPr>
              <a:t>West is Best!</a:t>
            </a:r>
            <a:endParaRPr b="1" sz="7293">
              <a:solidFill>
                <a:schemeClr val="lt1"/>
              </a:solidFill>
              <a:latin typeface="Unkempt"/>
              <a:ea typeface="Unkempt"/>
              <a:cs typeface="Unkempt"/>
              <a:sym typeface="Unkempt"/>
            </a:endParaRPr>
          </a:p>
        </p:txBody>
      </p:sp>
      <p:graphicFrame>
        <p:nvGraphicFramePr>
          <p:cNvPr id="77" name="Google Shape;77;p16"/>
          <p:cNvGraphicFramePr/>
          <p:nvPr/>
        </p:nvGraphicFramePr>
        <p:xfrm>
          <a:off x="142950" y="1046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{F3B11635-743B-435E-99CB-A3331CAE3425}</a:tableStyleId>
              </a:tblPr>
              <a:tblGrid>
                <a:gridCol w="3257500"/>
                <a:gridCol w="3257500"/>
                <a:gridCol w="3257500"/>
              </a:tblGrid>
              <a:tr h="3810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M,T,Th,F Lunch During 3rd/4th Hour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 Lunch 1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/>
                        <a:t>Lunch 2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Lunch 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10:40- 11:05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dk1"/>
                          </a:solidFill>
                        </a:rPr>
                        <a:t>11:18 -11:43</a:t>
                      </a:r>
                      <a:endParaRPr b="1" sz="2900"/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900">
                          <a:solidFill>
                            <a:schemeClr val="lt1"/>
                          </a:solidFill>
                        </a:rPr>
                        <a:t>11:57 - 12:23</a:t>
                      </a:r>
                      <a:endParaRPr b="1" sz="29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