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4" r:id="rId3"/>
    <p:sldId id="258" r:id="rId4"/>
    <p:sldId id="272" r:id="rId5"/>
    <p:sldId id="278" r:id="rId6"/>
    <p:sldId id="266" r:id="rId7"/>
    <p:sldId id="274" r:id="rId8"/>
    <p:sldId id="262" r:id="rId9"/>
    <p:sldId id="269" r:id="rId10"/>
    <p:sldId id="290" r:id="rId11"/>
    <p:sldId id="267" r:id="rId12"/>
    <p:sldId id="282" r:id="rId13"/>
    <p:sldId id="283" r:id="rId14"/>
    <p:sldId id="284" r:id="rId15"/>
    <p:sldId id="28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302" autoAdjust="0"/>
  </p:normalViewPr>
  <p:slideViewPr>
    <p:cSldViewPr snapToGrid="0">
      <p:cViewPr varScale="1">
        <p:scale>
          <a:sx n="150" d="100"/>
          <a:sy n="150" d="100"/>
        </p:scale>
        <p:origin x="132" y="6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C7675-C568-48E4-82BB-4F05D618289C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B521D-087B-4FDA-88FD-585995F79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062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B521D-087B-4FDA-88FD-585995F799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958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B521D-087B-4FDA-88FD-585995F7994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767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B521D-087B-4FDA-88FD-585995F7994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143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B521D-087B-4FDA-88FD-585995F7994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347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B521D-087B-4FDA-88FD-585995F7994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903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B521D-087B-4FDA-88FD-585995F7994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874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1D91E-C9BF-4B43-B6DA-11C1587A0F7B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EA9A3-1EF1-42FB-9DBB-4C0426752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915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1D91E-C9BF-4B43-B6DA-11C1587A0F7B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EA9A3-1EF1-42FB-9DBB-4C0426752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163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1D91E-C9BF-4B43-B6DA-11C1587A0F7B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EA9A3-1EF1-42FB-9DBB-4C0426752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711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1D91E-C9BF-4B43-B6DA-11C1587A0F7B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EA9A3-1EF1-42FB-9DBB-4C0426752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5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1D91E-C9BF-4B43-B6DA-11C1587A0F7B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EA9A3-1EF1-42FB-9DBB-4C0426752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44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1D91E-C9BF-4B43-B6DA-11C1587A0F7B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EA9A3-1EF1-42FB-9DBB-4C0426752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85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1D91E-C9BF-4B43-B6DA-11C1587A0F7B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EA9A3-1EF1-42FB-9DBB-4C0426752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302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1D91E-C9BF-4B43-B6DA-11C1587A0F7B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EA9A3-1EF1-42FB-9DBB-4C0426752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426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1D91E-C9BF-4B43-B6DA-11C1587A0F7B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EA9A3-1EF1-42FB-9DBB-4C0426752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99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1D91E-C9BF-4B43-B6DA-11C1587A0F7B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EA9A3-1EF1-42FB-9DBB-4C0426752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095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1D91E-C9BF-4B43-B6DA-11C1587A0F7B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EA9A3-1EF1-42FB-9DBB-4C0426752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96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1D91E-C9BF-4B43-B6DA-11C1587A0F7B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EA9A3-1EF1-42FB-9DBB-4C0426752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346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drive.google.com/file/d/1q0WoCtV1y7W_x2MtEIOUeL21JVfhbY6q/view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33846" y="3906776"/>
            <a:ext cx="4923692" cy="609477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High School </a:t>
            </a:r>
          </a:p>
          <a:p>
            <a:r>
              <a:rPr lang="en-US" sz="3200" b="1" dirty="0" smtClean="0"/>
              <a:t>Information Night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16619" y="1283742"/>
            <a:ext cx="4358146" cy="2623034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H="1">
            <a:off x="4576969" y="0"/>
            <a:ext cx="4970" cy="4601817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2276063"/>
            <a:ext cx="4576969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273574" y="2305878"/>
            <a:ext cx="0" cy="4557092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288484" y="4586907"/>
            <a:ext cx="4569516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6046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55780" y="1166328"/>
            <a:ext cx="11280710" cy="5337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35903" y="261257"/>
            <a:ext cx="6204857" cy="108235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2546" y="162902"/>
            <a:ext cx="10515600" cy="1325563"/>
          </a:xfrm>
        </p:spPr>
        <p:txBody>
          <a:bodyPr/>
          <a:lstStyle/>
          <a:p>
            <a:r>
              <a:rPr lang="en-US" b="1" dirty="0"/>
              <a:t>Post Secondary Focus</a:t>
            </a:r>
          </a:p>
        </p:txBody>
      </p:sp>
      <p:pic>
        <p:nvPicPr>
          <p:cNvPr id="9" name="Picture 4" descr="May be an image of one or more people, people standing and indo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1" t="17214" r="3197" b="529"/>
          <a:stretch/>
        </p:blipFill>
        <p:spPr bwMode="auto">
          <a:xfrm>
            <a:off x="8993077" y="415070"/>
            <a:ext cx="2038711" cy="271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May be an image of one or more people and people standi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36" b="4809"/>
          <a:stretch/>
        </p:blipFill>
        <p:spPr bwMode="auto">
          <a:xfrm>
            <a:off x="6482507" y="3884588"/>
            <a:ext cx="5021140" cy="229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May be an image of one or more people and people standi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31"/>
          <a:stretch/>
        </p:blipFill>
        <p:spPr bwMode="auto">
          <a:xfrm>
            <a:off x="7020473" y="2164223"/>
            <a:ext cx="3048976" cy="176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May be an image of one or more people and outdoors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36"/>
          <a:stretch/>
        </p:blipFill>
        <p:spPr bwMode="auto">
          <a:xfrm>
            <a:off x="10033534" y="1913481"/>
            <a:ext cx="1907427" cy="214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890954" y="1702530"/>
            <a:ext cx="10515600" cy="42634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Early College High School</a:t>
            </a:r>
          </a:p>
          <a:p>
            <a:pPr lvl="1"/>
            <a:r>
              <a:rPr lang="en-US" dirty="0" smtClean="0"/>
              <a:t>Attend Summer Bridge in Summer</a:t>
            </a:r>
          </a:p>
          <a:p>
            <a:pPr lvl="1"/>
            <a:r>
              <a:rPr lang="en-US" dirty="0"/>
              <a:t>Pass TSIA </a:t>
            </a:r>
            <a:r>
              <a:rPr lang="en-US" dirty="0" smtClean="0"/>
              <a:t>Test</a:t>
            </a:r>
          </a:p>
          <a:p>
            <a:pPr lvl="1"/>
            <a:r>
              <a:rPr lang="en-US" dirty="0" smtClean="0"/>
              <a:t>Begin Dual Credit courses in 9</a:t>
            </a:r>
            <a:r>
              <a:rPr lang="en-US" baseline="30000" dirty="0" smtClean="0"/>
              <a:t>th</a:t>
            </a:r>
            <a:r>
              <a:rPr lang="en-US" dirty="0" smtClean="0"/>
              <a:t> grade</a:t>
            </a:r>
          </a:p>
          <a:p>
            <a:pPr lvl="1"/>
            <a:r>
              <a:rPr lang="en-US" dirty="0"/>
              <a:t>Graduate with Associates </a:t>
            </a:r>
            <a:r>
              <a:rPr lang="en-US" dirty="0" smtClean="0"/>
              <a:t>Degree</a:t>
            </a:r>
          </a:p>
          <a:p>
            <a:pPr lvl="1"/>
            <a:r>
              <a:rPr lang="en-US" dirty="0" smtClean="0"/>
              <a:t>Course fees paid by STEM Academy</a:t>
            </a:r>
          </a:p>
          <a:p>
            <a:r>
              <a:rPr lang="en-US" dirty="0" smtClean="0"/>
              <a:t>Post </a:t>
            </a:r>
            <a:r>
              <a:rPr lang="en-US" dirty="0"/>
              <a:t>Secondary Ready</a:t>
            </a:r>
          </a:p>
          <a:p>
            <a:pPr lvl="1"/>
            <a:r>
              <a:rPr lang="en-US" dirty="0"/>
              <a:t>Distinguished Level of Achievement</a:t>
            </a:r>
          </a:p>
          <a:p>
            <a:pPr lvl="1"/>
            <a:r>
              <a:rPr lang="en-US" dirty="0"/>
              <a:t>CCMR Ready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002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5780" y="1166328"/>
            <a:ext cx="11280710" cy="5337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35903" y="261257"/>
            <a:ext cx="6204857" cy="108235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42546" y="162902"/>
            <a:ext cx="10515600" cy="1325563"/>
          </a:xfrm>
        </p:spPr>
        <p:txBody>
          <a:bodyPr/>
          <a:lstStyle/>
          <a:p>
            <a:r>
              <a:rPr lang="en-US" b="1" dirty="0"/>
              <a:t>Parent Partnerships</a:t>
            </a:r>
          </a:p>
        </p:txBody>
      </p:sp>
      <p:pic>
        <p:nvPicPr>
          <p:cNvPr id="8" name="Picture 7" descr="No photo description available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816" y="3324098"/>
            <a:ext cx="2956004" cy="3012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4" descr="May be an image of one or more peop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475" y="3368825"/>
            <a:ext cx="3030659" cy="303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May be an image of child, sitting, standing and indo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15" y="3368825"/>
            <a:ext cx="3012319" cy="301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952500" y="1565413"/>
            <a:ext cx="10515600" cy="4482547"/>
          </a:xfrm>
        </p:spPr>
        <p:txBody>
          <a:bodyPr>
            <a:normAutofit/>
          </a:bodyPr>
          <a:lstStyle/>
          <a:p>
            <a:r>
              <a:rPr lang="en-US" dirty="0"/>
              <a:t>Parent/School partnerships are the backbone of student success.</a:t>
            </a:r>
          </a:p>
          <a:p>
            <a:r>
              <a:rPr lang="en-US" dirty="0"/>
              <a:t>Family Engagement Activities</a:t>
            </a:r>
          </a:p>
          <a:p>
            <a:pPr lvl="1"/>
            <a:r>
              <a:rPr lang="en-US" dirty="0"/>
              <a:t>Social Events</a:t>
            </a:r>
          </a:p>
          <a:p>
            <a:pPr lvl="1"/>
            <a:r>
              <a:rPr lang="en-US" dirty="0"/>
              <a:t>Culminating Events of Projects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767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1963"/>
            <a:ext cx="10792326" cy="493477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/>
              <a:t>The District may revoke an approved placement at a Choice School for the reasons listed below. </a:t>
            </a:r>
          </a:p>
          <a:p>
            <a:pPr marL="457200" indent="-457200">
              <a:buAutoNum type="arabicPeriod"/>
            </a:pPr>
            <a:r>
              <a:rPr lang="en-US" sz="2400" dirty="0"/>
              <a:t>Use of false information submitted on the application. </a:t>
            </a:r>
          </a:p>
          <a:p>
            <a:pPr marL="457200" indent="-457200">
              <a:buAutoNum type="arabicPeriod"/>
            </a:pPr>
            <a:r>
              <a:rPr lang="en-US" sz="2400" dirty="0"/>
              <a:t>Lack of parent support/cooperation with school staff </a:t>
            </a:r>
          </a:p>
          <a:p>
            <a:pPr marL="457200" indent="-457200">
              <a:buAutoNum type="arabicPeriod"/>
            </a:pPr>
            <a:r>
              <a:rPr lang="en-US" sz="2400" dirty="0"/>
              <a:t>Persistent student misconduct. </a:t>
            </a:r>
          </a:p>
          <a:p>
            <a:pPr marL="457200" indent="-457200">
              <a:buAutoNum type="arabicPeriod"/>
            </a:pPr>
            <a:r>
              <a:rPr lang="en-US" sz="2400" dirty="0"/>
              <a:t>Unsatisfactory academic progress. (Reagan &amp; Hays only)</a:t>
            </a:r>
          </a:p>
          <a:p>
            <a:pPr marL="457200" indent="-457200">
              <a:buAutoNum type="arabicPeriod"/>
            </a:pPr>
            <a:r>
              <a:rPr lang="en-US" sz="2400" dirty="0"/>
              <a:t>Excessive tardiness. (Exceeds 10 </a:t>
            </a:r>
            <a:r>
              <a:rPr lang="en-US" sz="2400" dirty="0" err="1"/>
              <a:t>tardies</a:t>
            </a:r>
            <a:r>
              <a:rPr lang="en-US" sz="2400" dirty="0"/>
              <a:t>, 10 early/late pickups)</a:t>
            </a:r>
          </a:p>
          <a:p>
            <a:pPr marL="457200" indent="-457200">
              <a:buAutoNum type="arabicPeriod"/>
            </a:pPr>
            <a:r>
              <a:rPr lang="en-US" sz="2400" dirty="0"/>
              <a:t>Irregular attendance. (Exceeds 10 unexcused absences) </a:t>
            </a:r>
          </a:p>
          <a:p>
            <a:pPr marL="457200" indent="-457200">
              <a:buAutoNum type="arabicPeriod"/>
            </a:pPr>
            <a:r>
              <a:rPr lang="en-US" sz="2400" dirty="0"/>
              <a:t>Failure by the parent to pick up the student at dismissal time. (10 early/late pick-ups) </a:t>
            </a:r>
          </a:p>
          <a:p>
            <a:pPr marL="457200" indent="-457200">
              <a:buAutoNum type="arabicPeriod"/>
            </a:pPr>
            <a:r>
              <a:rPr lang="en-US" sz="2400" dirty="0"/>
              <a:t>Withdrawing student will automatically revoke placement at your Choice School. </a:t>
            </a:r>
          </a:p>
          <a:p>
            <a:pPr marL="457200" indent="-457200">
              <a:buAutoNum type="arabicPeriod"/>
            </a:pPr>
            <a:r>
              <a:rPr lang="en-US" sz="2400" dirty="0"/>
              <a:t>Submitting an application to a Choice School other than the campus your student is currently attending, will result in loss of magnet seat at their current campus. </a:t>
            </a:r>
          </a:p>
          <a:p>
            <a:pPr marL="457200" indent="-457200">
              <a:buAutoNum type="arabicPeriod"/>
            </a:pPr>
            <a:r>
              <a:rPr lang="en-US" sz="2400" dirty="0"/>
              <a:t>Any violation of ECISD Policy.</a:t>
            </a:r>
            <a:endParaRPr lang="en-US" sz="2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55780" y="1166328"/>
            <a:ext cx="11280710" cy="5337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35903" y="261257"/>
            <a:ext cx="7556813" cy="108235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42546" y="162902"/>
            <a:ext cx="10515600" cy="1325563"/>
          </a:xfrm>
        </p:spPr>
        <p:txBody>
          <a:bodyPr/>
          <a:lstStyle/>
          <a:p>
            <a:r>
              <a:rPr lang="en-US" b="1" dirty="0"/>
              <a:t>Choice Schools Parent Contract</a:t>
            </a:r>
          </a:p>
        </p:txBody>
      </p:sp>
    </p:spTree>
    <p:extLst>
      <p:ext uri="{BB962C8B-B14F-4D97-AF65-F5344CB8AC3E}">
        <p14:creationId xmlns:p14="http://schemas.microsoft.com/office/powerpoint/2010/main" val="311543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1963"/>
            <a:ext cx="10792326" cy="4934774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I will </a:t>
            </a:r>
            <a:r>
              <a:rPr lang="en-US" dirty="0"/>
              <a:t>c</a:t>
            </a:r>
            <a:r>
              <a:rPr lang="en-US" dirty="0" smtClean="0"/>
              <a:t>ome </a:t>
            </a:r>
            <a:r>
              <a:rPr lang="en-US" dirty="0"/>
              <a:t>to school every day ready to learn. </a:t>
            </a:r>
          </a:p>
          <a:p>
            <a:pPr marL="514350" indent="-514350">
              <a:buAutoNum type="arabicPeriod"/>
            </a:pPr>
            <a:r>
              <a:rPr lang="en-US" dirty="0" smtClean="0"/>
              <a:t>I will c</a:t>
            </a:r>
            <a:r>
              <a:rPr lang="en-US" dirty="0" smtClean="0"/>
              <a:t>omplete </a:t>
            </a:r>
            <a:r>
              <a:rPr lang="en-US" dirty="0"/>
              <a:t>all assignments on time and according to directions.</a:t>
            </a:r>
          </a:p>
          <a:p>
            <a:pPr marL="514350" indent="-514350">
              <a:buAutoNum type="arabicPeriod"/>
            </a:pPr>
            <a:r>
              <a:rPr lang="en-US" dirty="0" smtClean="0"/>
              <a:t>I will r</a:t>
            </a:r>
            <a:r>
              <a:rPr lang="en-US" dirty="0" smtClean="0"/>
              <a:t>espect </a:t>
            </a:r>
            <a:r>
              <a:rPr lang="en-US" dirty="0"/>
              <a:t>the rights of others at all times.</a:t>
            </a:r>
          </a:p>
          <a:p>
            <a:pPr marL="514350" indent="-514350">
              <a:buAutoNum type="arabicPeriod"/>
            </a:pPr>
            <a:r>
              <a:rPr lang="en-US" dirty="0" smtClean="0"/>
              <a:t>I will c</a:t>
            </a:r>
            <a:r>
              <a:rPr lang="en-US" dirty="0" smtClean="0"/>
              <a:t>onsistently </a:t>
            </a:r>
            <a:r>
              <a:rPr lang="en-US" dirty="0"/>
              <a:t>monitor grades.</a:t>
            </a:r>
          </a:p>
          <a:p>
            <a:pPr marL="514350" indent="-514350">
              <a:buAutoNum type="arabicPeriod"/>
            </a:pPr>
            <a:r>
              <a:rPr lang="en-US" dirty="0" smtClean="0"/>
              <a:t>I will a</a:t>
            </a:r>
            <a:r>
              <a:rPr lang="en-US" dirty="0" smtClean="0"/>
              <a:t>ctively </a:t>
            </a:r>
            <a:r>
              <a:rPr lang="en-US" dirty="0"/>
              <a:t>engage and participate in collaborative group work and projects</a:t>
            </a:r>
            <a:r>
              <a:rPr lang="en-US" dirty="0" smtClean="0"/>
              <a:t>.</a:t>
            </a:r>
          </a:p>
          <a:p>
            <a:pPr marL="514350" indent="-514350">
              <a:buAutoNum type="arabicPeriod"/>
            </a:pPr>
            <a:r>
              <a:rPr lang="en-US" dirty="0" smtClean="0"/>
              <a:t>I will choose one of the 3 STEM pathways and complete all 4 years in the pathway.</a:t>
            </a:r>
          </a:p>
          <a:p>
            <a:pPr marL="514350" indent="-514350">
              <a:buAutoNum type="arabicPeriod"/>
            </a:pPr>
            <a:r>
              <a:rPr lang="en-US" dirty="0" smtClean="0"/>
              <a:t>I will adhere to the expectations set in the Choice Schools Parent Contract.</a:t>
            </a:r>
          </a:p>
          <a:p>
            <a:pPr marL="514350" indent="-514350">
              <a:buAutoNum type="arabicPeriod"/>
            </a:pPr>
            <a:r>
              <a:rPr lang="en-US" dirty="0" smtClean="0"/>
              <a:t>I will adhere to the STEM Academy Dual Credit Agreement.</a:t>
            </a:r>
          </a:p>
          <a:p>
            <a:pPr marL="514350" indent="-514350">
              <a:buAutoNum type="arabicPeriod"/>
            </a:pPr>
            <a:r>
              <a:rPr lang="en-US" dirty="0" smtClean="0"/>
              <a:t>I understand that any severe or persistent misbehavior may result in immediate loss of placement.</a:t>
            </a:r>
          </a:p>
          <a:p>
            <a:pPr marL="514350" indent="-514350">
              <a:buAutoNum type="arabicPeriod"/>
            </a:pPr>
            <a:r>
              <a:rPr lang="en-US" dirty="0" smtClean="0"/>
              <a:t>I understand that I am required to pass the TSIA and expected to </a:t>
            </a:r>
            <a:r>
              <a:rPr lang="en-US" dirty="0" smtClean="0"/>
              <a:t>enroll in Dual Credit courses freshman year. A</a:t>
            </a:r>
            <a:r>
              <a:rPr lang="en-US" dirty="0" smtClean="0"/>
              <a:t>ll STEM Academy courses are considered advanced courses.</a:t>
            </a: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55780" y="1166328"/>
            <a:ext cx="11280710" cy="5337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35903" y="261257"/>
            <a:ext cx="7556813" cy="108235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42546" y="162902"/>
            <a:ext cx="10515600" cy="1325563"/>
          </a:xfrm>
        </p:spPr>
        <p:txBody>
          <a:bodyPr/>
          <a:lstStyle/>
          <a:p>
            <a:r>
              <a:rPr lang="en-US" b="1" dirty="0"/>
              <a:t>Student Expectations</a:t>
            </a:r>
          </a:p>
        </p:txBody>
      </p:sp>
    </p:spTree>
    <p:extLst>
      <p:ext uri="{BB962C8B-B14F-4D97-AF65-F5344CB8AC3E}">
        <p14:creationId xmlns:p14="http://schemas.microsoft.com/office/powerpoint/2010/main" val="1890518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1963"/>
            <a:ext cx="10792326" cy="4934774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Ensure student is at school on time each day, students must be in their seats by 7:50 am. </a:t>
            </a:r>
          </a:p>
          <a:p>
            <a:pPr marL="514350" indent="-514350">
              <a:buAutoNum type="arabicPeriod"/>
            </a:pPr>
            <a:r>
              <a:rPr lang="en-US" dirty="0"/>
              <a:t>Ensure student is prepared for each day and each learning project.</a:t>
            </a:r>
          </a:p>
          <a:p>
            <a:pPr marL="514350" indent="-514350">
              <a:buAutoNum type="arabicPeriod"/>
            </a:pPr>
            <a:r>
              <a:rPr lang="en-US" dirty="0"/>
              <a:t>Consistently monitor students’ schoolwork and cordially communicate concerns with teachers. Parents and teachers are partners in the learning journey.</a:t>
            </a:r>
          </a:p>
          <a:p>
            <a:pPr marL="514350" indent="-514350">
              <a:buAutoNum type="arabicPeriod"/>
            </a:pPr>
            <a:r>
              <a:rPr lang="en-US" dirty="0"/>
              <a:t>Support the school’s expectations of STEM and College Ready students. </a:t>
            </a:r>
          </a:p>
          <a:p>
            <a:pPr marL="514350" indent="-514350">
              <a:buAutoNum type="arabicPeriod"/>
            </a:pPr>
            <a:r>
              <a:rPr lang="en-US" dirty="0"/>
              <a:t>Actively participate in STEM family events and student culminating events. 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55780" y="1166328"/>
            <a:ext cx="11280710" cy="5337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35903" y="261257"/>
            <a:ext cx="7556813" cy="108235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42546" y="162902"/>
            <a:ext cx="10515600" cy="1325563"/>
          </a:xfrm>
        </p:spPr>
        <p:txBody>
          <a:bodyPr/>
          <a:lstStyle/>
          <a:p>
            <a:r>
              <a:rPr lang="en-US" b="1" dirty="0"/>
              <a:t>Parent Expectations</a:t>
            </a:r>
          </a:p>
        </p:txBody>
      </p:sp>
    </p:spTree>
    <p:extLst>
      <p:ext uri="{BB962C8B-B14F-4D97-AF65-F5344CB8AC3E}">
        <p14:creationId xmlns:p14="http://schemas.microsoft.com/office/powerpoint/2010/main" val="3615843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755780" y="1166328"/>
            <a:ext cx="11280710" cy="5337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35903" y="261257"/>
            <a:ext cx="7556813" cy="108235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03842" y="5186048"/>
            <a:ext cx="10515600" cy="785875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stemacad@utpb.edu</a:t>
            </a:r>
          </a:p>
        </p:txBody>
      </p:sp>
      <p:pic>
        <p:nvPicPr>
          <p:cNvPr id="1026" name="Picture 2" descr="Thank You Images – Browse 206,357 Stock Photos, Vectors, and Video | Adobe  Stock">
            <a:extLst>
              <a:ext uri="{FF2B5EF4-FFF2-40B4-BE49-F238E27FC236}">
                <a16:creationId xmlns:a16="http://schemas.microsoft.com/office/drawing/2014/main" id="{D05E8B88-13EC-1163-6CAA-A5E7293921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48" b="12410"/>
          <a:stretch/>
        </p:blipFill>
        <p:spPr bwMode="auto">
          <a:xfrm>
            <a:off x="370098" y="301759"/>
            <a:ext cx="4363744" cy="98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Questions to Ask Before Starting a Broadcast Program - Santee School  District">
            <a:extLst>
              <a:ext uri="{FF2B5EF4-FFF2-40B4-BE49-F238E27FC236}">
                <a16:creationId xmlns:a16="http://schemas.microsoft.com/office/drawing/2014/main" id="{14BCC0DD-0BFB-A4E1-166D-D20792F2F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897" y="1776519"/>
            <a:ext cx="4578911" cy="303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547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55780" y="1166328"/>
            <a:ext cx="11280710" cy="5337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35903" y="261257"/>
            <a:ext cx="6316824" cy="108235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42546" y="16290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About Us - Video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26635" y="5502348"/>
            <a:ext cx="79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hlinkClick r:id="rId2"/>
              </a:rPr>
              <a:t>AboutPBSTEM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9552" y="1488465"/>
            <a:ext cx="6633166" cy="390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165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5548" y="1612365"/>
            <a:ext cx="10121174" cy="128685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The STEM Academy prepares students to be STEM college and career ready, with a shared focus on collaboration, creativity, communication, and critical thinking. 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55780" y="1166328"/>
            <a:ext cx="11280710" cy="5337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35903" y="261257"/>
            <a:ext cx="6316824" cy="108235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42546" y="16290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Mission Statement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8" r="5424"/>
          <a:stretch/>
        </p:blipFill>
        <p:spPr>
          <a:xfrm>
            <a:off x="923731" y="3181737"/>
            <a:ext cx="3321698" cy="27525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808" y="3340358"/>
            <a:ext cx="3736913" cy="24912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1" r="14047"/>
          <a:stretch/>
        </p:blipFill>
        <p:spPr>
          <a:xfrm>
            <a:off x="8472196" y="3187438"/>
            <a:ext cx="3303037" cy="280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63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896815" y="3490546"/>
            <a:ext cx="107002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72110" y="3665314"/>
            <a:ext cx="14067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2014-2015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K-6th </a:t>
            </a:r>
            <a:br>
              <a:rPr lang="en-US" dirty="0"/>
            </a:br>
            <a:r>
              <a:rPr lang="en-US" dirty="0"/>
              <a:t>308 students 14 teachers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79766" y="2053152"/>
            <a:ext cx="14067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2015-2016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K-7th </a:t>
            </a:r>
            <a:br>
              <a:rPr lang="en-US" dirty="0"/>
            </a:br>
            <a:r>
              <a:rPr lang="en-US" dirty="0"/>
              <a:t>352 students 16 teachers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91255" y="3678115"/>
            <a:ext cx="1465383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2016-2017</a:t>
            </a:r>
            <a:r>
              <a:rPr lang="en-US" dirty="0"/>
              <a:t> </a:t>
            </a:r>
          </a:p>
          <a:p>
            <a:pPr algn="ctr"/>
            <a:r>
              <a:rPr lang="en-US" sz="1100" i="1" dirty="0"/>
              <a:t>*significant expansion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K-8th </a:t>
            </a:r>
            <a:br>
              <a:rPr lang="en-US" dirty="0"/>
            </a:br>
            <a:r>
              <a:rPr lang="en-US" dirty="0"/>
              <a:t>594 students 27 teachers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06817" y="2016369"/>
            <a:ext cx="14067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2017-2018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K-9th </a:t>
            </a:r>
            <a:br>
              <a:rPr lang="en-US" dirty="0"/>
            </a:br>
            <a:r>
              <a:rPr lang="en-US" dirty="0"/>
              <a:t>654 students 30 teachers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80641" y="3722078"/>
            <a:ext cx="14067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2018-2019</a:t>
            </a:r>
          </a:p>
          <a:p>
            <a:pPr algn="ctr"/>
            <a:r>
              <a:rPr lang="en-US" dirty="0"/>
              <a:t>K-10th </a:t>
            </a:r>
            <a:br>
              <a:rPr lang="en-US" dirty="0"/>
            </a:br>
            <a:r>
              <a:rPr lang="en-US" dirty="0"/>
              <a:t>721 students 33 teachers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52240" y="2016369"/>
            <a:ext cx="14067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2019-2020</a:t>
            </a:r>
          </a:p>
          <a:p>
            <a:pPr algn="ctr"/>
            <a:r>
              <a:rPr lang="en-US" dirty="0"/>
              <a:t>K-11th </a:t>
            </a:r>
            <a:br>
              <a:rPr lang="en-US" dirty="0"/>
            </a:br>
            <a:r>
              <a:rPr lang="en-US" dirty="0"/>
              <a:t>769 students 36 teachers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73309" y="3686909"/>
            <a:ext cx="14067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2020-2021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K-12th </a:t>
            </a:r>
            <a:br>
              <a:rPr lang="en-US" dirty="0"/>
            </a:br>
            <a:r>
              <a:rPr lang="en-US" dirty="0"/>
              <a:t>792 students 39 teachers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448192" y="1989992"/>
            <a:ext cx="14067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Current </a:t>
            </a:r>
          </a:p>
          <a:p>
            <a:pPr algn="ctr"/>
            <a:r>
              <a:rPr lang="en-US" dirty="0"/>
              <a:t>K-12th </a:t>
            </a:r>
            <a:br>
              <a:rPr lang="en-US" dirty="0"/>
            </a:br>
            <a:r>
              <a:rPr lang="en-US" dirty="0"/>
              <a:t>770 students 39 teachers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484826" y="3261945"/>
            <a:ext cx="0" cy="46599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664491" y="3232398"/>
            <a:ext cx="0" cy="46599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029810" y="3273668"/>
            <a:ext cx="0" cy="46599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407272" y="3165229"/>
            <a:ext cx="0" cy="46599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989887" y="3288321"/>
            <a:ext cx="0" cy="46599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361487" y="3182814"/>
            <a:ext cx="0" cy="46599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9873764" y="3253153"/>
            <a:ext cx="0" cy="46599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1148648" y="3174022"/>
            <a:ext cx="0" cy="46599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2" name="Picture 6" descr="Enrollment Process | New Student Enrollment | Northville Public Schoo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739" y="4937179"/>
            <a:ext cx="4954904" cy="141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755780" y="1166328"/>
            <a:ext cx="11280710" cy="5337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35903" y="261257"/>
            <a:ext cx="6316824" cy="108235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42546" y="162902"/>
            <a:ext cx="10515600" cy="1325563"/>
          </a:xfrm>
        </p:spPr>
        <p:txBody>
          <a:bodyPr/>
          <a:lstStyle/>
          <a:p>
            <a:r>
              <a:rPr lang="en-US" b="1" dirty="0"/>
              <a:t>Student Enrollment History</a:t>
            </a:r>
          </a:p>
        </p:txBody>
      </p:sp>
    </p:spTree>
    <p:extLst>
      <p:ext uri="{BB962C8B-B14F-4D97-AF65-F5344CB8AC3E}">
        <p14:creationId xmlns:p14="http://schemas.microsoft.com/office/powerpoint/2010/main" val="1727103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3178" y="1828799"/>
            <a:ext cx="7083668" cy="3754316"/>
          </a:xfrm>
        </p:spPr>
        <p:txBody>
          <a:bodyPr>
            <a:normAutofit/>
          </a:bodyPr>
          <a:lstStyle/>
          <a:p>
            <a:endParaRPr lang="en-US" sz="2600" dirty="0"/>
          </a:p>
          <a:p>
            <a:r>
              <a:rPr lang="en-US" sz="2600" dirty="0"/>
              <a:t>Kinder- 12</a:t>
            </a:r>
            <a:r>
              <a:rPr lang="en-US" sz="2600" baseline="30000" dirty="0"/>
              <a:t>th</a:t>
            </a:r>
            <a:r>
              <a:rPr lang="en-US" sz="2600" dirty="0"/>
              <a:t> Grade</a:t>
            </a:r>
          </a:p>
          <a:p>
            <a:r>
              <a:rPr lang="en-US" sz="2600" dirty="0"/>
              <a:t>Average class sizes - 22 students </a:t>
            </a:r>
          </a:p>
          <a:p>
            <a:r>
              <a:rPr lang="en-US" sz="2600" dirty="0"/>
              <a:t>3 Classes Per Grade </a:t>
            </a:r>
            <a:r>
              <a:rPr lang="en-US" sz="2600" dirty="0" smtClean="0"/>
              <a:t>Level</a:t>
            </a:r>
          </a:p>
          <a:p>
            <a:r>
              <a:rPr lang="en-US" sz="2600" dirty="0" smtClean="0"/>
              <a:t>250 High School students</a:t>
            </a:r>
          </a:p>
          <a:p>
            <a:r>
              <a:rPr lang="en-US" sz="2600" dirty="0" smtClean="0"/>
              <a:t>100% Graduation Rate</a:t>
            </a:r>
          </a:p>
          <a:p>
            <a:r>
              <a:rPr lang="en-US" sz="2600" dirty="0" smtClean="0"/>
              <a:t>100% College Ready (CCMR)</a:t>
            </a:r>
            <a:endParaRPr lang="en-US" sz="2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55780" y="1166328"/>
            <a:ext cx="11280710" cy="5337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35903" y="261257"/>
            <a:ext cx="6204857" cy="108235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42546" y="162902"/>
            <a:ext cx="10515600" cy="1325563"/>
          </a:xfrm>
        </p:spPr>
        <p:txBody>
          <a:bodyPr/>
          <a:lstStyle/>
          <a:p>
            <a:r>
              <a:rPr lang="en-US" b="1" dirty="0"/>
              <a:t>Student Demographics</a:t>
            </a:r>
          </a:p>
        </p:txBody>
      </p:sp>
      <p:pic>
        <p:nvPicPr>
          <p:cNvPr id="17410" name="Picture 2" descr="May be an image of one or more people, people standing and people sitt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1585" y="3604852"/>
            <a:ext cx="2734402" cy="273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May be an image of one or more people and indo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925" y="3604844"/>
            <a:ext cx="2743201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May be an image of one or more people, people standing and indoor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" r="1692"/>
          <a:stretch/>
        </p:blipFill>
        <p:spPr bwMode="auto">
          <a:xfrm>
            <a:off x="8194430" y="1239492"/>
            <a:ext cx="2224454" cy="230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087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5780" y="1166328"/>
            <a:ext cx="11280710" cy="5337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35903" y="261257"/>
            <a:ext cx="6204857" cy="108235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42546" y="162902"/>
            <a:ext cx="10515600" cy="1325563"/>
          </a:xfrm>
        </p:spPr>
        <p:txBody>
          <a:bodyPr/>
          <a:lstStyle/>
          <a:p>
            <a:r>
              <a:rPr lang="en-US" b="1" dirty="0"/>
              <a:t>Application Process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093304" y="1651518"/>
            <a:ext cx="10215398" cy="4674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ECISD Schools of </a:t>
            </a:r>
            <a:r>
              <a:rPr lang="en-US" sz="2400" dirty="0" smtClean="0"/>
              <a:t>Choice for High School</a:t>
            </a:r>
            <a:endParaRPr lang="en-US" sz="2400" dirty="0"/>
          </a:p>
          <a:p>
            <a:r>
              <a:rPr lang="en-US" sz="2400" dirty="0"/>
              <a:t>Application Period </a:t>
            </a:r>
          </a:p>
          <a:p>
            <a:pPr lvl="1"/>
            <a:r>
              <a:rPr lang="en-US" dirty="0" smtClean="0"/>
              <a:t>October 10- January </a:t>
            </a:r>
            <a:r>
              <a:rPr lang="en-US" dirty="0"/>
              <a:t>15</a:t>
            </a:r>
          </a:p>
          <a:p>
            <a:r>
              <a:rPr lang="en-US" sz="2400" dirty="0"/>
              <a:t>Parent </a:t>
            </a:r>
            <a:r>
              <a:rPr lang="en-US" sz="2400" dirty="0" smtClean="0"/>
              <a:t>Information Night</a:t>
            </a:r>
            <a:r>
              <a:rPr lang="en-US" sz="2400" dirty="0" smtClean="0"/>
              <a:t> (High School)</a:t>
            </a:r>
            <a:endParaRPr lang="en-US" sz="2400" dirty="0"/>
          </a:p>
          <a:p>
            <a:pPr lvl="1"/>
            <a:r>
              <a:rPr lang="en-US" dirty="0" smtClean="0"/>
              <a:t>October 12, 6 pm</a:t>
            </a:r>
            <a:endParaRPr lang="en-US" dirty="0"/>
          </a:p>
          <a:p>
            <a:pPr lvl="1"/>
            <a:r>
              <a:rPr lang="en-US" dirty="0" smtClean="0"/>
              <a:t>November 7, 6 pm</a:t>
            </a:r>
            <a:endParaRPr lang="en-US" dirty="0"/>
          </a:p>
          <a:p>
            <a:r>
              <a:rPr lang="en-US" sz="2400" dirty="0" smtClean="0"/>
              <a:t>Lottery</a:t>
            </a:r>
            <a:r>
              <a:rPr lang="en-US" sz="2400" dirty="0" smtClean="0"/>
              <a:t> </a:t>
            </a:r>
            <a:r>
              <a:rPr lang="en-US" sz="2400" dirty="0" smtClean="0"/>
              <a:t>January 15, 2024 </a:t>
            </a:r>
          </a:p>
          <a:p>
            <a:pPr lvl="1"/>
            <a:r>
              <a:rPr lang="en-US" dirty="0" smtClean="0"/>
              <a:t>Parent </a:t>
            </a:r>
            <a:r>
              <a:rPr lang="en-US" dirty="0"/>
              <a:t>Notification- </a:t>
            </a:r>
            <a:r>
              <a:rPr lang="en-US" dirty="0" smtClean="0"/>
              <a:t>January 23, 2024 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arents </a:t>
            </a:r>
            <a:r>
              <a:rPr lang="en-US" dirty="0"/>
              <a:t>must accept or decline by </a:t>
            </a:r>
            <a:r>
              <a:rPr lang="en-US" dirty="0" smtClean="0"/>
              <a:t>January 25, 2024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accent2"/>
                </a:solidFill>
              </a:rPr>
              <a:t>Note- Parents </a:t>
            </a:r>
            <a:r>
              <a:rPr lang="en-US" dirty="0">
                <a:solidFill>
                  <a:schemeClr val="accent2"/>
                </a:solidFill>
              </a:rPr>
              <a:t>and </a:t>
            </a:r>
            <a:r>
              <a:rPr lang="en-US" dirty="0" smtClean="0">
                <a:solidFill>
                  <a:schemeClr val="accent2"/>
                </a:solidFill>
              </a:rPr>
              <a:t>students </a:t>
            </a:r>
            <a:r>
              <a:rPr lang="en-US" dirty="0">
                <a:solidFill>
                  <a:schemeClr val="accent2"/>
                </a:solidFill>
              </a:rPr>
              <a:t>will be scheduled to review </a:t>
            </a:r>
            <a:r>
              <a:rPr lang="en-US" dirty="0" smtClean="0">
                <a:solidFill>
                  <a:schemeClr val="accent2"/>
                </a:solidFill>
              </a:rPr>
              <a:t>expectations and have an orientation </a:t>
            </a:r>
            <a:r>
              <a:rPr lang="en-US" dirty="0">
                <a:solidFill>
                  <a:schemeClr val="accent2"/>
                </a:solidFill>
              </a:rPr>
              <a:t>with the </a:t>
            </a:r>
            <a:r>
              <a:rPr lang="en-US" dirty="0" smtClean="0">
                <a:solidFill>
                  <a:schemeClr val="accent2"/>
                </a:solidFill>
              </a:rPr>
              <a:t>administration prior to start of school year.</a:t>
            </a:r>
            <a:endParaRPr lang="en-US" dirty="0">
              <a:solidFill>
                <a:schemeClr val="accent2"/>
              </a:solidFill>
            </a:endParaRP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9157" y="2363020"/>
            <a:ext cx="5097152" cy="162581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77837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55780" y="1166328"/>
            <a:ext cx="11280710" cy="5337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55780" y="1166328"/>
            <a:ext cx="11280710" cy="5337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35903" y="261257"/>
            <a:ext cx="6204857" cy="108235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2546" y="162902"/>
            <a:ext cx="10515600" cy="1325563"/>
          </a:xfrm>
        </p:spPr>
        <p:txBody>
          <a:bodyPr/>
          <a:lstStyle/>
          <a:p>
            <a:r>
              <a:rPr lang="en-US" b="1" dirty="0"/>
              <a:t>Schedule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Calendar = 180 days </a:t>
            </a:r>
          </a:p>
          <a:p>
            <a:r>
              <a:rPr lang="en-US" sz="2600" dirty="0"/>
              <a:t>Monday-Friday 7:50am – 3pm</a:t>
            </a:r>
          </a:p>
          <a:p>
            <a:r>
              <a:rPr lang="en-US" sz="2600" dirty="0"/>
              <a:t>8 Half Day Fridays throughout the </a:t>
            </a:r>
            <a:r>
              <a:rPr lang="en-US" sz="2600" dirty="0" smtClean="0"/>
              <a:t>year</a:t>
            </a:r>
          </a:p>
          <a:p>
            <a:r>
              <a:rPr lang="en-US" sz="2600" dirty="0" smtClean="0"/>
              <a:t>10/11/12 Off Campus Lunch with </a:t>
            </a:r>
          </a:p>
          <a:p>
            <a:pPr marL="457200" lvl="1" indent="0">
              <a:buNone/>
            </a:pPr>
            <a:r>
              <a:rPr lang="en-US" dirty="0" smtClean="0"/>
              <a:t>approval</a:t>
            </a:r>
          </a:p>
          <a:p>
            <a:r>
              <a:rPr lang="en-US" sz="2600" dirty="0" smtClean="0"/>
              <a:t>7 Class Periods</a:t>
            </a:r>
          </a:p>
          <a:p>
            <a:pPr lvl="1"/>
            <a:r>
              <a:rPr lang="en-US" sz="2200" dirty="0" smtClean="0"/>
              <a:t>LOTE is Computer Science 1 and 2</a:t>
            </a:r>
          </a:p>
          <a:p>
            <a:pPr lvl="1"/>
            <a:r>
              <a:rPr lang="en-US" sz="2200" dirty="0" smtClean="0"/>
              <a:t>Pathway courses are considered electives</a:t>
            </a:r>
          </a:p>
          <a:p>
            <a:pPr lvl="1"/>
            <a:r>
              <a:rPr lang="en-US" sz="2200" dirty="0" smtClean="0"/>
              <a:t>Junior and Senior year opportunity for Career Prep and </a:t>
            </a:r>
          </a:p>
          <a:p>
            <a:pPr marL="457200" lvl="1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   Internships within pathway field</a:t>
            </a:r>
          </a:p>
          <a:p>
            <a:pPr lvl="1"/>
            <a:r>
              <a:rPr lang="en-US" sz="2200" dirty="0" smtClean="0"/>
              <a:t>Dual Credit courses online and assigned a monitor</a:t>
            </a:r>
            <a:endParaRPr lang="en-US" sz="22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2" name="Picture 2" descr="May be an image of one or more people and indo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695" y="1441963"/>
            <a:ext cx="2701503" cy="2701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May be an image of one or more people, people standing and people sitt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334" y="4224690"/>
            <a:ext cx="2554383" cy="255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May be an image of one or more people, people standing, people sitting and indo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5864" y="1447401"/>
            <a:ext cx="2690626" cy="269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456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530" y="1685666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Texas Essential Knowledge and Skills </a:t>
            </a:r>
          </a:p>
          <a:p>
            <a:r>
              <a:rPr lang="en-US" sz="2400" dirty="0"/>
              <a:t>Project Based Learning </a:t>
            </a:r>
            <a:endParaRPr lang="en-US" sz="2400" dirty="0" smtClean="0"/>
          </a:p>
          <a:p>
            <a:r>
              <a:rPr lang="en-US" sz="2400" dirty="0"/>
              <a:t>Early College High School</a:t>
            </a:r>
          </a:p>
          <a:p>
            <a:pPr lvl="1"/>
            <a:r>
              <a:rPr lang="en-US" sz="2000" dirty="0" smtClean="0"/>
              <a:t>Advanced Coursework </a:t>
            </a:r>
          </a:p>
          <a:p>
            <a:pPr lvl="1"/>
            <a:r>
              <a:rPr lang="en-US" sz="2000" dirty="0" smtClean="0"/>
              <a:t>Dual Credit</a:t>
            </a:r>
          </a:p>
          <a:p>
            <a:r>
              <a:rPr lang="en-US" sz="2400" dirty="0" smtClean="0"/>
              <a:t>STEM </a:t>
            </a:r>
            <a:r>
              <a:rPr lang="en-US" sz="2400" dirty="0"/>
              <a:t>Based Learning</a:t>
            </a:r>
          </a:p>
          <a:p>
            <a:pPr lvl="1"/>
            <a:r>
              <a:rPr lang="en-US" dirty="0"/>
              <a:t>Pathways</a:t>
            </a:r>
          </a:p>
          <a:p>
            <a:pPr lvl="2"/>
            <a:r>
              <a:rPr lang="en-US" dirty="0"/>
              <a:t>Biomedical</a:t>
            </a:r>
          </a:p>
          <a:p>
            <a:pPr lvl="2"/>
            <a:r>
              <a:rPr lang="en-US" dirty="0"/>
              <a:t>Engineering</a:t>
            </a:r>
          </a:p>
          <a:p>
            <a:pPr lvl="2"/>
            <a:r>
              <a:rPr lang="en-US" dirty="0"/>
              <a:t>Computer Programming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755780" y="1166328"/>
            <a:ext cx="11280710" cy="5337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5903" y="261257"/>
            <a:ext cx="6204857" cy="108235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42546" y="162902"/>
            <a:ext cx="10515600" cy="1325563"/>
          </a:xfrm>
        </p:spPr>
        <p:txBody>
          <a:bodyPr/>
          <a:lstStyle/>
          <a:p>
            <a:r>
              <a:rPr lang="en-US" b="1" dirty="0"/>
              <a:t>Academic Model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568" y="3822172"/>
            <a:ext cx="2857710" cy="2857710"/>
          </a:xfrm>
          <a:prstGeom prst="rect">
            <a:avLst/>
          </a:prstGeom>
        </p:spPr>
      </p:pic>
      <p:pic>
        <p:nvPicPr>
          <p:cNvPr id="11" name="Picture 10" descr="C:\Users\halford_k\Desktop\Pic 1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5"/>
          <a:stretch/>
        </p:blipFill>
        <p:spPr bwMode="auto">
          <a:xfrm>
            <a:off x="5625392" y="2248679"/>
            <a:ext cx="2837811" cy="32988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No photo description available.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820" y="559190"/>
            <a:ext cx="2969206" cy="30865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7765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55780" y="1166328"/>
            <a:ext cx="11280710" cy="5337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35903" y="261257"/>
            <a:ext cx="6204857" cy="108235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2546" y="162902"/>
            <a:ext cx="10515600" cy="1325563"/>
          </a:xfrm>
        </p:spPr>
        <p:txBody>
          <a:bodyPr/>
          <a:lstStyle/>
          <a:p>
            <a:r>
              <a:rPr lang="en-US" b="1" dirty="0"/>
              <a:t>Extracurricular Activities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890954" y="1702530"/>
            <a:ext cx="10515600" cy="42634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5C9262BD-F75D-C3CF-4DA1-76C403D855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4617863"/>
              </p:ext>
            </p:extLst>
          </p:nvPr>
        </p:nvGraphicFramePr>
        <p:xfrm>
          <a:off x="1335185" y="1441963"/>
          <a:ext cx="10071369" cy="497207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57123">
                  <a:extLst>
                    <a:ext uri="{9D8B030D-6E8A-4147-A177-3AD203B41FA5}">
                      <a16:colId xmlns:a16="http://schemas.microsoft.com/office/drawing/2014/main" val="785468546"/>
                    </a:ext>
                  </a:extLst>
                </a:gridCol>
                <a:gridCol w="3357123">
                  <a:extLst>
                    <a:ext uri="{9D8B030D-6E8A-4147-A177-3AD203B41FA5}">
                      <a16:colId xmlns:a16="http://schemas.microsoft.com/office/drawing/2014/main" val="1097828670"/>
                    </a:ext>
                  </a:extLst>
                </a:gridCol>
                <a:gridCol w="3357123">
                  <a:extLst>
                    <a:ext uri="{9D8B030D-6E8A-4147-A177-3AD203B41FA5}">
                      <a16:colId xmlns:a16="http://schemas.microsoft.com/office/drawing/2014/main" val="2799142281"/>
                    </a:ext>
                  </a:extLst>
                </a:gridCol>
              </a:tblGrid>
              <a:tr h="4839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High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Social Events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School Projects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983634"/>
                  </a:ext>
                </a:extLst>
              </a:tr>
              <a:tr h="448809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eSports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UIL Academics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Destination Imagination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Robotics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TAME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National Honor Society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Student Council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Botany Club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Dance Club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D&amp;D Club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Japanese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Club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Texas Scholars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Book Club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Yearbook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Science Club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First Priority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i="0" dirty="0" smtClean="0"/>
                        <a:t>Back to School Bash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i="0" dirty="0" smtClean="0"/>
                        <a:t>Ice Cream Social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i="0" dirty="0" smtClean="0"/>
                        <a:t>Homecoming- Flag Football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i="0" dirty="0" smtClean="0"/>
                        <a:t>Spooky</a:t>
                      </a:r>
                      <a:r>
                        <a:rPr lang="en-US" sz="1600" i="0" baseline="0" dirty="0" smtClean="0"/>
                        <a:t> Sunset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i="0" baseline="0" dirty="0" smtClean="0"/>
                        <a:t>Car Show</a:t>
                      </a:r>
                      <a:endParaRPr lang="en-US" sz="1600" i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i="0" dirty="0" smtClean="0"/>
                        <a:t>Pep Rally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i="0" dirty="0" smtClean="0"/>
                        <a:t>Family Picnics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i="0" dirty="0" smtClean="0"/>
                        <a:t>Friendsgiving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i="0" dirty="0" smtClean="0"/>
                        <a:t> #STEMGIVESBACK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i="0" dirty="0" smtClean="0"/>
                        <a:t>Winter Formal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i="0" dirty="0" smtClean="0"/>
                        <a:t>Prom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i="0" dirty="0" smtClean="0"/>
                        <a:t>Senior Banquet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i="0" dirty="0" smtClean="0"/>
                        <a:t>Senior Parade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i="0" dirty="0" smtClean="0"/>
                        <a:t>Senior Sunrise/Sunset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i="0" dirty="0" smtClean="0"/>
                        <a:t>Senior</a:t>
                      </a:r>
                      <a:r>
                        <a:rPr lang="en-US" sz="1600" i="0" baseline="0" dirty="0" smtClean="0"/>
                        <a:t> Tailgating</a:t>
                      </a:r>
                      <a:endParaRPr lang="en-US" sz="1600" i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i="0" dirty="0" smtClean="0"/>
                        <a:t>Project</a:t>
                      </a:r>
                      <a:r>
                        <a:rPr lang="en-US" sz="1600" i="0" baseline="0" dirty="0" smtClean="0"/>
                        <a:t> Graduation</a:t>
                      </a:r>
                      <a:endParaRPr lang="en-US" sz="1600" i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Monster Maker Challenge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Boat Races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Road to Graduation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62456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0243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2855</TotalTime>
  <Words>805</Words>
  <Application>Microsoft Office PowerPoint</Application>
  <PresentationFormat>Widescreen</PresentationFormat>
  <Paragraphs>157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Student Enrollment History</vt:lpstr>
      <vt:lpstr>Student Demographics</vt:lpstr>
      <vt:lpstr>Application Process</vt:lpstr>
      <vt:lpstr>Schedule</vt:lpstr>
      <vt:lpstr>Academic Model</vt:lpstr>
      <vt:lpstr>Extracurricular Activities</vt:lpstr>
      <vt:lpstr>Post Secondary Focus</vt:lpstr>
      <vt:lpstr>Parent Partnerships</vt:lpstr>
      <vt:lpstr>Choice Schools Parent Contract</vt:lpstr>
      <vt:lpstr>Student Expectations</vt:lpstr>
      <vt:lpstr>Parent Expectations</vt:lpstr>
      <vt:lpstr>stemacad@utpb.edu</vt:lpstr>
    </vt:vector>
  </TitlesOfParts>
  <Company>UTPB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UTPB STEM Academy</dc:title>
  <dc:creator>Shannon Davidson</dc:creator>
  <cp:lastModifiedBy>Shannon Davidson</cp:lastModifiedBy>
  <cp:revision>93</cp:revision>
  <dcterms:created xsi:type="dcterms:W3CDTF">2021-11-17T14:53:38Z</dcterms:created>
  <dcterms:modified xsi:type="dcterms:W3CDTF">2023-09-29T17:13:34Z</dcterms:modified>
</cp:coreProperties>
</file>