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3" r:id="rId2"/>
  </p:sldMasterIdLst>
  <p:notesMasterIdLst>
    <p:notesMasterId r:id="rId29"/>
  </p:notesMasterIdLst>
  <p:handoutMasterIdLst>
    <p:handoutMasterId r:id="rId30"/>
  </p:handoutMasterIdLst>
  <p:sldIdLst>
    <p:sldId id="256" r:id="rId3"/>
    <p:sldId id="333" r:id="rId4"/>
    <p:sldId id="339" r:id="rId5"/>
    <p:sldId id="324" r:id="rId6"/>
    <p:sldId id="276" r:id="rId7"/>
    <p:sldId id="288" r:id="rId8"/>
    <p:sldId id="335" r:id="rId9"/>
    <p:sldId id="267" r:id="rId10"/>
    <p:sldId id="278" r:id="rId11"/>
    <p:sldId id="320" r:id="rId12"/>
    <p:sldId id="321" r:id="rId13"/>
    <p:sldId id="319" r:id="rId14"/>
    <p:sldId id="332" r:id="rId15"/>
    <p:sldId id="334" r:id="rId16"/>
    <p:sldId id="310" r:id="rId17"/>
    <p:sldId id="311" r:id="rId18"/>
    <p:sldId id="315" r:id="rId19"/>
    <p:sldId id="265" r:id="rId20"/>
    <p:sldId id="341" r:id="rId21"/>
    <p:sldId id="317" r:id="rId22"/>
    <p:sldId id="340" r:id="rId23"/>
    <p:sldId id="329" r:id="rId24"/>
    <p:sldId id="322" r:id="rId25"/>
    <p:sldId id="336" r:id="rId26"/>
    <p:sldId id="286" r:id="rId27"/>
    <p:sldId id="338"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108" d="100"/>
          <a:sy n="108" d="100"/>
        </p:scale>
        <p:origin x="171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6554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6554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8C8B785-7696-4E0D-BABF-25F2252B3C8C}" type="slidenum">
              <a:rPr lang="en-US"/>
              <a:pPr/>
              <a:t>‹#›</a:t>
            </a:fld>
            <a:endParaRPr lang="en-US"/>
          </a:p>
        </p:txBody>
      </p:sp>
    </p:spTree>
    <p:extLst>
      <p:ext uri="{BB962C8B-B14F-4D97-AF65-F5344CB8AC3E}">
        <p14:creationId xmlns:p14="http://schemas.microsoft.com/office/powerpoint/2010/main" val="208154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endParaRPr lang="es-MX"/>
          </a:p>
        </p:txBody>
      </p:sp>
      <p:sp>
        <p:nvSpPr>
          <p:cNvPr id="7475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endParaRPr lang="es-MX"/>
          </a:p>
        </p:txBody>
      </p:sp>
      <p:sp>
        <p:nvSpPr>
          <p:cNvPr id="747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MX"/>
              <a:t>Click to edit Master text styles</a:t>
            </a:r>
          </a:p>
          <a:p>
            <a:pPr lvl="1"/>
            <a:r>
              <a:rPr lang="es-MX"/>
              <a:t>Second level</a:t>
            </a:r>
          </a:p>
          <a:p>
            <a:pPr lvl="2"/>
            <a:r>
              <a:rPr lang="es-MX"/>
              <a:t>Third level</a:t>
            </a:r>
          </a:p>
          <a:p>
            <a:pPr lvl="3"/>
            <a:r>
              <a:rPr lang="es-MX"/>
              <a:t>Fourth level</a:t>
            </a:r>
          </a:p>
          <a:p>
            <a:pPr lvl="4"/>
            <a:r>
              <a:rPr lang="es-MX"/>
              <a:t>Fifth level</a:t>
            </a:r>
          </a:p>
        </p:txBody>
      </p:sp>
      <p:sp>
        <p:nvSpPr>
          <p:cNvPr id="7475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endParaRPr lang="es-MX"/>
          </a:p>
        </p:txBody>
      </p:sp>
      <p:sp>
        <p:nvSpPr>
          <p:cNvPr id="7475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fld id="{53D57E44-301B-46F9-9108-7C3AA5297E65}" type="slidenum">
              <a:rPr lang="es-MX"/>
              <a:pPr/>
              <a:t>‹#›</a:t>
            </a:fld>
            <a:endParaRPr lang="es-MX"/>
          </a:p>
        </p:txBody>
      </p:sp>
    </p:spTree>
    <p:extLst>
      <p:ext uri="{BB962C8B-B14F-4D97-AF65-F5344CB8AC3E}">
        <p14:creationId xmlns:p14="http://schemas.microsoft.com/office/powerpoint/2010/main" val="7979438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F264D-9E18-49A5-9056-033BA61C6962}" type="slidenum">
              <a:rPr lang="es-MX"/>
              <a:pPr/>
              <a:t>1</a:t>
            </a:fld>
            <a:endParaRPr lang="es-MX"/>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216630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81737-1EB1-4689-8821-4AED9E102B9E}" type="slidenum">
              <a:rPr lang="es-MX"/>
              <a:pPr/>
              <a:t>5</a:t>
            </a:fld>
            <a:endParaRPr lang="es-MX"/>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371249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17A17-395B-440B-A6FD-DC03958F4A23}" type="slidenum">
              <a:rPr lang="es-MX"/>
              <a:pPr/>
              <a:t>6</a:t>
            </a:fld>
            <a:endParaRPr lang="es-MX"/>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363708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1DAA4-DF13-45D2-95A2-7163253A4920}" type="slidenum">
              <a:rPr lang="es-MX"/>
              <a:pPr/>
              <a:t>8</a:t>
            </a:fld>
            <a:endParaRPr lang="es-MX"/>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402196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451C2-A22F-42EF-A3D5-4A06F4E33C0F}" type="slidenum">
              <a:rPr lang="es-MX"/>
              <a:pPr/>
              <a:t>9</a:t>
            </a:fld>
            <a:endParaRPr lang="es-MX"/>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347080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DFDCD00-934D-45A7-AE4D-2764DC2656FD}" type="slidenum">
              <a:rPr lang="en-US" smtClean="0"/>
              <a:pPr/>
              <a:t>17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63803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C09EB-036E-4BB0-BA69-D755938382F9}" type="slidenum">
              <a:rPr lang="en-US" smtClean="0"/>
              <a:pPr/>
              <a:t>20</a:t>
            </a:fld>
            <a:endParaRPr lang="en-US"/>
          </a:p>
        </p:txBody>
      </p:sp>
    </p:spTree>
    <p:extLst>
      <p:ext uri="{BB962C8B-B14F-4D97-AF65-F5344CB8AC3E}">
        <p14:creationId xmlns:p14="http://schemas.microsoft.com/office/powerpoint/2010/main" val="43667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C09EB-036E-4BB0-BA69-D755938382F9}" type="slidenum">
              <a:rPr lang="en-US" smtClean="0"/>
              <a:pPr/>
              <a:t>21</a:t>
            </a:fld>
            <a:endParaRPr lang="en-US"/>
          </a:p>
        </p:txBody>
      </p:sp>
    </p:spTree>
    <p:extLst>
      <p:ext uri="{BB962C8B-B14F-4D97-AF65-F5344CB8AC3E}">
        <p14:creationId xmlns:p14="http://schemas.microsoft.com/office/powerpoint/2010/main" val="34026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FD15D-C8C0-4286-89CF-4351C01F8975}" type="slidenum">
              <a:rPr lang="es-MX"/>
              <a:pPr/>
              <a:t>25</a:t>
            </a:fld>
            <a:endParaRPr lang="es-MX"/>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s-MX"/>
          </a:p>
        </p:txBody>
      </p:sp>
    </p:spTree>
    <p:extLst>
      <p:ext uri="{BB962C8B-B14F-4D97-AF65-F5344CB8AC3E}">
        <p14:creationId xmlns:p14="http://schemas.microsoft.com/office/powerpoint/2010/main" val="139362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2E07BE8D-396F-4920-9544-EE6DD28F2F04}"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248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707E1-8238-4029-94D5-ED4BE33B4C0E}" type="slidenum">
              <a:rPr lang="en-US" smtClean="0"/>
              <a:pPr/>
              <a:t>‹#›</a:t>
            </a:fld>
            <a:endParaRPr lang="en-US"/>
          </a:p>
        </p:txBody>
      </p:sp>
    </p:spTree>
    <p:extLst>
      <p:ext uri="{BB962C8B-B14F-4D97-AF65-F5344CB8AC3E}">
        <p14:creationId xmlns:p14="http://schemas.microsoft.com/office/powerpoint/2010/main" val="39074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9716-6D0B-4E17-971B-A0E7E874A3E8}"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415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F1DB1-E892-41C7-B339-DAA91001210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725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2E07BE8D-396F-4920-9544-EE6DD28F2F04}"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019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AA14-C5A0-472D-848C-FAD059FEAA37}"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36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C1EB3-B08C-461C-918A-6F8ABBFE3D64}"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950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6CACB-324B-4868-B2DD-6A08D0E83B4A}"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611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D7B7-A81E-4454-AD5D-E9291FE51AB5}" type="slidenum">
              <a:rPr lang="en-US" smtClean="0"/>
              <a:pPr/>
              <a:t>‹#›</a:t>
            </a:fld>
            <a:endParaRPr lang="en-US"/>
          </a:p>
        </p:txBody>
      </p:sp>
    </p:spTree>
    <p:extLst>
      <p:ext uri="{BB962C8B-B14F-4D97-AF65-F5344CB8AC3E}">
        <p14:creationId xmlns:p14="http://schemas.microsoft.com/office/powerpoint/2010/main" val="3792552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14B1-4E6B-463D-83BC-ABF031710ACD}" type="slidenum">
              <a:rPr lang="en-US" smtClean="0"/>
              <a:pPr/>
              <a:t>‹#›</a:t>
            </a:fld>
            <a:endParaRPr lang="en-US"/>
          </a:p>
        </p:txBody>
      </p:sp>
    </p:spTree>
    <p:extLst>
      <p:ext uri="{BB962C8B-B14F-4D97-AF65-F5344CB8AC3E}">
        <p14:creationId xmlns:p14="http://schemas.microsoft.com/office/powerpoint/2010/main" val="254984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EA2D2-ECEE-4F0B-B2EF-B4D4AFE09C2F}" type="slidenum">
              <a:rPr lang="en-US" smtClean="0"/>
              <a:pPr/>
              <a:t>‹#›</a:t>
            </a:fld>
            <a:endParaRPr lang="en-US"/>
          </a:p>
        </p:txBody>
      </p:sp>
    </p:spTree>
    <p:extLst>
      <p:ext uri="{BB962C8B-B14F-4D97-AF65-F5344CB8AC3E}">
        <p14:creationId xmlns:p14="http://schemas.microsoft.com/office/powerpoint/2010/main" val="272457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9AA14-C5A0-472D-848C-FAD059FEAA37}"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2123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9174D-2EA7-4DBA-8E8C-A4AAF8B0823A}"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3054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CA913301-3FCB-488B-BD17-33CBE3138E2C}"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150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707E1-8238-4029-94D5-ED4BE33B4C0E}" type="slidenum">
              <a:rPr lang="en-US" smtClean="0"/>
              <a:pPr/>
              <a:t>‹#›</a:t>
            </a:fld>
            <a:endParaRPr lang="en-US"/>
          </a:p>
        </p:txBody>
      </p:sp>
    </p:spTree>
    <p:extLst>
      <p:ext uri="{BB962C8B-B14F-4D97-AF65-F5344CB8AC3E}">
        <p14:creationId xmlns:p14="http://schemas.microsoft.com/office/powerpoint/2010/main" val="3944492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9716-6D0B-4E17-971B-A0E7E874A3E8}"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8077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F1DB1-E892-41C7-B339-DAA91001210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97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C1EB3-B08C-461C-918A-6F8ABBFE3D64}"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359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6CACB-324B-4868-B2DD-6A08D0E83B4A}"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017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ED7B7-A81E-4454-AD5D-E9291FE51AB5}" type="slidenum">
              <a:rPr lang="en-US" smtClean="0"/>
              <a:pPr/>
              <a:t>‹#›</a:t>
            </a:fld>
            <a:endParaRPr lang="en-US"/>
          </a:p>
        </p:txBody>
      </p:sp>
    </p:spTree>
    <p:extLst>
      <p:ext uri="{BB962C8B-B14F-4D97-AF65-F5344CB8AC3E}">
        <p14:creationId xmlns:p14="http://schemas.microsoft.com/office/powerpoint/2010/main" val="27839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14B1-4E6B-463D-83BC-ABF031710ACD}" type="slidenum">
              <a:rPr lang="en-US" smtClean="0"/>
              <a:pPr/>
              <a:t>‹#›</a:t>
            </a:fld>
            <a:endParaRPr lang="en-US"/>
          </a:p>
        </p:txBody>
      </p:sp>
    </p:spTree>
    <p:extLst>
      <p:ext uri="{BB962C8B-B14F-4D97-AF65-F5344CB8AC3E}">
        <p14:creationId xmlns:p14="http://schemas.microsoft.com/office/powerpoint/2010/main" val="303051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EA2D2-ECEE-4F0B-B2EF-B4D4AFE09C2F}" type="slidenum">
              <a:rPr lang="en-US" smtClean="0"/>
              <a:pPr/>
              <a:t>‹#›</a:t>
            </a:fld>
            <a:endParaRPr lang="en-US"/>
          </a:p>
        </p:txBody>
      </p:sp>
    </p:spTree>
    <p:extLst>
      <p:ext uri="{BB962C8B-B14F-4D97-AF65-F5344CB8AC3E}">
        <p14:creationId xmlns:p14="http://schemas.microsoft.com/office/powerpoint/2010/main" val="251458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9174D-2EA7-4DBA-8E8C-A4AAF8B0823A}"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365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51D6CACB-324B-4868-B2DD-6A08D0E83B4A}"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342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1D6CACB-324B-4868-B2DD-6A08D0E83B4A}" type="slidenum">
              <a:rPr lang="en-US" smtClean="0"/>
              <a:pPr/>
              <a:t>‹#›</a:t>
            </a:fld>
            <a:endParaRPr lang="en-US"/>
          </a:p>
        </p:txBody>
      </p:sp>
    </p:spTree>
    <p:extLst>
      <p:ext uri="{BB962C8B-B14F-4D97-AF65-F5344CB8AC3E}">
        <p14:creationId xmlns:p14="http://schemas.microsoft.com/office/powerpoint/2010/main" val="6314054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1D6CACB-324B-4868-B2DD-6A08D0E83B4A}" type="slidenum">
              <a:rPr lang="en-US" smtClean="0"/>
              <a:pPr/>
              <a:t>‹#›</a:t>
            </a:fld>
            <a:endParaRPr lang="en-US"/>
          </a:p>
        </p:txBody>
      </p:sp>
    </p:spTree>
    <p:extLst>
      <p:ext uri="{BB962C8B-B14F-4D97-AF65-F5344CB8AC3E}">
        <p14:creationId xmlns:p14="http://schemas.microsoft.com/office/powerpoint/2010/main" val="90658461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52400" y="762000"/>
            <a:ext cx="8839200" cy="2819400"/>
          </a:xfrm>
        </p:spPr>
        <p:txBody>
          <a:bodyPr>
            <a:normAutofit/>
          </a:bodyPr>
          <a:lstStyle/>
          <a:p>
            <a:pPr algn="ctr"/>
            <a:r>
              <a:rPr lang="en-US" sz="5400" b="1" dirty="0"/>
              <a:t>JOHN M. CLAYTON</a:t>
            </a:r>
            <a:br>
              <a:rPr lang="en-US" sz="5400" b="1" dirty="0"/>
            </a:br>
            <a:r>
              <a:rPr lang="en-US" sz="5400" b="1" i="1" dirty="0">
                <a:latin typeface="Bradley Hand ITC" panose="03070402050302030203" pitchFamily="66" charset="0"/>
              </a:rPr>
              <a:t>OPEN HOUSE</a:t>
            </a:r>
            <a:br>
              <a:rPr lang="en-US" sz="5400" b="1" i="1" dirty="0">
                <a:latin typeface="Bradley Hand ITC" panose="03070402050302030203" pitchFamily="66" charset="0"/>
              </a:rPr>
            </a:br>
            <a:r>
              <a:rPr lang="en-US" sz="5400" b="1" i="1" dirty="0">
                <a:latin typeface="Bradley Hand ITC" panose="03070402050302030203" pitchFamily="66" charset="0"/>
              </a:rPr>
              <a:t>2024-2025</a:t>
            </a:r>
            <a:endParaRPr lang="en-US" sz="5400" dirty="0"/>
          </a:p>
        </p:txBody>
      </p:sp>
      <p:sp>
        <p:nvSpPr>
          <p:cNvPr id="7" name="Rectangle 3"/>
          <p:cNvSpPr>
            <a:spLocks noGrp="1" noChangeArrowheads="1"/>
          </p:cNvSpPr>
          <p:nvPr>
            <p:ph type="subTitle" idx="1"/>
          </p:nvPr>
        </p:nvSpPr>
        <p:spPr>
          <a:xfrm>
            <a:off x="914400" y="4876800"/>
            <a:ext cx="7315200" cy="1003300"/>
          </a:xfrm>
        </p:spPr>
        <p:txBody>
          <a:bodyPr>
            <a:normAutofit fontScale="92500" lnSpcReduction="20000"/>
          </a:bodyPr>
          <a:lstStyle/>
          <a:p>
            <a:pPr algn="ctr"/>
            <a:r>
              <a:rPr lang="en-US" sz="2400" b="1" dirty="0"/>
              <a:t>Dr. Allisa Booth, </a:t>
            </a:r>
            <a:r>
              <a:rPr lang="en-US" sz="2400" b="1" dirty="0">
                <a:latin typeface="Bradley Hand ITC" panose="03070402050302030203" pitchFamily="66" charset="0"/>
              </a:rPr>
              <a:t>Principal</a:t>
            </a:r>
          </a:p>
          <a:p>
            <a:pPr algn="ctr"/>
            <a:r>
              <a:rPr lang="en-US" sz="2400" b="1" dirty="0"/>
              <a:t>Mr. Bennett Murray, </a:t>
            </a:r>
            <a:r>
              <a:rPr lang="en-US" sz="2400" b="1" dirty="0">
                <a:latin typeface="Bradley Hand ITC" panose="03070402050302030203" pitchFamily="66" charset="0"/>
              </a:rPr>
              <a:t>Assistant Principal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76200"/>
            <a:ext cx="8991599" cy="1447800"/>
          </a:xfrm>
        </p:spPr>
        <p:txBody>
          <a:bodyPr/>
          <a:lstStyle/>
          <a:p>
            <a:pPr algn="ctr"/>
            <a:r>
              <a:rPr lang="es-MX" dirty="0" err="1"/>
              <a:t>Important</a:t>
            </a:r>
            <a:r>
              <a:rPr lang="es-MX" dirty="0"/>
              <a:t> </a:t>
            </a:r>
            <a:r>
              <a:rPr lang="es-MX" dirty="0" err="1"/>
              <a:t>Reminders</a:t>
            </a:r>
            <a:br>
              <a:rPr lang="es-MX" dirty="0"/>
            </a:br>
            <a:r>
              <a:rPr lang="es-MX" i="1" dirty="0"/>
              <a:t>Recordatorios importantes</a:t>
            </a:r>
            <a:endParaRPr lang="en-US" i="1" dirty="0"/>
          </a:p>
        </p:txBody>
      </p:sp>
      <p:sp>
        <p:nvSpPr>
          <p:cNvPr id="3" name="Content Placeholder 2"/>
          <p:cNvSpPr>
            <a:spLocks noGrp="1"/>
          </p:cNvSpPr>
          <p:nvPr>
            <p:ph idx="4294967295"/>
          </p:nvPr>
        </p:nvSpPr>
        <p:spPr>
          <a:xfrm>
            <a:off x="228600" y="1219200"/>
            <a:ext cx="8153400" cy="4114800"/>
          </a:xfrm>
        </p:spPr>
        <p:txBody>
          <a:bodyPr>
            <a:normAutofit/>
          </a:bodyPr>
          <a:lstStyle/>
          <a:p>
            <a:pPr algn="just">
              <a:buFont typeface="Arial" panose="020B0604020202020204" pitchFamily="34" charset="0"/>
              <a:buChar char="•"/>
            </a:pPr>
            <a:r>
              <a:rPr lang="en-US" b="1" dirty="0"/>
              <a:t>Please send in a note if your child is going to be picked up. Phone calls will only be taken in an emergency and only before 3:00 PM.  </a:t>
            </a:r>
          </a:p>
          <a:p>
            <a:pPr lvl="1" algn="just">
              <a:buFont typeface="Arial" panose="020B0604020202020204" pitchFamily="34" charset="0"/>
              <a:buChar char="•"/>
            </a:pPr>
            <a:r>
              <a:rPr lang="es-ES" i="1" dirty="0"/>
              <a:t>Favor por mandar una nota si alguien va a recoger a su hijo(a).  Si es una emergencia, puede llamar por teléfono, pero solamente antes de las 3:00 P.M.</a:t>
            </a:r>
          </a:p>
          <a:p>
            <a:pPr algn="just">
              <a:buFont typeface="Arial" panose="020B0604020202020204" pitchFamily="34" charset="0"/>
              <a:buChar char="•"/>
            </a:pPr>
            <a:r>
              <a:rPr lang="en-US" b="1" dirty="0"/>
              <a:t>Due to student safety, all parent pick-ups at the end of the school day will be required to follow the pick up lane that will enable you to retrieve your child at the cafeteria entrance.  No parking in front of the school will be permitted at the dismissal time.</a:t>
            </a:r>
          </a:p>
          <a:p>
            <a:pPr lvl="1" algn="just">
              <a:buFont typeface="Wingdings" panose="05000000000000000000" pitchFamily="2" charset="2"/>
              <a:buChar char="§"/>
            </a:pPr>
            <a:r>
              <a:rPr lang="en-US" i="1" dirty="0" err="1"/>
              <a:t>Por</a:t>
            </a:r>
            <a:r>
              <a:rPr lang="en-US" i="1" dirty="0"/>
              <a:t> la </a:t>
            </a:r>
            <a:r>
              <a:rPr lang="en-US" i="1" dirty="0" err="1"/>
              <a:t>seguridad</a:t>
            </a:r>
            <a:r>
              <a:rPr lang="en-US" i="1" dirty="0"/>
              <a:t> de la </a:t>
            </a:r>
            <a:r>
              <a:rPr lang="en-US" i="1" dirty="0" err="1"/>
              <a:t>estudiantes</a:t>
            </a:r>
            <a:r>
              <a:rPr lang="en-US" i="1" dirty="0"/>
              <a:t>, </a:t>
            </a:r>
            <a:r>
              <a:rPr lang="en-US" i="1" dirty="0" err="1"/>
              <a:t>toda</a:t>
            </a:r>
            <a:r>
              <a:rPr lang="en-US" i="1" dirty="0"/>
              <a:t> </a:t>
            </a:r>
            <a:r>
              <a:rPr lang="en-US" i="1" dirty="0" err="1"/>
              <a:t>los</a:t>
            </a:r>
            <a:r>
              <a:rPr lang="en-US" i="1" dirty="0"/>
              <a:t> padres que </a:t>
            </a:r>
            <a:r>
              <a:rPr lang="en-US" i="1" dirty="0" err="1"/>
              <a:t>recojan</a:t>
            </a:r>
            <a:r>
              <a:rPr lang="en-US" i="1" dirty="0"/>
              <a:t> a </a:t>
            </a:r>
            <a:r>
              <a:rPr lang="en-US" i="1" dirty="0" err="1"/>
              <a:t>sus</a:t>
            </a:r>
            <a:r>
              <a:rPr lang="en-US" i="1" dirty="0"/>
              <a:t> </a:t>
            </a:r>
            <a:r>
              <a:rPr lang="en-US" i="1" dirty="0" err="1"/>
              <a:t>hijos</a:t>
            </a:r>
            <a:r>
              <a:rPr lang="en-US" i="1" dirty="0"/>
              <a:t> </a:t>
            </a:r>
            <a:r>
              <a:rPr lang="en-US" i="1" dirty="0" err="1"/>
              <a:t>en</a:t>
            </a:r>
            <a:r>
              <a:rPr lang="en-US" i="1" dirty="0"/>
              <a:t> la </a:t>
            </a:r>
            <a:r>
              <a:rPr lang="en-US" i="1" dirty="0" err="1"/>
              <a:t>escuela</a:t>
            </a:r>
            <a:r>
              <a:rPr lang="en-US" i="1" dirty="0"/>
              <a:t> al final del </a:t>
            </a:r>
            <a:r>
              <a:rPr lang="en-US" i="1" dirty="0" err="1"/>
              <a:t>dīa</a:t>
            </a:r>
            <a:r>
              <a:rPr lang="en-US" i="1" dirty="0"/>
              <a:t> </a:t>
            </a:r>
            <a:r>
              <a:rPr lang="en-US" i="1" dirty="0" err="1"/>
              <a:t>deben</a:t>
            </a:r>
            <a:r>
              <a:rPr lang="en-US" i="1" dirty="0"/>
              <a:t> </a:t>
            </a:r>
            <a:r>
              <a:rPr lang="en-US" i="1" dirty="0" err="1"/>
              <a:t>seguir</a:t>
            </a:r>
            <a:r>
              <a:rPr lang="en-US" i="1" dirty="0"/>
              <a:t> la </a:t>
            </a:r>
            <a:r>
              <a:rPr lang="en-US" i="1" dirty="0" err="1"/>
              <a:t>linea</a:t>
            </a:r>
            <a:r>
              <a:rPr lang="en-US" i="1" dirty="0"/>
              <a:t> de </a:t>
            </a:r>
            <a:r>
              <a:rPr lang="en-US" i="1" dirty="0" err="1"/>
              <a:t>recoger</a:t>
            </a:r>
            <a:r>
              <a:rPr lang="en-US" i="1" dirty="0"/>
              <a:t> para </a:t>
            </a:r>
            <a:r>
              <a:rPr lang="en-US" i="1" dirty="0" err="1"/>
              <a:t>recoger</a:t>
            </a:r>
            <a:r>
              <a:rPr lang="en-US" i="1" dirty="0"/>
              <a:t> a </a:t>
            </a:r>
            <a:r>
              <a:rPr lang="en-US" i="1" dirty="0" err="1"/>
              <a:t>los</a:t>
            </a:r>
            <a:r>
              <a:rPr lang="en-US" i="1" dirty="0"/>
              <a:t> </a:t>
            </a:r>
            <a:r>
              <a:rPr lang="en-US" i="1" dirty="0" err="1"/>
              <a:t>estudiantes</a:t>
            </a:r>
            <a:r>
              <a:rPr lang="en-US" i="1" dirty="0"/>
              <a:t> </a:t>
            </a:r>
            <a:r>
              <a:rPr lang="en-US" i="1" dirty="0" err="1"/>
              <a:t>en</a:t>
            </a:r>
            <a:r>
              <a:rPr lang="en-US" i="1" dirty="0"/>
              <a:t> la entrada de la cafeteria.  No </a:t>
            </a:r>
            <a:r>
              <a:rPr lang="en-US" i="1" dirty="0" err="1"/>
              <a:t>estará</a:t>
            </a:r>
            <a:r>
              <a:rPr lang="en-US" i="1" dirty="0"/>
              <a:t> </a:t>
            </a:r>
            <a:r>
              <a:rPr lang="en-US" i="1" dirty="0" err="1"/>
              <a:t>permitido</a:t>
            </a:r>
            <a:r>
              <a:rPr lang="en-US" i="1" dirty="0"/>
              <a:t> </a:t>
            </a:r>
            <a:r>
              <a:rPr lang="en-US" i="1" dirty="0" err="1"/>
              <a:t>aparcar</a:t>
            </a:r>
            <a:r>
              <a:rPr lang="en-US" i="1" dirty="0"/>
              <a:t> </a:t>
            </a:r>
            <a:r>
              <a:rPr lang="en-US" i="1" dirty="0" err="1"/>
              <a:t>delante</a:t>
            </a:r>
            <a:r>
              <a:rPr lang="en-US" i="1" dirty="0"/>
              <a:t> de la </a:t>
            </a:r>
            <a:r>
              <a:rPr lang="en-US" i="1" dirty="0" err="1"/>
              <a:t>escuela</a:t>
            </a:r>
            <a:r>
              <a:rPr lang="en-US" i="1" dirty="0"/>
              <a:t> a la hora de la </a:t>
            </a:r>
            <a:r>
              <a:rPr lang="en-US" i="1" dirty="0" err="1"/>
              <a:t>salida</a:t>
            </a:r>
            <a:r>
              <a:rPr lang="en-US" i="1" dirty="0"/>
              <a:t>.</a:t>
            </a:r>
          </a:p>
          <a:p>
            <a:pPr lvl="1">
              <a:buFont typeface="Arial" panose="020B0604020202020204" pitchFamily="34" charset="0"/>
              <a:buChar char="•"/>
            </a:pPr>
            <a:endParaRPr lang="es-ES" dirty="0"/>
          </a:p>
          <a:p>
            <a:pPr lvl="1"/>
            <a:endParaRPr lang="en-US" dirty="0"/>
          </a:p>
        </p:txBody>
      </p:sp>
    </p:spTree>
    <p:extLst>
      <p:ext uri="{BB962C8B-B14F-4D97-AF65-F5344CB8AC3E}">
        <p14:creationId xmlns:p14="http://schemas.microsoft.com/office/powerpoint/2010/main" val="114052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346078" cy="1295400"/>
          </a:xfrm>
        </p:spPr>
        <p:txBody>
          <a:bodyPr/>
          <a:lstStyle/>
          <a:p>
            <a:pPr algn="ctr"/>
            <a:r>
              <a:rPr lang="en-US" dirty="0"/>
              <a:t>Important Reminders</a:t>
            </a:r>
            <a:br>
              <a:rPr lang="en-US" dirty="0"/>
            </a:br>
            <a:r>
              <a:rPr lang="en-US" i="1" dirty="0" err="1"/>
              <a:t>Recordatorios</a:t>
            </a:r>
            <a:r>
              <a:rPr lang="en-US" i="1" dirty="0"/>
              <a:t> </a:t>
            </a:r>
            <a:r>
              <a:rPr lang="en-US" i="1" dirty="0" err="1"/>
              <a:t>importantes</a:t>
            </a:r>
            <a:endParaRPr lang="en-US" i="1" dirty="0"/>
          </a:p>
        </p:txBody>
      </p:sp>
      <p:sp>
        <p:nvSpPr>
          <p:cNvPr id="3" name="Content Placeholder 2"/>
          <p:cNvSpPr>
            <a:spLocks noGrp="1"/>
          </p:cNvSpPr>
          <p:nvPr>
            <p:ph idx="1"/>
          </p:nvPr>
        </p:nvSpPr>
        <p:spPr>
          <a:xfrm>
            <a:off x="381000" y="2133600"/>
            <a:ext cx="8077200" cy="3530600"/>
          </a:xfrm>
        </p:spPr>
        <p:txBody>
          <a:bodyPr>
            <a:normAutofit/>
          </a:bodyPr>
          <a:lstStyle/>
          <a:p>
            <a:pPr algn="just">
              <a:buFont typeface="Wingdings" panose="05000000000000000000" pitchFamily="2" charset="2"/>
              <a:buChar char="§"/>
            </a:pPr>
            <a:r>
              <a:rPr lang="en-US" b="1" dirty="0"/>
              <a:t>Please read over the attendance policy in the calendar.  Parents only have two days to send in an excuse for an absence.</a:t>
            </a:r>
          </a:p>
          <a:p>
            <a:pPr lvl="1" algn="just">
              <a:lnSpc>
                <a:spcPct val="80000"/>
              </a:lnSpc>
              <a:buFont typeface="Wingdings" panose="05000000000000000000" pitchFamily="2" charset="2"/>
              <a:buChar char="§"/>
            </a:pPr>
            <a:r>
              <a:rPr lang="en-US" i="1" dirty="0"/>
              <a:t>Favor de leer el </a:t>
            </a:r>
            <a:r>
              <a:rPr lang="en-US" i="1" dirty="0" err="1"/>
              <a:t>programa</a:t>
            </a:r>
            <a:r>
              <a:rPr lang="en-US" i="1" dirty="0"/>
              <a:t> de la </a:t>
            </a:r>
            <a:r>
              <a:rPr lang="en-US" i="1" dirty="0" err="1"/>
              <a:t>asistencia</a:t>
            </a:r>
            <a:r>
              <a:rPr lang="en-US" i="1" dirty="0"/>
              <a:t>.  Los padres </a:t>
            </a:r>
            <a:r>
              <a:rPr lang="en-US" i="1" dirty="0" err="1"/>
              <a:t>tienen</a:t>
            </a:r>
            <a:r>
              <a:rPr lang="en-US" i="1" dirty="0"/>
              <a:t> </a:t>
            </a:r>
            <a:r>
              <a:rPr lang="en-US" i="1" dirty="0" err="1"/>
              <a:t>solamente</a:t>
            </a:r>
            <a:r>
              <a:rPr lang="en-US" i="1" dirty="0"/>
              <a:t> 2 </a:t>
            </a:r>
            <a:r>
              <a:rPr lang="en-US" i="1" dirty="0" err="1"/>
              <a:t>días</a:t>
            </a:r>
            <a:r>
              <a:rPr lang="en-US" i="1" dirty="0"/>
              <a:t> para </a:t>
            </a:r>
            <a:r>
              <a:rPr lang="en-US" i="1" dirty="0" err="1"/>
              <a:t>mandar</a:t>
            </a:r>
            <a:r>
              <a:rPr lang="en-US" i="1" dirty="0"/>
              <a:t> </a:t>
            </a:r>
            <a:r>
              <a:rPr lang="en-US" i="1" dirty="0" err="1"/>
              <a:t>una</a:t>
            </a:r>
            <a:r>
              <a:rPr lang="en-US" i="1" dirty="0"/>
              <a:t> nota </a:t>
            </a:r>
            <a:r>
              <a:rPr lang="en-US" i="1" dirty="0" err="1"/>
              <a:t>despues</a:t>
            </a:r>
            <a:r>
              <a:rPr lang="en-US" i="1" dirty="0"/>
              <a:t> de la </a:t>
            </a:r>
            <a:r>
              <a:rPr lang="en-US" i="1" dirty="0" err="1"/>
              <a:t>ausencia</a:t>
            </a:r>
            <a:r>
              <a:rPr lang="en-US" i="1" dirty="0"/>
              <a:t> del </a:t>
            </a:r>
            <a:r>
              <a:rPr lang="en-US" i="1" dirty="0" err="1"/>
              <a:t>estudiante</a:t>
            </a:r>
            <a:r>
              <a:rPr lang="en-US" i="1" dirty="0"/>
              <a:t>.</a:t>
            </a:r>
            <a:endParaRPr lang="en-US" dirty="0"/>
          </a:p>
          <a:p>
            <a:pPr algn="just">
              <a:buFont typeface="Wingdings" panose="05000000000000000000" pitchFamily="2" charset="2"/>
              <a:buChar char="§"/>
            </a:pPr>
            <a:r>
              <a:rPr lang="en-US" b="1" dirty="0"/>
              <a:t>All food that is sent into the school must be commercially packaged and have food nutrition labels which include nutrient analysis and allergy information.</a:t>
            </a:r>
          </a:p>
          <a:p>
            <a:pPr lvl="1" algn="just">
              <a:buFont typeface="Wingdings" panose="05000000000000000000" pitchFamily="2" charset="2"/>
              <a:buChar char="§"/>
            </a:pPr>
            <a:r>
              <a:rPr lang="en-US" dirty="0"/>
              <a:t>Toda la comida que se </a:t>
            </a:r>
            <a:r>
              <a:rPr lang="en-US" dirty="0" err="1"/>
              <a:t>envie</a:t>
            </a:r>
            <a:r>
              <a:rPr lang="en-US" dirty="0"/>
              <a:t> a la </a:t>
            </a:r>
            <a:r>
              <a:rPr lang="en-US" dirty="0" err="1"/>
              <a:t>escuela</a:t>
            </a:r>
            <a:r>
              <a:rPr lang="en-US" dirty="0"/>
              <a:t> </a:t>
            </a:r>
            <a:r>
              <a:rPr lang="en-US" dirty="0" err="1"/>
              <a:t>debe</a:t>
            </a:r>
            <a:r>
              <a:rPr lang="en-US" dirty="0"/>
              <a:t> </a:t>
            </a:r>
            <a:r>
              <a:rPr lang="en-US" dirty="0" err="1"/>
              <a:t>estar</a:t>
            </a:r>
            <a:r>
              <a:rPr lang="en-US" dirty="0"/>
              <a:t> </a:t>
            </a:r>
            <a:r>
              <a:rPr lang="en-US" dirty="0" err="1"/>
              <a:t>empaquetada</a:t>
            </a:r>
            <a:r>
              <a:rPr lang="en-US" dirty="0"/>
              <a:t> y </a:t>
            </a:r>
            <a:r>
              <a:rPr lang="en-US" dirty="0" err="1"/>
              <a:t>debe</a:t>
            </a:r>
            <a:r>
              <a:rPr lang="en-US" dirty="0"/>
              <a:t> </a:t>
            </a:r>
            <a:r>
              <a:rPr lang="en-US" dirty="0" err="1"/>
              <a:t>tener</a:t>
            </a:r>
            <a:r>
              <a:rPr lang="en-US" dirty="0"/>
              <a:t> </a:t>
            </a:r>
            <a:r>
              <a:rPr lang="en-US" dirty="0" err="1"/>
              <a:t>etiqueta</a:t>
            </a:r>
            <a:r>
              <a:rPr lang="en-US" dirty="0"/>
              <a:t> </a:t>
            </a:r>
            <a:r>
              <a:rPr lang="en-US" dirty="0" err="1"/>
              <a:t>nutricional</a:t>
            </a:r>
            <a:r>
              <a:rPr lang="en-US" dirty="0"/>
              <a:t> con </a:t>
            </a:r>
            <a:r>
              <a:rPr lang="en-US" dirty="0" err="1"/>
              <a:t>los</a:t>
            </a:r>
            <a:r>
              <a:rPr lang="en-US" dirty="0"/>
              <a:t> ingredients que </a:t>
            </a:r>
            <a:r>
              <a:rPr lang="en-US" dirty="0" err="1"/>
              <a:t>contienen</a:t>
            </a:r>
            <a:r>
              <a:rPr lang="en-US" dirty="0"/>
              <a:t> e </a:t>
            </a:r>
            <a:r>
              <a:rPr lang="en-US" dirty="0" err="1"/>
              <a:t>información</a:t>
            </a:r>
            <a:r>
              <a:rPr lang="en-US" dirty="0"/>
              <a:t> </a:t>
            </a:r>
            <a:r>
              <a:rPr lang="en-US" dirty="0" err="1"/>
              <a:t>sobre</a:t>
            </a:r>
            <a:r>
              <a:rPr lang="en-US" dirty="0"/>
              <a:t> las </a:t>
            </a:r>
            <a:r>
              <a:rPr lang="en-US" dirty="0" err="1"/>
              <a:t>alergias</a:t>
            </a:r>
            <a:r>
              <a:rPr lang="en-US" dirty="0"/>
              <a:t>.</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1162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152400"/>
            <a:ext cx="6346078" cy="1371600"/>
          </a:xfrm>
        </p:spPr>
        <p:txBody>
          <a:bodyPr/>
          <a:lstStyle/>
          <a:p>
            <a:pPr algn="ctr"/>
            <a:r>
              <a:rPr lang="en-US" dirty="0"/>
              <a:t>Important Reminders</a:t>
            </a:r>
            <a:br>
              <a:rPr lang="en-US" dirty="0"/>
            </a:br>
            <a:r>
              <a:rPr lang="en-US" i="1" dirty="0" err="1"/>
              <a:t>Recordatorios</a:t>
            </a:r>
            <a:r>
              <a:rPr lang="en-US" i="1" dirty="0"/>
              <a:t> </a:t>
            </a:r>
            <a:r>
              <a:rPr lang="en-US" i="1" dirty="0" err="1"/>
              <a:t>importantes</a:t>
            </a:r>
            <a:endParaRPr lang="en-US" i="1" dirty="0"/>
          </a:p>
        </p:txBody>
      </p:sp>
      <p:sp>
        <p:nvSpPr>
          <p:cNvPr id="4" name="Content Placeholder 3"/>
          <p:cNvSpPr>
            <a:spLocks noGrp="1"/>
          </p:cNvSpPr>
          <p:nvPr>
            <p:ph sz="quarter" idx="13"/>
          </p:nvPr>
        </p:nvSpPr>
        <p:spPr>
          <a:xfrm>
            <a:off x="76200" y="1371600"/>
            <a:ext cx="8991600" cy="4940808"/>
          </a:xfrm>
        </p:spPr>
        <p:txBody>
          <a:bodyPr>
            <a:normAutofit fontScale="92500" lnSpcReduction="10000"/>
          </a:bodyPr>
          <a:lstStyle/>
          <a:p>
            <a:r>
              <a:rPr lang="en-US" b="1" dirty="0"/>
              <a:t>Recess - </a:t>
            </a:r>
            <a:r>
              <a:rPr lang="en-US" b="1" i="1" dirty="0" err="1"/>
              <a:t>Receso</a:t>
            </a:r>
            <a:endParaRPr lang="en-US" b="1" i="1" dirty="0"/>
          </a:p>
          <a:p>
            <a:pPr lvl="1" algn="just"/>
            <a:r>
              <a:rPr lang="en-US" b="1" dirty="0"/>
              <a:t>A cart of equipment for students to utilize during recess will be provided.</a:t>
            </a:r>
          </a:p>
          <a:p>
            <a:pPr lvl="2" algn="just"/>
            <a:r>
              <a:rPr lang="es-ES" i="1" dirty="0"/>
              <a:t>Se proporcionará un carrito de equipo para que los estudiantes lo utilicen durante el recreo.</a:t>
            </a:r>
            <a:endParaRPr lang="en-US" i="1" dirty="0"/>
          </a:p>
          <a:p>
            <a:pPr lvl="1" algn="just"/>
            <a:r>
              <a:rPr lang="en-US" b="1" dirty="0"/>
              <a:t>Students are not permitted  to bring in recess equipment. (balls, jump ropes, etc.)</a:t>
            </a:r>
          </a:p>
          <a:p>
            <a:pPr lvl="2" algn="just"/>
            <a:r>
              <a:rPr lang="es-ES" i="1" dirty="0"/>
              <a:t>A los estudiantes no se les permite traer equipo de recreo. (pelotas, cuerdas para saltar, etc.)</a:t>
            </a:r>
          </a:p>
          <a:p>
            <a:pPr lvl="1" algn="just"/>
            <a:r>
              <a:rPr lang="es-ES" b="1" dirty="0"/>
              <a:t>The </a:t>
            </a:r>
            <a:r>
              <a:rPr lang="es-ES" b="1" dirty="0" err="1"/>
              <a:t>school</a:t>
            </a:r>
            <a:r>
              <a:rPr lang="es-ES" b="1" dirty="0"/>
              <a:t> </a:t>
            </a:r>
            <a:r>
              <a:rPr lang="es-ES" b="1" dirty="0" err="1"/>
              <a:t>will</a:t>
            </a:r>
            <a:r>
              <a:rPr lang="es-ES" b="1" dirty="0"/>
              <a:t> </a:t>
            </a:r>
            <a:r>
              <a:rPr lang="es-ES" b="1" dirty="0" err="1"/>
              <a:t>accept</a:t>
            </a:r>
            <a:r>
              <a:rPr lang="es-ES" b="1" dirty="0"/>
              <a:t> </a:t>
            </a:r>
            <a:r>
              <a:rPr lang="es-ES" b="1" dirty="0" err="1"/>
              <a:t>donations</a:t>
            </a:r>
            <a:r>
              <a:rPr lang="es-ES" b="1" dirty="0"/>
              <a:t> </a:t>
            </a:r>
            <a:r>
              <a:rPr lang="es-ES" b="1" dirty="0" err="1"/>
              <a:t>to</a:t>
            </a:r>
            <a:r>
              <a:rPr lang="es-ES" b="1" dirty="0"/>
              <a:t> the </a:t>
            </a:r>
            <a:r>
              <a:rPr lang="es-ES" b="1" dirty="0" err="1"/>
              <a:t>recess</a:t>
            </a:r>
            <a:r>
              <a:rPr lang="es-ES" b="1" dirty="0"/>
              <a:t> </a:t>
            </a:r>
            <a:r>
              <a:rPr lang="es-ES" b="1" dirty="0" err="1"/>
              <a:t>cart</a:t>
            </a:r>
            <a:r>
              <a:rPr lang="es-ES" b="1" dirty="0"/>
              <a:t> </a:t>
            </a:r>
            <a:r>
              <a:rPr lang="es-ES" b="1" dirty="0" err="1"/>
              <a:t>if</a:t>
            </a:r>
            <a:r>
              <a:rPr lang="es-ES" b="1" dirty="0"/>
              <a:t> </a:t>
            </a:r>
            <a:r>
              <a:rPr lang="es-ES" b="1" dirty="0" err="1"/>
              <a:t>any</a:t>
            </a:r>
            <a:r>
              <a:rPr lang="es-ES" b="1" dirty="0"/>
              <a:t> </a:t>
            </a:r>
            <a:r>
              <a:rPr lang="es-ES" b="1" dirty="0" err="1"/>
              <a:t>family</a:t>
            </a:r>
            <a:r>
              <a:rPr lang="es-ES" b="1" dirty="0"/>
              <a:t> </a:t>
            </a:r>
            <a:r>
              <a:rPr lang="es-ES" b="1" dirty="0" err="1"/>
              <a:t>would</a:t>
            </a:r>
            <a:r>
              <a:rPr lang="es-ES" b="1" dirty="0"/>
              <a:t> </a:t>
            </a:r>
            <a:r>
              <a:rPr lang="es-ES" b="1" dirty="0" err="1"/>
              <a:t>like</a:t>
            </a:r>
            <a:r>
              <a:rPr lang="es-ES" b="1" dirty="0"/>
              <a:t> </a:t>
            </a:r>
            <a:r>
              <a:rPr lang="es-ES" b="1" dirty="0" err="1"/>
              <a:t>to</a:t>
            </a:r>
            <a:r>
              <a:rPr lang="es-ES" b="1" dirty="0"/>
              <a:t> </a:t>
            </a:r>
            <a:r>
              <a:rPr lang="es-ES" b="1" dirty="0" err="1"/>
              <a:t>donate</a:t>
            </a:r>
            <a:r>
              <a:rPr lang="es-ES" b="1" dirty="0"/>
              <a:t> ítems </a:t>
            </a:r>
            <a:r>
              <a:rPr lang="es-ES" b="1" dirty="0" err="1"/>
              <a:t>that</a:t>
            </a:r>
            <a:r>
              <a:rPr lang="es-ES" b="1" dirty="0"/>
              <a:t> </a:t>
            </a:r>
            <a:r>
              <a:rPr lang="es-ES" b="1" dirty="0" err="1"/>
              <a:t>all</a:t>
            </a:r>
            <a:r>
              <a:rPr lang="es-ES" b="1" dirty="0"/>
              <a:t> </a:t>
            </a:r>
            <a:r>
              <a:rPr lang="es-ES" b="1" dirty="0" err="1"/>
              <a:t>students</a:t>
            </a:r>
            <a:r>
              <a:rPr lang="es-ES" b="1" dirty="0"/>
              <a:t> can use </a:t>
            </a:r>
            <a:r>
              <a:rPr lang="es-ES" b="1" dirty="0" err="1"/>
              <a:t>during</a:t>
            </a:r>
            <a:r>
              <a:rPr lang="es-ES" b="1" dirty="0"/>
              <a:t> </a:t>
            </a:r>
            <a:r>
              <a:rPr lang="es-ES" b="1" dirty="0" err="1"/>
              <a:t>recess</a:t>
            </a:r>
            <a:r>
              <a:rPr lang="es-ES" b="1" dirty="0"/>
              <a:t> time.</a:t>
            </a:r>
          </a:p>
          <a:p>
            <a:pPr lvl="2" algn="just"/>
            <a:r>
              <a:rPr lang="es-ES" i="1" dirty="0"/>
              <a:t>La escuela aceptara donaciones para el carrito del recreo si alguna familia desea donar artículos que todos los estudiantes puedan usar durante el recreo.</a:t>
            </a:r>
          </a:p>
          <a:p>
            <a:pPr marL="731520" lvl="2" indent="0" algn="just">
              <a:buNone/>
            </a:pPr>
            <a:endParaRPr lang="en-US" b="1" dirty="0"/>
          </a:p>
          <a:p>
            <a:r>
              <a:rPr lang="en-US" b="1" dirty="0"/>
              <a:t>Personal items - </a:t>
            </a:r>
            <a:r>
              <a:rPr lang="en-US" b="1" i="1" dirty="0" err="1"/>
              <a:t>Cosas</a:t>
            </a:r>
            <a:r>
              <a:rPr lang="en-US" b="1" i="1" dirty="0"/>
              <a:t> </a:t>
            </a:r>
            <a:r>
              <a:rPr lang="en-US" b="1" i="1" dirty="0" err="1"/>
              <a:t>personales</a:t>
            </a:r>
            <a:endParaRPr lang="en-US" b="1" i="1" dirty="0"/>
          </a:p>
          <a:p>
            <a:pPr lvl="1" algn="just"/>
            <a:r>
              <a:rPr lang="en-US" b="1" dirty="0"/>
              <a:t>Toys, games, cards, stuffed animals, etc. from home are not permitted at school unless requested by the instructor.</a:t>
            </a:r>
          </a:p>
          <a:p>
            <a:pPr lvl="2" algn="just"/>
            <a:r>
              <a:rPr lang="es-ES" i="1" dirty="0"/>
              <a:t>Juguetes, juegos, cartas, animales de peluche, etc. de casa no están permitidos en la escuela a menos que lo solicite el instructor.</a:t>
            </a:r>
            <a:endParaRPr lang="en-US" i="1" dirty="0"/>
          </a:p>
          <a:p>
            <a:pPr lvl="1" algn="just"/>
            <a:endParaRPr lang="en-US" b="1" dirty="0"/>
          </a:p>
        </p:txBody>
      </p:sp>
    </p:spTree>
    <p:extLst>
      <p:ext uri="{BB962C8B-B14F-4D97-AF65-F5344CB8AC3E}">
        <p14:creationId xmlns:p14="http://schemas.microsoft.com/office/powerpoint/2010/main" val="4075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442236" cy="1103564"/>
          </a:xfrm>
        </p:spPr>
        <p:txBody>
          <a:bodyPr/>
          <a:lstStyle/>
          <a:p>
            <a:pPr algn="ctr"/>
            <a:r>
              <a:rPr lang="en-US" b="1" dirty="0"/>
              <a:t>Class Dojo</a:t>
            </a:r>
            <a:br>
              <a:rPr lang="en-US" b="1" dirty="0"/>
            </a:br>
            <a:r>
              <a:rPr lang="en-US" b="1" dirty="0" err="1"/>
              <a:t>dojo</a:t>
            </a:r>
            <a:r>
              <a:rPr lang="en-US" b="1" dirty="0"/>
              <a:t> de </a:t>
            </a:r>
            <a:r>
              <a:rPr lang="en-US" b="1" dirty="0" err="1"/>
              <a:t>clase</a:t>
            </a:r>
            <a:endParaRPr lang="en-US" b="1" dirty="0"/>
          </a:p>
        </p:txBody>
      </p:sp>
      <p:sp>
        <p:nvSpPr>
          <p:cNvPr id="3" name="Content Placeholder 2"/>
          <p:cNvSpPr>
            <a:spLocks noGrp="1"/>
          </p:cNvSpPr>
          <p:nvPr>
            <p:ph sz="quarter" idx="13"/>
          </p:nvPr>
        </p:nvSpPr>
        <p:spPr>
          <a:xfrm>
            <a:off x="0" y="1601639"/>
            <a:ext cx="5266945" cy="3654722"/>
          </a:xfrm>
        </p:spPr>
        <p:txBody>
          <a:bodyPr>
            <a:normAutofit/>
          </a:bodyPr>
          <a:lstStyle/>
          <a:p>
            <a:r>
              <a:rPr lang="en-US" b="1" dirty="0"/>
              <a:t>Communication is key to a successful school year.</a:t>
            </a:r>
          </a:p>
          <a:p>
            <a:pPr lvl="1"/>
            <a:r>
              <a:rPr lang="es-ES" sz="2000" i="1" dirty="0"/>
              <a:t>La comunicación es clave para un año escolar exitoso.</a:t>
            </a:r>
            <a:endParaRPr lang="en-US" sz="2000" i="1" dirty="0"/>
          </a:p>
          <a:p>
            <a:r>
              <a:rPr lang="en-US" b="1" dirty="0"/>
              <a:t>Class Dojo is a messaging App that is used by all JMC staff</a:t>
            </a:r>
          </a:p>
          <a:p>
            <a:pPr lvl="1"/>
            <a:r>
              <a:rPr lang="es-ES" sz="2000" i="1" dirty="0" err="1"/>
              <a:t>Class</a:t>
            </a:r>
            <a:r>
              <a:rPr lang="es-ES" sz="2000" i="1" dirty="0"/>
              <a:t> Dojo es una aplicación de mensajería que utiliza todo el personal de JMC</a:t>
            </a:r>
          </a:p>
        </p:txBody>
      </p:sp>
      <p:pic>
        <p:nvPicPr>
          <p:cNvPr id="5" name="Picture 4"/>
          <p:cNvPicPr>
            <a:picLocks noChangeAspect="1"/>
          </p:cNvPicPr>
          <p:nvPr/>
        </p:nvPicPr>
        <p:blipFill>
          <a:blip r:embed="rId2"/>
          <a:stretch>
            <a:fillRect/>
          </a:stretch>
        </p:blipFill>
        <p:spPr>
          <a:xfrm>
            <a:off x="5867400" y="2362200"/>
            <a:ext cx="2924583" cy="1514686"/>
          </a:xfrm>
          <a:prstGeom prst="rect">
            <a:avLst/>
          </a:prstGeom>
        </p:spPr>
      </p:pic>
    </p:spTree>
    <p:extLst>
      <p:ext uri="{BB962C8B-B14F-4D97-AF65-F5344CB8AC3E}">
        <p14:creationId xmlns:p14="http://schemas.microsoft.com/office/powerpoint/2010/main" val="221582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82" y="304800"/>
            <a:ext cx="7442236" cy="1103564"/>
          </a:xfrm>
        </p:spPr>
        <p:txBody>
          <a:bodyPr/>
          <a:lstStyle/>
          <a:p>
            <a:pPr algn="ctr"/>
            <a:r>
              <a:rPr lang="en-US" b="1" dirty="0"/>
              <a:t>Class Dojo</a:t>
            </a:r>
            <a:br>
              <a:rPr lang="en-US" b="1" dirty="0"/>
            </a:br>
            <a:r>
              <a:rPr lang="en-US" b="1" dirty="0" err="1"/>
              <a:t>dojo</a:t>
            </a:r>
            <a:r>
              <a:rPr lang="en-US" b="1" dirty="0"/>
              <a:t> de </a:t>
            </a:r>
            <a:r>
              <a:rPr lang="en-US" b="1" dirty="0" err="1"/>
              <a:t>clase</a:t>
            </a:r>
            <a:endParaRPr lang="en-US" b="1" dirty="0"/>
          </a:p>
        </p:txBody>
      </p:sp>
      <p:sp>
        <p:nvSpPr>
          <p:cNvPr id="4" name="Content Placeholder 3"/>
          <p:cNvSpPr>
            <a:spLocks noGrp="1"/>
          </p:cNvSpPr>
          <p:nvPr>
            <p:ph sz="quarter" idx="13"/>
          </p:nvPr>
        </p:nvSpPr>
        <p:spPr>
          <a:xfrm>
            <a:off x="152400" y="1432778"/>
            <a:ext cx="8839200" cy="4800600"/>
          </a:xfrm>
        </p:spPr>
        <p:txBody>
          <a:bodyPr>
            <a:normAutofit fontScale="92500"/>
          </a:bodyPr>
          <a:lstStyle/>
          <a:p>
            <a:r>
              <a:rPr lang="en-US" sz="2400" b="1" dirty="0"/>
              <a:t>Reminders:</a:t>
            </a:r>
          </a:p>
          <a:p>
            <a:pPr lvl="1"/>
            <a:r>
              <a:rPr lang="en-US" sz="2200" b="1" dirty="0"/>
              <a:t>Some communication is best suited for discussion on the phone or in person.</a:t>
            </a:r>
          </a:p>
          <a:p>
            <a:pPr lvl="2"/>
            <a:r>
              <a:rPr lang="es-ES" sz="2000" i="1" dirty="0"/>
              <a:t>Cierta comunicación es más adecuada para la discusión por teléfono o en persona.</a:t>
            </a:r>
            <a:endParaRPr lang="en-US" sz="2000" i="1" dirty="0"/>
          </a:p>
          <a:p>
            <a:pPr lvl="1"/>
            <a:r>
              <a:rPr lang="en-US" sz="2200" b="1" dirty="0"/>
              <a:t>The teachers will be sending and responding to Dojo during school hours.</a:t>
            </a:r>
          </a:p>
          <a:p>
            <a:pPr lvl="2"/>
            <a:r>
              <a:rPr lang="es-ES" sz="2000" i="1" dirty="0"/>
              <a:t>Los maestros estarán enviando y respondiendo a </a:t>
            </a:r>
            <a:r>
              <a:rPr lang="es-ES" sz="2000" i="1" dirty="0" err="1"/>
              <a:t>Dojo</a:t>
            </a:r>
            <a:r>
              <a:rPr lang="es-ES" sz="2000" i="1" dirty="0"/>
              <a:t> durante el horario escolar.</a:t>
            </a:r>
            <a:endParaRPr lang="en-US" sz="2000" i="1" dirty="0"/>
          </a:p>
          <a:p>
            <a:pPr lvl="1"/>
            <a:r>
              <a:rPr lang="en-US" sz="2200" b="1" dirty="0"/>
              <a:t>If you have a question or issue that needs an immediate response, please call the front office.</a:t>
            </a:r>
          </a:p>
          <a:p>
            <a:pPr lvl="2"/>
            <a:r>
              <a:rPr lang="es-ES" sz="2000" i="1" dirty="0"/>
              <a:t>Si tiene una pregunta o un problema que necesita una respuesta inmediata, llame a la oficina principal.</a:t>
            </a:r>
            <a:endParaRPr lang="en-US" sz="2000" i="1" dirty="0"/>
          </a:p>
          <a:p>
            <a:pPr lvl="3"/>
            <a:endParaRPr lang="en-US" sz="1800" b="1" dirty="0"/>
          </a:p>
        </p:txBody>
      </p:sp>
    </p:spTree>
    <p:extLst>
      <p:ext uri="{BB962C8B-B14F-4D97-AF65-F5344CB8AC3E}">
        <p14:creationId xmlns:p14="http://schemas.microsoft.com/office/powerpoint/2010/main" val="391466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762000"/>
            <a:ext cx="7924800" cy="1066800"/>
          </a:xfrm>
        </p:spPr>
        <p:txBody>
          <a:bodyPr>
            <a:normAutofit/>
          </a:bodyPr>
          <a:lstStyle/>
          <a:p>
            <a:pPr algn="ctr" eaLnBrk="1" hangingPunct="1"/>
            <a:r>
              <a:rPr lang="en-US" sz="3200" b="1" dirty="0"/>
              <a:t>Title I: </a:t>
            </a:r>
            <a:r>
              <a:rPr lang="en-US" sz="3200" dirty="0"/>
              <a:t>“What is </a:t>
            </a:r>
            <a:r>
              <a:rPr lang="en-US" sz="3200" u="sng" dirty="0"/>
              <a:t>Title I</a:t>
            </a:r>
            <a:r>
              <a:rPr lang="en-US" sz="3200" dirty="0"/>
              <a:t> and </a:t>
            </a:r>
            <a:br>
              <a:rPr lang="en-US" sz="3200" dirty="0"/>
            </a:br>
            <a:r>
              <a:rPr lang="en-US" sz="3200" dirty="0"/>
              <a:t>how is it used in schools?”</a:t>
            </a:r>
          </a:p>
        </p:txBody>
      </p:sp>
      <p:sp>
        <p:nvSpPr>
          <p:cNvPr id="7171" name="Content Placeholder 1"/>
          <p:cNvSpPr>
            <a:spLocks noGrp="1"/>
          </p:cNvSpPr>
          <p:nvPr>
            <p:ph idx="1"/>
          </p:nvPr>
        </p:nvSpPr>
        <p:spPr>
          <a:xfrm>
            <a:off x="1219200" y="2209800"/>
            <a:ext cx="7010400" cy="3644590"/>
          </a:xfrm>
        </p:spPr>
        <p:txBody>
          <a:bodyPr>
            <a:normAutofit fontScale="92500" lnSpcReduction="20000"/>
          </a:bodyPr>
          <a:lstStyle/>
          <a:p>
            <a:pPr>
              <a:buFont typeface="Wingdings" pitchFamily="2" charset="2"/>
              <a:buChar char="Ø"/>
            </a:pPr>
            <a:r>
              <a:rPr lang="en-US" sz="2400" b="1" dirty="0"/>
              <a:t>Title 1 funds aim to bridge the gap between low-income students and other students. </a:t>
            </a:r>
          </a:p>
          <a:p>
            <a:pPr>
              <a:buFont typeface="Wingdings" pitchFamily="2" charset="2"/>
              <a:buChar char="Ø"/>
            </a:pPr>
            <a:endParaRPr lang="en-US" sz="2400" b="1" dirty="0"/>
          </a:p>
          <a:p>
            <a:pPr>
              <a:buFont typeface="Wingdings" pitchFamily="2" charset="2"/>
              <a:buChar char="Ø"/>
            </a:pPr>
            <a:r>
              <a:rPr lang="en-US" sz="2400" b="1" dirty="0"/>
              <a:t>The purpose of Title 1 funding, “is to ensure that all children have a fair, equal, and significant opportunity to obtain a high quality education and reach, at minimum, proficiency on challenging state academic achievement standards and state academic assessments.”</a:t>
            </a:r>
          </a:p>
          <a:p>
            <a:pPr>
              <a:buFont typeface="Wingdings" pitchFamily="2" charset="2"/>
              <a:buChar char="Ø"/>
            </a:pPr>
            <a:endParaRPr lang="en-US" sz="1800" dirty="0"/>
          </a:p>
          <a:p>
            <a:pPr>
              <a:buNone/>
            </a:pPr>
            <a:endParaRPr lang="en-US" sz="1800" dirty="0"/>
          </a:p>
          <a:p>
            <a:pPr>
              <a:buFont typeface="Wingdings" pitchFamily="2" charset="2"/>
              <a:buChar char="Ø"/>
            </a:pPr>
            <a:endParaRPr lang="en-US" sz="2000" dirty="0">
              <a:solidFill>
                <a:srgbClr val="FFFF00"/>
              </a:solidFill>
            </a:endParaRPr>
          </a:p>
          <a:p>
            <a:pPr>
              <a:buFont typeface="Wingdings" pitchFamily="2" charset="2"/>
              <a:buChar char="Ø"/>
            </a:pPr>
            <a:endParaRPr lang="en-US" sz="2000" dirty="0">
              <a:solidFill>
                <a:srgbClr val="FFFF00"/>
              </a:solidFill>
            </a:endParaRPr>
          </a:p>
          <a:p>
            <a:pPr>
              <a:buFont typeface="Wingdings" pitchFamily="2" charset="2"/>
              <a:buChar char="Ø"/>
            </a:pPr>
            <a:endParaRPr lang="en-US" sz="2000" dirty="0">
              <a:solidFill>
                <a:srgbClr val="FFFF00"/>
              </a:solidFill>
            </a:endParaRPr>
          </a:p>
        </p:txBody>
      </p:sp>
    </p:spTree>
    <p:extLst>
      <p:ext uri="{BB962C8B-B14F-4D97-AF65-F5344CB8AC3E}">
        <p14:creationId xmlns:p14="http://schemas.microsoft.com/office/powerpoint/2010/main" val="272469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91737" y="533400"/>
            <a:ext cx="7620000" cy="990600"/>
          </a:xfrm>
          <a:prstGeom prst="rect">
            <a:avLst/>
          </a:prstGeom>
        </p:spPr>
        <p:txBody>
          <a:bodyPr/>
          <a:lstStyle/>
          <a:p>
            <a:pPr algn="ctr">
              <a:defRPr/>
            </a:pPr>
            <a:r>
              <a:rPr lang="en-US" sz="2800" kern="0" dirty="0">
                <a:latin typeface="+mj-lt"/>
                <a:ea typeface="+mj-ea"/>
                <a:cs typeface="+mj-cs"/>
              </a:rPr>
              <a:t>How can Title I funding </a:t>
            </a:r>
          </a:p>
          <a:p>
            <a:pPr algn="ctr">
              <a:defRPr/>
            </a:pPr>
            <a:r>
              <a:rPr lang="en-US" sz="2800" kern="0" dirty="0">
                <a:latin typeface="+mj-lt"/>
                <a:ea typeface="+mj-ea"/>
                <a:cs typeface="+mj-cs"/>
              </a:rPr>
              <a:t>be used in a school?</a:t>
            </a:r>
            <a:r>
              <a:rPr lang="en-US" sz="4400" kern="0" dirty="0">
                <a:latin typeface="+mj-lt"/>
                <a:ea typeface="+mj-ea"/>
                <a:cs typeface="+mj-cs"/>
              </a:rPr>
              <a:t> </a:t>
            </a:r>
          </a:p>
          <a:p>
            <a:pPr algn="ctr">
              <a:defRPr/>
            </a:pPr>
            <a:r>
              <a:rPr lang="en-US" sz="4400" kern="0" dirty="0">
                <a:solidFill>
                  <a:schemeClr val="tx2"/>
                </a:solidFill>
                <a:latin typeface="+mj-lt"/>
                <a:ea typeface="+mj-ea"/>
                <a:cs typeface="+mj-cs"/>
              </a:rPr>
              <a:t>	</a:t>
            </a:r>
          </a:p>
        </p:txBody>
      </p:sp>
      <p:sp>
        <p:nvSpPr>
          <p:cNvPr id="5" name="TextBox 2"/>
          <p:cNvSpPr txBox="1">
            <a:spLocks noChangeArrowheads="1"/>
          </p:cNvSpPr>
          <p:nvPr/>
        </p:nvSpPr>
        <p:spPr bwMode="auto">
          <a:xfrm>
            <a:off x="1045490" y="2133600"/>
            <a:ext cx="73914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285750" indent="-285750" eaLnBrk="1" hangingPunct="1">
              <a:buFont typeface="Wingdings" pitchFamily="2" charset="2"/>
              <a:buChar char="Ø"/>
              <a:defRPr/>
            </a:pPr>
            <a:r>
              <a:rPr lang="en-US" sz="2400" b="1" dirty="0">
                <a:solidFill>
                  <a:schemeClr val="tx2"/>
                </a:solidFill>
              </a:rPr>
              <a:t>Title 1 funds can be used to improve curriculum, instructional activities, counseling, parental involvement, increase staff and program improvement. The funding should assist schools in meeting the educational goals of low-income students.  </a:t>
            </a:r>
          </a:p>
          <a:p>
            <a:pPr eaLnBrk="1" hangingPunct="1">
              <a:defRPr/>
            </a:pPr>
            <a:endParaRPr lang="en-US" sz="2400" b="1" dirty="0">
              <a:solidFill>
                <a:schemeClr val="tx2"/>
              </a:solidFill>
            </a:endParaRPr>
          </a:p>
          <a:p>
            <a:pPr marL="285750" indent="-285750" eaLnBrk="1" hangingPunct="1">
              <a:buFont typeface="Wingdings" pitchFamily="2" charset="2"/>
              <a:buChar char="Ø"/>
              <a:defRPr/>
            </a:pPr>
            <a:r>
              <a:rPr lang="en-US" sz="2400" b="1" dirty="0">
                <a:solidFill>
                  <a:schemeClr val="tx2"/>
                </a:solidFill>
              </a:rPr>
              <a:t>Funds typically support supplemental instruction in reading and math.</a:t>
            </a:r>
          </a:p>
          <a:p>
            <a:pPr eaLnBrk="1" hangingPunct="1">
              <a:defRPr/>
            </a:pPr>
            <a:endParaRPr lang="en-US" sz="1800" dirty="0"/>
          </a:p>
          <a:p>
            <a:pPr marL="285750" indent="-285750" eaLnBrk="1" hangingPunct="1">
              <a:buFont typeface="Wingdings" pitchFamily="2" charset="2"/>
              <a:buChar char="Ø"/>
              <a:defRPr/>
            </a:pPr>
            <a:endParaRPr lang="en-US" sz="1800" dirty="0"/>
          </a:p>
          <a:p>
            <a:pPr eaLnBrk="1" hangingPunct="1">
              <a:buFont typeface="Wingdings" pitchFamily="2" charset="2"/>
              <a:buChar char="Ø"/>
              <a:defRPr/>
            </a:pPr>
            <a:endParaRPr lang="en-US" dirty="0"/>
          </a:p>
        </p:txBody>
      </p:sp>
    </p:spTree>
    <p:extLst>
      <p:ext uri="{BB962C8B-B14F-4D97-AF65-F5344CB8AC3E}">
        <p14:creationId xmlns:p14="http://schemas.microsoft.com/office/powerpoint/2010/main" val="146788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76200"/>
            <a:ext cx="8229600" cy="1066800"/>
          </a:xfrm>
        </p:spPr>
        <p:txBody>
          <a:bodyPr/>
          <a:lstStyle/>
          <a:p>
            <a:pPr algn="ctr"/>
            <a:r>
              <a:rPr lang="en-US" i="1" dirty="0"/>
              <a:t>School Bullying</a:t>
            </a:r>
            <a:br>
              <a:rPr lang="en-US" i="1" dirty="0"/>
            </a:br>
            <a:r>
              <a:rPr lang="en-US" i="1" dirty="0" err="1"/>
              <a:t>Acoso</a:t>
            </a:r>
            <a:r>
              <a:rPr lang="en-US" i="1" dirty="0"/>
              <a:t> escolar</a:t>
            </a:r>
          </a:p>
        </p:txBody>
      </p:sp>
      <p:sp>
        <p:nvSpPr>
          <p:cNvPr id="2" name="Content Placeholder 1"/>
          <p:cNvSpPr>
            <a:spLocks noGrp="1"/>
          </p:cNvSpPr>
          <p:nvPr>
            <p:ph idx="4294967295"/>
          </p:nvPr>
        </p:nvSpPr>
        <p:spPr>
          <a:xfrm>
            <a:off x="304800" y="1152616"/>
            <a:ext cx="6781800" cy="4867183"/>
          </a:xfrm>
        </p:spPr>
        <p:txBody>
          <a:bodyPr>
            <a:normAutofit fontScale="40000" lnSpcReduction="20000"/>
          </a:bodyPr>
          <a:lstStyle/>
          <a:p>
            <a:pPr>
              <a:defRPr/>
            </a:pPr>
            <a:r>
              <a:rPr lang="en-US" sz="2800" b="1" dirty="0"/>
              <a:t>Delaware H.B. 243 requires school admin. to investigate and report alleged incidents of bullying </a:t>
            </a:r>
            <a:br>
              <a:rPr lang="en-US" sz="2800" b="1" dirty="0"/>
            </a:br>
            <a:r>
              <a:rPr lang="en-US" sz="2800" b="1" dirty="0"/>
              <a:t>(including cyber-bullying) and take corrective actions.</a:t>
            </a:r>
          </a:p>
          <a:p>
            <a:pPr>
              <a:defRPr/>
            </a:pPr>
            <a:r>
              <a:rPr lang="en-US" sz="2800" b="1" dirty="0"/>
              <a:t>Characteristics of Bullying…</a:t>
            </a:r>
          </a:p>
          <a:p>
            <a:pPr marL="0" indent="0">
              <a:buFont typeface="Wingdings" pitchFamily="2" charset="2"/>
              <a:buNone/>
              <a:defRPr/>
            </a:pPr>
            <a:r>
              <a:rPr lang="en-US" sz="2800" b="1" dirty="0"/>
              <a:t>	</a:t>
            </a:r>
            <a:r>
              <a:rPr lang="en-US" sz="2800" b="1" u="sng" dirty="0"/>
              <a:t>Aggressive</a:t>
            </a:r>
            <a:r>
              <a:rPr lang="en-US" sz="2800" b="1" dirty="0"/>
              <a:t>, intentional behavior involving unwanted negative actions</a:t>
            </a:r>
          </a:p>
          <a:p>
            <a:pPr marL="0" indent="0">
              <a:buFont typeface="Wingdings" pitchFamily="2" charset="2"/>
              <a:buNone/>
              <a:defRPr/>
            </a:pPr>
            <a:r>
              <a:rPr lang="en-US" sz="2800" b="1" dirty="0"/>
              <a:t>	Involves an </a:t>
            </a:r>
            <a:r>
              <a:rPr lang="en-US" sz="2800" b="1" u="sng" dirty="0"/>
              <a:t>imbalance</a:t>
            </a:r>
            <a:r>
              <a:rPr lang="en-US" sz="2800" b="1" dirty="0"/>
              <a:t> of </a:t>
            </a:r>
            <a:r>
              <a:rPr lang="en-US" sz="2800" b="1" u="sng" dirty="0"/>
              <a:t>power</a:t>
            </a:r>
            <a:r>
              <a:rPr lang="en-US" sz="2800" b="1" dirty="0"/>
              <a:t> or strength</a:t>
            </a:r>
          </a:p>
          <a:p>
            <a:pPr marL="0" indent="0">
              <a:buFont typeface="Wingdings" pitchFamily="2" charset="2"/>
              <a:buNone/>
              <a:defRPr/>
            </a:pPr>
            <a:r>
              <a:rPr lang="en-US" sz="2800" b="1" dirty="0"/>
              <a:t>	A pattern of behavior </a:t>
            </a:r>
            <a:r>
              <a:rPr lang="en-US" sz="2800" b="1" u="sng" dirty="0"/>
              <a:t>repeated</a:t>
            </a:r>
            <a:r>
              <a:rPr lang="en-US" sz="2800" b="1" dirty="0"/>
              <a:t> over time or which could be repeated over time</a:t>
            </a:r>
          </a:p>
          <a:p>
            <a:pPr>
              <a:defRPr/>
            </a:pPr>
            <a:r>
              <a:rPr lang="en-US" sz="2800" i="1" dirty="0" err="1"/>
              <a:t>Características</a:t>
            </a:r>
            <a:r>
              <a:rPr lang="en-US" sz="2800" i="1" dirty="0"/>
              <a:t> del Bullying…</a:t>
            </a:r>
          </a:p>
          <a:p>
            <a:pPr marL="0" indent="0">
              <a:buFont typeface="Wingdings" pitchFamily="2" charset="2"/>
              <a:buNone/>
              <a:defRPr/>
            </a:pPr>
            <a:r>
              <a:rPr lang="en-US" sz="2800" i="1" dirty="0"/>
              <a:t>	</a:t>
            </a:r>
            <a:r>
              <a:rPr lang="en-US" sz="2800" i="1" dirty="0" err="1"/>
              <a:t>Comportamients</a:t>
            </a:r>
            <a:r>
              <a:rPr lang="en-US" sz="2800" i="1" dirty="0"/>
              <a:t> </a:t>
            </a:r>
            <a:r>
              <a:rPr lang="en-US" sz="2800" i="1" dirty="0" err="1"/>
              <a:t>agresivo</a:t>
            </a:r>
            <a:r>
              <a:rPr lang="en-US" sz="2800" i="1" dirty="0"/>
              <a:t> e </a:t>
            </a:r>
            <a:r>
              <a:rPr lang="en-US" sz="2800" i="1" dirty="0" err="1"/>
              <a:t>intencional</a:t>
            </a:r>
            <a:r>
              <a:rPr lang="en-US" sz="2800" i="1" dirty="0"/>
              <a:t> que </a:t>
            </a:r>
            <a:r>
              <a:rPr lang="en-US" sz="2800" i="1" dirty="0" err="1"/>
              <a:t>involuucra</a:t>
            </a:r>
            <a:r>
              <a:rPr lang="en-US" sz="2800" i="1" dirty="0"/>
              <a:t> </a:t>
            </a:r>
            <a:r>
              <a:rPr lang="en-US" sz="2800" i="1" dirty="0" err="1"/>
              <a:t>acciones</a:t>
            </a:r>
            <a:r>
              <a:rPr lang="en-US" sz="2800" i="1" dirty="0"/>
              <a:t> </a:t>
            </a:r>
            <a:r>
              <a:rPr lang="en-US" sz="2800" i="1" dirty="0" err="1"/>
              <a:t>negativas</a:t>
            </a:r>
            <a:r>
              <a:rPr lang="en-US" sz="2800" i="1" dirty="0"/>
              <a:t> no </a:t>
            </a:r>
            <a:r>
              <a:rPr lang="en-US" sz="2800" i="1" dirty="0" err="1"/>
              <a:t>deseadas</a:t>
            </a:r>
            <a:endParaRPr lang="en-US" sz="2800" i="1" dirty="0"/>
          </a:p>
          <a:p>
            <a:pPr marL="0" indent="0">
              <a:buFont typeface="Wingdings" pitchFamily="2" charset="2"/>
              <a:buNone/>
              <a:defRPr/>
            </a:pPr>
            <a:r>
              <a:rPr lang="en-US" sz="2800" i="1" dirty="0"/>
              <a:t>	</a:t>
            </a:r>
            <a:r>
              <a:rPr lang="en-US" sz="2800" i="1" dirty="0" err="1"/>
              <a:t>Implica</a:t>
            </a:r>
            <a:r>
              <a:rPr lang="en-US" sz="2800" i="1" dirty="0"/>
              <a:t> un </a:t>
            </a:r>
            <a:r>
              <a:rPr lang="en-US" sz="2800" i="1" dirty="0" err="1"/>
              <a:t>desequilibrio</a:t>
            </a:r>
            <a:r>
              <a:rPr lang="en-US" sz="2800" i="1" dirty="0"/>
              <a:t> de </a:t>
            </a:r>
            <a:r>
              <a:rPr lang="en-US" sz="2800" i="1" dirty="0" err="1"/>
              <a:t>poder</a:t>
            </a:r>
            <a:r>
              <a:rPr lang="en-US" sz="2800" i="1" dirty="0"/>
              <a:t> o </a:t>
            </a:r>
            <a:r>
              <a:rPr lang="en-US" sz="2800" i="1" dirty="0" err="1"/>
              <a:t>fuerza</a:t>
            </a:r>
            <a:endParaRPr lang="en-US" sz="2800" i="1" dirty="0"/>
          </a:p>
          <a:p>
            <a:pPr marL="0" indent="0">
              <a:buFont typeface="Wingdings" pitchFamily="2" charset="2"/>
              <a:buNone/>
              <a:defRPr/>
            </a:pPr>
            <a:r>
              <a:rPr lang="en-US" sz="2800" i="1" dirty="0"/>
              <a:t>	Un patron de </a:t>
            </a:r>
            <a:r>
              <a:rPr lang="en-US" sz="2800" i="1" dirty="0" err="1"/>
              <a:t>comportamiento</a:t>
            </a:r>
            <a:r>
              <a:rPr lang="en-US" sz="2800" i="1" dirty="0"/>
              <a:t> </a:t>
            </a:r>
            <a:r>
              <a:rPr lang="en-US" sz="2800" i="1" dirty="0" err="1"/>
              <a:t>repetido</a:t>
            </a:r>
            <a:r>
              <a:rPr lang="en-US" sz="2800" i="1" dirty="0"/>
              <a:t> </a:t>
            </a:r>
            <a:r>
              <a:rPr lang="en-US" sz="2800" i="1" dirty="0" err="1"/>
              <a:t>en</a:t>
            </a:r>
            <a:r>
              <a:rPr lang="en-US" sz="2800" i="1" dirty="0"/>
              <a:t> </a:t>
            </a:r>
            <a:r>
              <a:rPr lang="en-US" sz="2800" i="1" dirty="0" err="1"/>
              <a:t>el</a:t>
            </a:r>
            <a:r>
              <a:rPr lang="en-US" sz="2800" i="1" dirty="0"/>
              <a:t> </a:t>
            </a:r>
            <a:r>
              <a:rPr lang="en-US" sz="2800" i="1" dirty="0" err="1"/>
              <a:t>tiemp</a:t>
            </a:r>
            <a:r>
              <a:rPr lang="en-US" sz="2800" i="1" dirty="0"/>
              <a:t> o que </a:t>
            </a:r>
            <a:r>
              <a:rPr lang="en-US" sz="2800" i="1" dirty="0" err="1"/>
              <a:t>podria</a:t>
            </a:r>
            <a:r>
              <a:rPr lang="en-US" sz="2800" i="1" dirty="0"/>
              <a:t> </a:t>
            </a:r>
            <a:r>
              <a:rPr lang="en-US" sz="2800" i="1" dirty="0" err="1"/>
              <a:t>repetirse</a:t>
            </a:r>
            <a:r>
              <a:rPr lang="en-US" sz="2800" i="1" dirty="0"/>
              <a:t> </a:t>
            </a:r>
            <a:r>
              <a:rPr lang="en-US" sz="2800" i="1" dirty="0" err="1"/>
              <a:t>en</a:t>
            </a:r>
            <a:r>
              <a:rPr lang="en-US" sz="2800" i="1" dirty="0"/>
              <a:t> </a:t>
            </a:r>
            <a:r>
              <a:rPr lang="en-US" sz="2800" i="1" dirty="0" err="1"/>
              <a:t>el</a:t>
            </a:r>
            <a:r>
              <a:rPr lang="en-US" sz="2800" i="1" dirty="0"/>
              <a:t> </a:t>
            </a:r>
            <a:r>
              <a:rPr lang="en-US" sz="2800" i="1" dirty="0" err="1"/>
              <a:t>tiempo</a:t>
            </a:r>
            <a:endParaRPr lang="en-US" sz="2800" i="1" dirty="0"/>
          </a:p>
          <a:p>
            <a:pPr>
              <a:defRPr/>
            </a:pPr>
            <a:r>
              <a:rPr lang="en-US" sz="2800" b="1" dirty="0"/>
              <a:t>To report incidents of bullying…</a:t>
            </a:r>
          </a:p>
          <a:p>
            <a:pPr lvl="1">
              <a:defRPr/>
            </a:pPr>
            <a:r>
              <a:rPr lang="en-US" sz="2600" b="1" dirty="0"/>
              <a:t>Contact your child’s teacher or school’s administrator</a:t>
            </a:r>
          </a:p>
          <a:p>
            <a:pPr lvl="1">
              <a:defRPr/>
            </a:pPr>
            <a:r>
              <a:rPr lang="en-US" sz="2600" b="1" dirty="0"/>
              <a:t>Forms can be found – IRSD Website (www.irsd.net)</a:t>
            </a:r>
          </a:p>
          <a:p>
            <a:pPr lvl="1">
              <a:defRPr/>
            </a:pPr>
            <a:r>
              <a:rPr lang="en-US" sz="2600" b="1" dirty="0"/>
              <a:t>D.O.J. Ombudsperson 1-800-220-5414</a:t>
            </a:r>
          </a:p>
          <a:p>
            <a:pPr>
              <a:defRPr/>
            </a:pPr>
            <a:r>
              <a:rPr lang="es-ES" sz="2800" i="1" dirty="0"/>
              <a:t>Para reportar incidentes de intimidación...</a:t>
            </a:r>
          </a:p>
          <a:p>
            <a:pPr lvl="1">
              <a:defRPr/>
            </a:pPr>
            <a:r>
              <a:rPr lang="es-ES" sz="2600" i="1" dirty="0"/>
              <a:t>Comuníquese con el maestro de su hijo o el administrador de la escuela</a:t>
            </a:r>
          </a:p>
          <a:p>
            <a:pPr lvl="1">
              <a:defRPr/>
            </a:pPr>
            <a:r>
              <a:rPr lang="es-ES" sz="2600" i="1" dirty="0"/>
              <a:t>Los formularios se pueden encontrar en el sitio web del IRSD (www.irsd.net)</a:t>
            </a:r>
          </a:p>
          <a:p>
            <a:pPr lvl="1">
              <a:defRPr/>
            </a:pPr>
            <a:r>
              <a:rPr lang="es-ES" sz="2600" i="1" dirty="0"/>
              <a:t>DOJ Defensor del pueblo 1-800-220-5414</a:t>
            </a:r>
            <a:endParaRPr lang="en-US" sz="2600" i="1" dirty="0"/>
          </a:p>
        </p:txBody>
      </p:sp>
    </p:spTree>
    <p:extLst>
      <p:ext uri="{BB962C8B-B14F-4D97-AF65-F5344CB8AC3E}">
        <p14:creationId xmlns:p14="http://schemas.microsoft.com/office/powerpoint/2010/main" val="184129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7494-6FD4-4F46-B8A8-47D9D2F9B9C4}"/>
              </a:ext>
            </a:extLst>
          </p:cNvPr>
          <p:cNvSpPr>
            <a:spLocks noGrp="1"/>
          </p:cNvSpPr>
          <p:nvPr>
            <p:ph type="title"/>
          </p:nvPr>
        </p:nvSpPr>
        <p:spPr>
          <a:xfrm>
            <a:off x="685801" y="1012055"/>
            <a:ext cx="7941468" cy="690794"/>
          </a:xfrm>
        </p:spPr>
        <p:txBody>
          <a:bodyPr/>
          <a:lstStyle/>
          <a:p>
            <a:pPr algn="ctr"/>
            <a:r>
              <a:rPr lang="en-US" dirty="0"/>
              <a:t>IRSD Bullying Program</a:t>
            </a:r>
          </a:p>
        </p:txBody>
      </p:sp>
      <p:sp>
        <p:nvSpPr>
          <p:cNvPr id="3" name="Content Placeholder 2">
            <a:extLst>
              <a:ext uri="{FF2B5EF4-FFF2-40B4-BE49-F238E27FC236}">
                <a16:creationId xmlns:a16="http://schemas.microsoft.com/office/drawing/2014/main" id="{7080A5B6-DF42-4540-8DF3-C29CA1881CA4}"/>
              </a:ext>
            </a:extLst>
          </p:cNvPr>
          <p:cNvSpPr>
            <a:spLocks noGrp="1"/>
          </p:cNvSpPr>
          <p:nvPr>
            <p:ph idx="1"/>
          </p:nvPr>
        </p:nvSpPr>
        <p:spPr>
          <a:xfrm>
            <a:off x="814982" y="2057400"/>
            <a:ext cx="7514035" cy="3968318"/>
          </a:xfrm>
        </p:spPr>
        <p:txBody>
          <a:bodyPr>
            <a:normAutofit fontScale="92500" lnSpcReduction="20000"/>
          </a:bodyPr>
          <a:lstStyle/>
          <a:p>
            <a:r>
              <a:rPr lang="en-US" dirty="0"/>
              <a:t>S.T.O.P. Bullying program - </a:t>
            </a:r>
            <a:r>
              <a:rPr lang="en-US" i="1" dirty="0"/>
              <a:t>Introduced at all IRSD schools</a:t>
            </a:r>
          </a:p>
          <a:p>
            <a:pPr lvl="1"/>
            <a:r>
              <a:rPr lang="en-US" b="1" dirty="0"/>
              <a:t>S – Stand-up </a:t>
            </a:r>
            <a:r>
              <a:rPr lang="en-US" dirty="0"/>
              <a:t>to the bully, and use your words to tell him/her/them to STOP hurting you.  Say it loudly and clearly for others to hear.</a:t>
            </a:r>
          </a:p>
          <a:p>
            <a:pPr lvl="1"/>
            <a:r>
              <a:rPr lang="en-US" b="1" dirty="0"/>
              <a:t>T - Take appropriate Action </a:t>
            </a:r>
            <a:r>
              <a:rPr lang="en-US" dirty="0"/>
              <a:t>to get away from the bully.  Walk or run if need be, or go to an adult.</a:t>
            </a:r>
          </a:p>
          <a:p>
            <a:pPr lvl="1"/>
            <a:r>
              <a:rPr lang="en-US" b="1" dirty="0"/>
              <a:t>O – Open up </a:t>
            </a:r>
            <a:r>
              <a:rPr lang="en-US" dirty="0"/>
              <a:t>to a trusted adult in your life, like your parents, a teacher, a counselor, or a coach.</a:t>
            </a:r>
          </a:p>
          <a:p>
            <a:pPr lvl="1"/>
            <a:r>
              <a:rPr lang="en-US" b="1" dirty="0"/>
              <a:t>P – Protect </a:t>
            </a:r>
            <a:r>
              <a:rPr lang="en-US" dirty="0"/>
              <a:t>yourself from bullies by staying with a group of friends.  If you are alone, self defense would include blocking the bully from hitting you and protecting your body.</a:t>
            </a:r>
          </a:p>
          <a:p>
            <a:pPr lvl="1"/>
            <a:endParaRPr lang="en-US" dirty="0"/>
          </a:p>
          <a:p>
            <a:r>
              <a:rPr lang="en-US" dirty="0"/>
              <a:t>Be aware of the resources on the IRSD website for families regarding bullying incidents (located under the “Students and Families” tab).</a:t>
            </a:r>
          </a:p>
        </p:txBody>
      </p:sp>
    </p:spTree>
    <p:extLst>
      <p:ext uri="{BB962C8B-B14F-4D97-AF65-F5344CB8AC3E}">
        <p14:creationId xmlns:p14="http://schemas.microsoft.com/office/powerpoint/2010/main" val="398463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171" y="15167"/>
            <a:ext cx="8564732" cy="789514"/>
          </a:xfrm>
        </p:spPr>
        <p:txBody>
          <a:bodyPr>
            <a:normAutofit fontScale="90000"/>
          </a:bodyPr>
          <a:lstStyle/>
          <a:p>
            <a:pPr algn="ctr">
              <a:defRPr/>
            </a:pPr>
            <a:r>
              <a:rPr lang="en-US" i="1" dirty="0"/>
              <a:t>Discipline and</a:t>
            </a:r>
            <a:br>
              <a:rPr lang="en-US" i="1" dirty="0"/>
            </a:br>
            <a:r>
              <a:rPr lang="en-US" i="1" dirty="0"/>
              <a:t>Student Code of Conduct</a:t>
            </a:r>
            <a:endParaRPr lang="en-US" dirty="0"/>
          </a:p>
        </p:txBody>
      </p:sp>
      <p:sp>
        <p:nvSpPr>
          <p:cNvPr id="3" name="Content Placeholder 2"/>
          <p:cNvSpPr>
            <a:spLocks noGrp="1"/>
          </p:cNvSpPr>
          <p:nvPr>
            <p:ph idx="4294967295"/>
          </p:nvPr>
        </p:nvSpPr>
        <p:spPr>
          <a:xfrm>
            <a:off x="175334" y="5433080"/>
            <a:ext cx="8793332" cy="593605"/>
          </a:xfrm>
        </p:spPr>
        <p:txBody>
          <a:bodyPr>
            <a:normAutofit fontScale="77500" lnSpcReduction="20000"/>
          </a:bodyPr>
          <a:lstStyle/>
          <a:p>
            <a:pPr>
              <a:defRPr/>
            </a:pPr>
            <a:r>
              <a:rPr lang="en-US" dirty="0"/>
              <a:t>The complete “IRSD Student Code Conduct” as well as the “K-5 Elementary Discipline Matrix” is located on the school’s website under the parent’s dropdown. </a:t>
            </a:r>
            <a:endParaRPr lang="en-US" sz="2800" b="1" dirty="0"/>
          </a:p>
        </p:txBody>
      </p:sp>
      <p:pic>
        <p:nvPicPr>
          <p:cNvPr id="5" name="Picture 4">
            <a:extLst>
              <a:ext uri="{FF2B5EF4-FFF2-40B4-BE49-F238E27FC236}">
                <a16:creationId xmlns:a16="http://schemas.microsoft.com/office/drawing/2014/main" id="{47F4C35D-2CAB-4D32-8A4F-750125F9EE40}"/>
              </a:ext>
            </a:extLst>
          </p:cNvPr>
          <p:cNvPicPr>
            <a:picLocks noChangeAspect="1"/>
          </p:cNvPicPr>
          <p:nvPr/>
        </p:nvPicPr>
        <p:blipFill>
          <a:blip r:embed="rId2"/>
          <a:stretch>
            <a:fillRect/>
          </a:stretch>
        </p:blipFill>
        <p:spPr>
          <a:xfrm>
            <a:off x="19975" y="842011"/>
            <a:ext cx="4577628" cy="2667000"/>
          </a:xfrm>
          <a:prstGeom prst="rect">
            <a:avLst/>
          </a:prstGeom>
        </p:spPr>
      </p:pic>
      <p:pic>
        <p:nvPicPr>
          <p:cNvPr id="7" name="Picture 6">
            <a:extLst>
              <a:ext uri="{FF2B5EF4-FFF2-40B4-BE49-F238E27FC236}">
                <a16:creationId xmlns:a16="http://schemas.microsoft.com/office/drawing/2014/main" id="{59C9D9EB-2289-4A93-A244-C9CFA7F0E8CF}"/>
              </a:ext>
            </a:extLst>
          </p:cNvPr>
          <p:cNvPicPr>
            <a:picLocks noChangeAspect="1"/>
          </p:cNvPicPr>
          <p:nvPr/>
        </p:nvPicPr>
        <p:blipFill>
          <a:blip r:embed="rId3"/>
          <a:stretch>
            <a:fillRect/>
          </a:stretch>
        </p:blipFill>
        <p:spPr>
          <a:xfrm>
            <a:off x="4615358" y="1219201"/>
            <a:ext cx="4508667" cy="1369568"/>
          </a:xfrm>
          <a:prstGeom prst="rect">
            <a:avLst/>
          </a:prstGeom>
        </p:spPr>
      </p:pic>
      <p:pic>
        <p:nvPicPr>
          <p:cNvPr id="9" name="Picture 8">
            <a:extLst>
              <a:ext uri="{FF2B5EF4-FFF2-40B4-BE49-F238E27FC236}">
                <a16:creationId xmlns:a16="http://schemas.microsoft.com/office/drawing/2014/main" id="{851641A3-378A-43D8-B5B7-C0E385DA3394}"/>
              </a:ext>
            </a:extLst>
          </p:cNvPr>
          <p:cNvPicPr>
            <a:picLocks noChangeAspect="1"/>
          </p:cNvPicPr>
          <p:nvPr/>
        </p:nvPicPr>
        <p:blipFill>
          <a:blip r:embed="rId4"/>
          <a:stretch>
            <a:fillRect/>
          </a:stretch>
        </p:blipFill>
        <p:spPr>
          <a:xfrm>
            <a:off x="2174341" y="3560397"/>
            <a:ext cx="4590392" cy="1926289"/>
          </a:xfrm>
          <a:prstGeom prst="rect">
            <a:avLst/>
          </a:prstGeom>
        </p:spPr>
      </p:pic>
    </p:spTree>
    <p:extLst>
      <p:ext uri="{BB962C8B-B14F-4D97-AF65-F5344CB8AC3E}">
        <p14:creationId xmlns:p14="http://schemas.microsoft.com/office/powerpoint/2010/main" val="48755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08" y="685800"/>
            <a:ext cx="7464981" cy="1017270"/>
          </a:xfrm>
        </p:spPr>
        <p:txBody>
          <a:bodyPr/>
          <a:lstStyle/>
          <a:p>
            <a:pPr algn="ctr"/>
            <a:r>
              <a:rPr lang="en-US" b="1" dirty="0"/>
              <a:t>It’s A Winning Year @ JMC</a:t>
            </a:r>
          </a:p>
        </p:txBody>
      </p:sp>
      <p:pic>
        <p:nvPicPr>
          <p:cNvPr id="5" name="Content Placeholder 4">
            <a:extLst>
              <a:ext uri="{FF2B5EF4-FFF2-40B4-BE49-F238E27FC236}">
                <a16:creationId xmlns:a16="http://schemas.microsoft.com/office/drawing/2014/main" id="{0ED80C64-C777-4F3E-867C-0DD4DBAA91F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6546" y="2030810"/>
            <a:ext cx="5318653" cy="3988990"/>
          </a:xfrm>
        </p:spPr>
      </p:pic>
    </p:spTree>
    <p:extLst>
      <p:ext uri="{BB962C8B-B14F-4D97-AF65-F5344CB8AC3E}">
        <p14:creationId xmlns:p14="http://schemas.microsoft.com/office/powerpoint/2010/main" val="417559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346078" cy="711359"/>
          </a:xfrm>
        </p:spPr>
        <p:txBody>
          <a:bodyPr/>
          <a:lstStyle/>
          <a:p>
            <a:pPr algn="ctr"/>
            <a:r>
              <a:rPr lang="en-US" dirty="0"/>
              <a:t>Security initiatives</a:t>
            </a:r>
          </a:p>
        </p:txBody>
      </p:sp>
      <p:sp>
        <p:nvSpPr>
          <p:cNvPr id="3" name="Content Placeholder 2"/>
          <p:cNvSpPr>
            <a:spLocks noGrp="1"/>
          </p:cNvSpPr>
          <p:nvPr>
            <p:ph idx="1"/>
          </p:nvPr>
        </p:nvSpPr>
        <p:spPr>
          <a:xfrm>
            <a:off x="1371600" y="1905000"/>
            <a:ext cx="7391399" cy="4267200"/>
          </a:xfrm>
        </p:spPr>
        <p:txBody>
          <a:bodyPr>
            <a:normAutofit fontScale="92500" lnSpcReduction="10000"/>
          </a:bodyPr>
          <a:lstStyle/>
          <a:p>
            <a:r>
              <a:rPr lang="en-US" sz="2000" b="1" dirty="0"/>
              <a:t>School safety monitor - </a:t>
            </a:r>
            <a:r>
              <a:rPr lang="en-US" sz="2000" b="1" i="1" dirty="0" err="1"/>
              <a:t>Monitora</a:t>
            </a:r>
            <a:r>
              <a:rPr lang="en-US" sz="2000" b="1" i="1" dirty="0"/>
              <a:t> de </a:t>
            </a:r>
            <a:r>
              <a:rPr lang="en-US" sz="2000" b="1" i="1" dirty="0" err="1"/>
              <a:t>seguridad</a:t>
            </a:r>
            <a:r>
              <a:rPr lang="en-US" sz="2000" b="1" i="1" dirty="0"/>
              <a:t> escolar</a:t>
            </a:r>
          </a:p>
          <a:p>
            <a:pPr lvl="1"/>
            <a:r>
              <a:rPr lang="en-US" sz="1800" dirty="0"/>
              <a:t>Mr. John Justice</a:t>
            </a:r>
          </a:p>
          <a:p>
            <a:r>
              <a:rPr lang="en-US" sz="2000" b="1" dirty="0"/>
              <a:t>Doors are locked during the school day!</a:t>
            </a:r>
          </a:p>
          <a:p>
            <a:pPr lvl="1"/>
            <a:r>
              <a:rPr lang="es-ES" sz="1800" i="1" dirty="0"/>
              <a:t>¡Las puertas están cerradas durante el día escolar!</a:t>
            </a:r>
            <a:endParaRPr lang="en-US" sz="1800" i="1" dirty="0"/>
          </a:p>
          <a:p>
            <a:r>
              <a:rPr lang="en-US" sz="2000" b="1" dirty="0"/>
              <a:t>Students will only be released to those authorized</a:t>
            </a:r>
          </a:p>
          <a:p>
            <a:pPr lvl="1"/>
            <a:r>
              <a:rPr lang="es-ES" sz="1800" dirty="0"/>
              <a:t>Los estudiantes solo serán entregados a aquellos autorizados.</a:t>
            </a:r>
            <a:endParaRPr lang="en-US" sz="1800" dirty="0"/>
          </a:p>
          <a:p>
            <a:r>
              <a:rPr lang="en-US" sz="2000" b="1" dirty="0"/>
              <a:t>Swipe cards and readers - </a:t>
            </a:r>
            <a:r>
              <a:rPr lang="en-US" sz="2000" i="1" dirty="0" err="1"/>
              <a:t>Tarjetas</a:t>
            </a:r>
            <a:r>
              <a:rPr lang="en-US" sz="2000" i="1" dirty="0"/>
              <a:t> </a:t>
            </a:r>
            <a:r>
              <a:rPr lang="en-US" sz="2000" i="1" dirty="0" err="1"/>
              <a:t>magnéticas</a:t>
            </a:r>
            <a:r>
              <a:rPr lang="en-US" sz="2000" i="1" dirty="0"/>
              <a:t> y </a:t>
            </a:r>
            <a:r>
              <a:rPr lang="en-US" sz="2000" i="1" dirty="0" err="1"/>
              <a:t>lectores</a:t>
            </a:r>
            <a:endParaRPr lang="en-US" sz="2000" i="1" dirty="0"/>
          </a:p>
          <a:p>
            <a:pPr lvl="1"/>
            <a:r>
              <a:rPr lang="en-US" sz="1800" b="1" dirty="0">
                <a:solidFill>
                  <a:schemeClr val="tx2">
                    <a:lumMod val="75000"/>
                  </a:schemeClr>
                </a:solidFill>
              </a:rPr>
              <a:t>Visitors will have to buzzed into school.</a:t>
            </a:r>
          </a:p>
          <a:p>
            <a:pPr lvl="2"/>
            <a:r>
              <a:rPr lang="es-ES" sz="1600" i="1" dirty="0">
                <a:solidFill>
                  <a:schemeClr val="tx2">
                    <a:lumMod val="75000"/>
                  </a:schemeClr>
                </a:solidFill>
              </a:rPr>
              <a:t>Las visitantes tendrán que zumbar en la escuela.</a:t>
            </a:r>
          </a:p>
          <a:p>
            <a:pPr lvl="1"/>
            <a:r>
              <a:rPr lang="en-US" sz="1800" b="1" dirty="0">
                <a:solidFill>
                  <a:schemeClr val="tx2">
                    <a:lumMod val="75000"/>
                  </a:schemeClr>
                </a:solidFill>
              </a:rPr>
              <a:t>Identification required for access.</a:t>
            </a:r>
          </a:p>
          <a:p>
            <a:pPr lvl="2"/>
            <a:r>
              <a:rPr lang="es-ES" sz="1600" i="1" dirty="0">
                <a:solidFill>
                  <a:schemeClr val="tx2">
                    <a:lumMod val="75000"/>
                  </a:schemeClr>
                </a:solidFill>
              </a:rPr>
              <a:t>Identificación requerida para el acceso.</a:t>
            </a:r>
            <a:endParaRPr lang="en-US" sz="1600" i="1" dirty="0">
              <a:solidFill>
                <a:schemeClr val="tx2">
                  <a:lumMod val="75000"/>
                </a:schemeClr>
              </a:solidFill>
            </a:endParaRPr>
          </a:p>
          <a:p>
            <a:pPr lvl="1"/>
            <a:endParaRPr lang="en-US" dirty="0"/>
          </a:p>
        </p:txBody>
      </p:sp>
    </p:spTree>
    <p:extLst>
      <p:ext uri="{BB962C8B-B14F-4D97-AF65-F5344CB8AC3E}">
        <p14:creationId xmlns:p14="http://schemas.microsoft.com/office/powerpoint/2010/main" val="240553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9"/>
            <a:ext cx="8382000" cy="1244600"/>
          </a:xfrm>
        </p:spPr>
        <p:txBody>
          <a:bodyPr>
            <a:normAutofit fontScale="90000"/>
          </a:bodyPr>
          <a:lstStyle/>
          <a:p>
            <a:pPr algn="ctr"/>
            <a:r>
              <a:rPr lang="en-US" b="1" u="sng" dirty="0"/>
              <a:t>New</a:t>
            </a:r>
            <a:r>
              <a:rPr lang="en-US" dirty="0"/>
              <a:t> Security initiative</a:t>
            </a:r>
            <a:br>
              <a:rPr lang="en-US" dirty="0"/>
            </a:br>
            <a:r>
              <a:rPr lang="en-US" i="1" dirty="0"/>
              <a:t>Nueva </a:t>
            </a:r>
            <a:r>
              <a:rPr lang="en-US" i="1" dirty="0" err="1"/>
              <a:t>iniciativa</a:t>
            </a:r>
            <a:r>
              <a:rPr lang="en-US" i="1" dirty="0"/>
              <a:t> de </a:t>
            </a:r>
            <a:r>
              <a:rPr lang="en-US" i="1" dirty="0" err="1"/>
              <a:t>seguridad</a:t>
            </a:r>
            <a:br>
              <a:rPr lang="en-US" dirty="0"/>
            </a:br>
            <a:r>
              <a:rPr lang="en-US" dirty="0"/>
              <a:t>Standard Response Protocol (SRP)</a:t>
            </a:r>
          </a:p>
        </p:txBody>
      </p:sp>
      <p:sp>
        <p:nvSpPr>
          <p:cNvPr id="3" name="Content Placeholder 2"/>
          <p:cNvSpPr>
            <a:spLocks noGrp="1"/>
          </p:cNvSpPr>
          <p:nvPr>
            <p:ph idx="4294967295"/>
          </p:nvPr>
        </p:nvSpPr>
        <p:spPr>
          <a:xfrm>
            <a:off x="3657600" y="1295400"/>
            <a:ext cx="5486400" cy="4548188"/>
          </a:xfrm>
        </p:spPr>
        <p:txBody>
          <a:bodyPr>
            <a:normAutofit/>
          </a:bodyPr>
          <a:lstStyle/>
          <a:p>
            <a:r>
              <a:rPr lang="en-US" sz="2000" dirty="0"/>
              <a:t>What is it? Que es?</a:t>
            </a:r>
          </a:p>
          <a:p>
            <a:pPr lvl="1"/>
            <a:r>
              <a:rPr lang="en-US" dirty="0"/>
              <a:t>Students and staff will be training, practicing, and drilling these new protocols in case the need occurs to ensure everyone's safety.</a:t>
            </a:r>
          </a:p>
          <a:p>
            <a:pPr lvl="1"/>
            <a:r>
              <a:rPr lang="en-US" i="1" dirty="0"/>
              <a:t>Los </a:t>
            </a:r>
            <a:r>
              <a:rPr lang="en-US" i="1" dirty="0" err="1"/>
              <a:t>estudiantes</a:t>
            </a:r>
            <a:r>
              <a:rPr lang="en-US" i="1" dirty="0"/>
              <a:t> y </a:t>
            </a:r>
            <a:r>
              <a:rPr lang="en-US" i="1" dirty="0" err="1"/>
              <a:t>el</a:t>
            </a:r>
            <a:r>
              <a:rPr lang="en-US" i="1" dirty="0"/>
              <a:t> personal </a:t>
            </a:r>
            <a:r>
              <a:rPr lang="en-US" i="1" dirty="0" err="1"/>
              <a:t>capacitaran</a:t>
            </a:r>
            <a:r>
              <a:rPr lang="en-US" i="1" dirty="0"/>
              <a:t> </a:t>
            </a:r>
            <a:r>
              <a:rPr lang="en-US" i="1" dirty="0" err="1"/>
              <a:t>practicaran</a:t>
            </a:r>
            <a:r>
              <a:rPr lang="en-US" i="1" dirty="0"/>
              <a:t> </a:t>
            </a:r>
            <a:r>
              <a:rPr lang="en-US" i="1" dirty="0" err="1"/>
              <a:t>estos</a:t>
            </a:r>
            <a:r>
              <a:rPr lang="en-US" i="1" dirty="0"/>
              <a:t> </a:t>
            </a:r>
            <a:r>
              <a:rPr lang="en-US" i="1" dirty="0" err="1"/>
              <a:t>nuevos</a:t>
            </a:r>
            <a:r>
              <a:rPr lang="en-US" i="1" dirty="0"/>
              <a:t> </a:t>
            </a:r>
            <a:r>
              <a:rPr lang="en-US" i="1" dirty="0" err="1"/>
              <a:t>protocolos</a:t>
            </a:r>
            <a:r>
              <a:rPr lang="en-US" i="1" dirty="0"/>
              <a:t> </a:t>
            </a:r>
            <a:r>
              <a:rPr lang="en-US" i="1" dirty="0" err="1"/>
              <a:t>en</a:t>
            </a:r>
            <a:r>
              <a:rPr lang="en-US" i="1" dirty="0"/>
              <a:t> </a:t>
            </a:r>
            <a:r>
              <a:rPr lang="en-US" i="1" dirty="0" err="1"/>
              <a:t>caso</a:t>
            </a:r>
            <a:r>
              <a:rPr lang="en-US" i="1" dirty="0"/>
              <a:t> de que sea </a:t>
            </a:r>
            <a:r>
              <a:rPr lang="en-US" i="1" dirty="0" err="1"/>
              <a:t>necesario</a:t>
            </a:r>
            <a:r>
              <a:rPr lang="en-US" i="1" dirty="0"/>
              <a:t> para </a:t>
            </a:r>
            <a:r>
              <a:rPr lang="en-US" i="1" dirty="0" err="1"/>
              <a:t>garantizar</a:t>
            </a:r>
            <a:r>
              <a:rPr lang="en-US" i="1" dirty="0"/>
              <a:t> la </a:t>
            </a:r>
            <a:r>
              <a:rPr lang="en-US" i="1" dirty="0" err="1"/>
              <a:t>seguridad</a:t>
            </a:r>
            <a:r>
              <a:rPr lang="en-US" i="1" dirty="0"/>
              <a:t> de </a:t>
            </a:r>
            <a:r>
              <a:rPr lang="en-US" i="1" dirty="0" err="1"/>
              <a:t>todos</a:t>
            </a:r>
            <a:r>
              <a:rPr lang="en-US" i="1" dirty="0"/>
              <a:t>.</a:t>
            </a:r>
          </a:p>
          <a:p>
            <a:r>
              <a:rPr lang="en-US" dirty="0"/>
              <a:t>A handout for guardians is available on the school website.  Also, ask your child what they do when they hear … ?</a:t>
            </a:r>
          </a:p>
          <a:p>
            <a:pPr lvl="1"/>
            <a:r>
              <a:rPr lang="en-US" i="1" dirty="0"/>
              <a:t>Un </a:t>
            </a:r>
            <a:r>
              <a:rPr lang="en-US" i="1" dirty="0" err="1"/>
              <a:t>folleto</a:t>
            </a:r>
            <a:r>
              <a:rPr lang="en-US" i="1" dirty="0"/>
              <a:t> para </a:t>
            </a:r>
            <a:r>
              <a:rPr lang="en-US" i="1" dirty="0" err="1"/>
              <a:t>tutores</a:t>
            </a:r>
            <a:r>
              <a:rPr lang="en-US" i="1" dirty="0"/>
              <a:t> </a:t>
            </a:r>
            <a:r>
              <a:rPr lang="en-US" i="1" dirty="0" err="1"/>
              <a:t>esta</a:t>
            </a:r>
            <a:r>
              <a:rPr lang="en-US" i="1" dirty="0"/>
              <a:t> </a:t>
            </a:r>
            <a:r>
              <a:rPr lang="en-US" i="1" dirty="0" err="1"/>
              <a:t>dusponible</a:t>
            </a:r>
            <a:r>
              <a:rPr lang="en-US" i="1" dirty="0"/>
              <a:t> </a:t>
            </a:r>
            <a:r>
              <a:rPr lang="en-US" i="1" dirty="0" err="1"/>
              <a:t>en</a:t>
            </a:r>
            <a:r>
              <a:rPr lang="en-US" i="1" dirty="0"/>
              <a:t> </a:t>
            </a:r>
            <a:r>
              <a:rPr lang="en-US" i="1" dirty="0" err="1"/>
              <a:t>el</a:t>
            </a:r>
            <a:r>
              <a:rPr lang="en-US" i="1" dirty="0"/>
              <a:t> sitio web de la </a:t>
            </a:r>
            <a:r>
              <a:rPr lang="en-US" i="1" dirty="0" err="1"/>
              <a:t>escuela</a:t>
            </a:r>
            <a:r>
              <a:rPr lang="en-US" i="1" dirty="0"/>
              <a:t>.  </a:t>
            </a:r>
            <a:r>
              <a:rPr lang="en-US" i="1" dirty="0" err="1"/>
              <a:t>Ademas</a:t>
            </a:r>
            <a:r>
              <a:rPr lang="en-US" i="1" dirty="0"/>
              <a:t>, </a:t>
            </a:r>
            <a:r>
              <a:rPr lang="en-US" i="1" dirty="0" err="1"/>
              <a:t>preguntele</a:t>
            </a:r>
            <a:r>
              <a:rPr lang="en-US" i="1" dirty="0"/>
              <a:t> a </a:t>
            </a:r>
            <a:r>
              <a:rPr lang="en-US" i="1" dirty="0" err="1"/>
              <a:t>su</a:t>
            </a:r>
            <a:r>
              <a:rPr lang="en-US" i="1" dirty="0"/>
              <a:t> </a:t>
            </a:r>
            <a:r>
              <a:rPr lang="en-US" i="1" dirty="0" err="1"/>
              <a:t>hijo</a:t>
            </a:r>
            <a:r>
              <a:rPr lang="en-US" i="1" dirty="0"/>
              <a:t> que </a:t>
            </a:r>
            <a:r>
              <a:rPr lang="en-US" i="1" dirty="0" err="1"/>
              <a:t>hace</a:t>
            </a:r>
            <a:r>
              <a:rPr lang="en-US" i="1" dirty="0"/>
              <a:t> </a:t>
            </a:r>
            <a:r>
              <a:rPr lang="en-US" i="1" dirty="0" err="1"/>
              <a:t>cuando</a:t>
            </a:r>
            <a:r>
              <a:rPr lang="en-US" i="1" dirty="0"/>
              <a:t> </a:t>
            </a:r>
            <a:r>
              <a:rPr lang="en-US" i="1" dirty="0" err="1"/>
              <a:t>escucha</a:t>
            </a:r>
            <a:r>
              <a:rPr lang="en-US" i="1" dirty="0"/>
              <a:t>…</a:t>
            </a:r>
          </a:p>
          <a:p>
            <a:pPr lvl="1"/>
            <a:endParaRPr lang="en-US" dirty="0"/>
          </a:p>
        </p:txBody>
      </p:sp>
      <p:pic>
        <p:nvPicPr>
          <p:cNvPr id="7" name="Picture 6">
            <a:extLst>
              <a:ext uri="{FF2B5EF4-FFF2-40B4-BE49-F238E27FC236}">
                <a16:creationId xmlns:a16="http://schemas.microsoft.com/office/drawing/2014/main" id="{7264C35C-8D7D-468B-AC93-1EF8FA6361CC}"/>
              </a:ext>
            </a:extLst>
          </p:cNvPr>
          <p:cNvPicPr>
            <a:picLocks noChangeAspect="1"/>
          </p:cNvPicPr>
          <p:nvPr/>
        </p:nvPicPr>
        <p:blipFill>
          <a:blip r:embed="rId3"/>
          <a:stretch>
            <a:fillRect/>
          </a:stretch>
        </p:blipFill>
        <p:spPr>
          <a:xfrm>
            <a:off x="381000" y="1905000"/>
            <a:ext cx="3038478" cy="3938221"/>
          </a:xfrm>
          <a:prstGeom prst="rect">
            <a:avLst/>
          </a:prstGeom>
        </p:spPr>
      </p:pic>
    </p:spTree>
    <p:extLst>
      <p:ext uri="{BB962C8B-B14F-4D97-AF65-F5344CB8AC3E}">
        <p14:creationId xmlns:p14="http://schemas.microsoft.com/office/powerpoint/2010/main" val="100054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8587" y="76200"/>
            <a:ext cx="6346825" cy="903288"/>
          </a:xfrm>
        </p:spPr>
        <p:txBody>
          <a:bodyPr>
            <a:normAutofit fontScale="90000"/>
          </a:bodyPr>
          <a:lstStyle/>
          <a:p>
            <a:pPr algn="ctr"/>
            <a:r>
              <a:rPr lang="en-US" dirty="0"/>
              <a:t>School Choice</a:t>
            </a:r>
            <a:br>
              <a:rPr lang="en-US" dirty="0"/>
            </a:br>
            <a:r>
              <a:rPr lang="en-US" i="1" dirty="0" err="1"/>
              <a:t>Elección</a:t>
            </a:r>
            <a:r>
              <a:rPr lang="en-US" i="1" dirty="0"/>
              <a:t> de </a:t>
            </a:r>
            <a:r>
              <a:rPr lang="en-US" i="1" dirty="0" err="1"/>
              <a:t>escuela</a:t>
            </a:r>
            <a:endParaRPr lang="en-US" i="1" dirty="0"/>
          </a:p>
        </p:txBody>
      </p:sp>
      <p:sp>
        <p:nvSpPr>
          <p:cNvPr id="3" name="Content Placeholder 2"/>
          <p:cNvSpPr>
            <a:spLocks noGrp="1"/>
          </p:cNvSpPr>
          <p:nvPr>
            <p:ph idx="4294967295"/>
          </p:nvPr>
        </p:nvSpPr>
        <p:spPr>
          <a:xfrm>
            <a:off x="0" y="1143000"/>
            <a:ext cx="8686800" cy="4572000"/>
          </a:xfrm>
        </p:spPr>
        <p:txBody>
          <a:bodyPr>
            <a:normAutofit/>
          </a:bodyPr>
          <a:lstStyle/>
          <a:p>
            <a:r>
              <a:rPr lang="en-US" b="1" dirty="0"/>
              <a:t>School choice is available within the Indian River School District for any guardian who wishes their child to attend a specific school other than their “home” school.</a:t>
            </a:r>
          </a:p>
          <a:p>
            <a:pPr lvl="1"/>
            <a:r>
              <a:rPr lang="es-ES" i="1" dirty="0"/>
              <a:t>La elección de escuela está disponible dentro del Distrito Escolar de </a:t>
            </a:r>
            <a:r>
              <a:rPr lang="es-ES" i="1" dirty="0" err="1"/>
              <a:t>Indian</a:t>
            </a:r>
            <a:r>
              <a:rPr lang="es-ES" i="1" dirty="0"/>
              <a:t> </a:t>
            </a:r>
            <a:r>
              <a:rPr lang="es-ES" i="1" dirty="0" err="1"/>
              <a:t>River</a:t>
            </a:r>
            <a:r>
              <a:rPr lang="es-ES" i="1" dirty="0"/>
              <a:t> para cualquier tutor que desee que su hijo asista a una escuela específica que no sea la escuela de su “hogar”.</a:t>
            </a:r>
            <a:endParaRPr lang="en-US" i="1" dirty="0"/>
          </a:p>
          <a:p>
            <a:pPr lvl="2"/>
            <a:r>
              <a:rPr lang="en-US" b="1" dirty="0"/>
              <a:t>This can be due to special programs (STEM, immersion, AP, IB), day care, or good cause.</a:t>
            </a:r>
          </a:p>
          <a:p>
            <a:pPr lvl="3"/>
            <a:r>
              <a:rPr lang="es-ES" i="1" dirty="0"/>
              <a:t>Esto puede deberse a programas especiales (STEM, inmersión, AP, IB), guardería o una buena causa.</a:t>
            </a:r>
            <a:endParaRPr lang="en-US" i="1" dirty="0"/>
          </a:p>
          <a:p>
            <a:r>
              <a:rPr lang="en-US" b="1" dirty="0"/>
              <a:t>Please tell your friends, neighbors, and family members.</a:t>
            </a:r>
          </a:p>
          <a:p>
            <a:pPr lvl="1"/>
            <a:r>
              <a:rPr lang="es-ES" i="1" dirty="0"/>
              <a:t>Dígaselo a sus amigos, vecinos y familiares.</a:t>
            </a:r>
            <a:endParaRPr lang="en-US" i="1" dirty="0"/>
          </a:p>
          <a:p>
            <a:r>
              <a:rPr lang="en-US" b="1" dirty="0"/>
              <a:t>Any questions should be directed to Preston Lewis at 302-436-1000.</a:t>
            </a:r>
          </a:p>
          <a:p>
            <a:pPr lvl="1"/>
            <a:r>
              <a:rPr lang="es-ES" i="1" dirty="0"/>
              <a:t>Cualquier pregunta debe dirigirse a Preston Lewis al 302-436-1000.</a:t>
            </a:r>
            <a:endParaRPr lang="en-US" i="1" dirty="0"/>
          </a:p>
        </p:txBody>
      </p:sp>
    </p:spTree>
    <p:extLst>
      <p:ext uri="{BB962C8B-B14F-4D97-AF65-F5344CB8AC3E}">
        <p14:creationId xmlns:p14="http://schemas.microsoft.com/office/powerpoint/2010/main" val="227152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685801"/>
            <a:ext cx="6756436" cy="1219200"/>
          </a:xfrm>
        </p:spPr>
        <p:txBody>
          <a:bodyPr/>
          <a:lstStyle/>
          <a:p>
            <a:pPr algn="ctr"/>
            <a:r>
              <a:rPr lang="en-US" dirty="0"/>
              <a:t>Parent Responsibilities</a:t>
            </a:r>
            <a:br>
              <a:rPr lang="en-US" dirty="0"/>
            </a:br>
            <a:r>
              <a:rPr lang="en-US" i="1" dirty="0" err="1"/>
              <a:t>Responsabilidades</a:t>
            </a:r>
            <a:r>
              <a:rPr lang="en-US" i="1" dirty="0"/>
              <a:t> de </a:t>
            </a:r>
            <a:r>
              <a:rPr lang="en-US" i="1" dirty="0" err="1"/>
              <a:t>los</a:t>
            </a:r>
            <a:r>
              <a:rPr lang="en-US" i="1" dirty="0"/>
              <a:t> padres</a:t>
            </a:r>
          </a:p>
        </p:txBody>
      </p:sp>
      <p:sp>
        <p:nvSpPr>
          <p:cNvPr id="3" name="Content Placeholder 2"/>
          <p:cNvSpPr>
            <a:spLocks noGrp="1"/>
          </p:cNvSpPr>
          <p:nvPr>
            <p:ph sz="half" idx="1"/>
          </p:nvPr>
        </p:nvSpPr>
        <p:spPr>
          <a:xfrm>
            <a:off x="228600" y="1905001"/>
            <a:ext cx="8915400" cy="4343400"/>
          </a:xfrm>
        </p:spPr>
        <p:txBody>
          <a:bodyPr>
            <a:normAutofit/>
          </a:bodyPr>
          <a:lstStyle/>
          <a:p>
            <a:r>
              <a:rPr lang="en-US" b="1" dirty="0"/>
              <a:t>Join/login to </a:t>
            </a:r>
            <a:r>
              <a:rPr lang="en-US" b="1" dirty="0" err="1"/>
              <a:t>ClassDojo</a:t>
            </a:r>
            <a:r>
              <a:rPr lang="en-US" b="1" dirty="0"/>
              <a:t> and Home Access Center</a:t>
            </a:r>
          </a:p>
          <a:p>
            <a:pPr lvl="1"/>
            <a:r>
              <a:rPr lang="es-ES" i="1" dirty="0"/>
              <a:t>Únase/inicie sesión en </a:t>
            </a:r>
            <a:r>
              <a:rPr lang="es-ES" i="1" dirty="0" err="1"/>
              <a:t>ClassDojo</a:t>
            </a:r>
            <a:r>
              <a:rPr lang="es-ES" i="1" dirty="0"/>
              <a:t> y Home Access Center</a:t>
            </a:r>
            <a:endParaRPr lang="en-US" i="1" dirty="0"/>
          </a:p>
          <a:p>
            <a:r>
              <a:rPr lang="en-US" b="1" dirty="0"/>
              <a:t>Encourage your child - </a:t>
            </a:r>
            <a:r>
              <a:rPr lang="en-US" dirty="0"/>
              <a:t>Anime a </a:t>
            </a:r>
            <a:r>
              <a:rPr lang="en-US" dirty="0" err="1"/>
              <a:t>su</a:t>
            </a:r>
            <a:r>
              <a:rPr lang="en-US" dirty="0"/>
              <a:t> </a:t>
            </a:r>
            <a:r>
              <a:rPr lang="en-US" dirty="0" err="1"/>
              <a:t>hijo</a:t>
            </a:r>
            <a:endParaRPr lang="en-US" dirty="0"/>
          </a:p>
          <a:p>
            <a:pPr lvl="1"/>
            <a:r>
              <a:rPr lang="en-US" b="1" dirty="0"/>
              <a:t>About school, reading, homework, and more.</a:t>
            </a:r>
          </a:p>
          <a:p>
            <a:pPr lvl="2"/>
            <a:r>
              <a:rPr lang="es-ES" i="1" dirty="0"/>
              <a:t>Acerca de la escuela, la lectura, la tarea y más.</a:t>
            </a:r>
            <a:endParaRPr lang="en-US" i="1" dirty="0"/>
          </a:p>
          <a:p>
            <a:pPr lvl="1"/>
            <a:r>
              <a:rPr lang="en-US" b="1" dirty="0"/>
              <a:t>Establish a school work location in the house that is quiet and can be monitored.</a:t>
            </a:r>
          </a:p>
          <a:p>
            <a:pPr lvl="2"/>
            <a:r>
              <a:rPr lang="es-ES" i="1" dirty="0"/>
              <a:t>Establezca un lugar de trabajo escolar en la casa que sea silencioso y pueda ser monitoreado.</a:t>
            </a:r>
            <a:endParaRPr lang="en-US" i="1" dirty="0"/>
          </a:p>
          <a:p>
            <a:pPr lvl="1"/>
            <a:r>
              <a:rPr lang="en-US" b="1" dirty="0"/>
              <a:t>Limit screen time and recommend reading as well as other educational activities.</a:t>
            </a:r>
          </a:p>
          <a:p>
            <a:pPr lvl="2"/>
            <a:r>
              <a:rPr lang="es-ES" dirty="0"/>
              <a:t>Limite el tiempo frente a la pantalla y recomiende la lectura, así como otras actividades educativas.</a:t>
            </a:r>
            <a:endParaRPr lang="en-US" dirty="0"/>
          </a:p>
          <a:p>
            <a:r>
              <a:rPr lang="en-US" b="1" dirty="0"/>
              <a:t>Communicate any concerns - </a:t>
            </a:r>
            <a:r>
              <a:rPr lang="en-US" i="1" dirty="0" err="1"/>
              <a:t>Comunicar</a:t>
            </a:r>
            <a:r>
              <a:rPr lang="en-US" i="1" dirty="0"/>
              <a:t> </a:t>
            </a:r>
            <a:r>
              <a:rPr lang="en-US" i="1" dirty="0" err="1"/>
              <a:t>cualquier</a:t>
            </a:r>
            <a:r>
              <a:rPr lang="en-US" i="1" dirty="0"/>
              <a:t> </a:t>
            </a:r>
            <a:r>
              <a:rPr lang="en-US" i="1" dirty="0" err="1"/>
              <a:t>inquietud</a:t>
            </a:r>
            <a:endParaRPr lang="en-US" dirty="0"/>
          </a:p>
          <a:p>
            <a:pPr lvl="1"/>
            <a:endParaRPr lang="en-US" b="1" dirty="0"/>
          </a:p>
          <a:p>
            <a:pPr marL="402336" lvl="1" indent="0">
              <a:buNone/>
            </a:pPr>
            <a:endParaRPr lang="en-US" b="1" dirty="0"/>
          </a:p>
        </p:txBody>
      </p:sp>
    </p:spTree>
    <p:extLst>
      <p:ext uri="{BB962C8B-B14F-4D97-AF65-F5344CB8AC3E}">
        <p14:creationId xmlns:p14="http://schemas.microsoft.com/office/powerpoint/2010/main" val="117957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685801"/>
            <a:ext cx="6756436" cy="1219200"/>
          </a:xfrm>
        </p:spPr>
        <p:txBody>
          <a:bodyPr/>
          <a:lstStyle/>
          <a:p>
            <a:pPr algn="ctr"/>
            <a:r>
              <a:rPr lang="en-US" dirty="0"/>
              <a:t>Parent Responsibilities</a:t>
            </a:r>
            <a:br>
              <a:rPr lang="en-US" dirty="0"/>
            </a:br>
            <a:r>
              <a:rPr lang="en-US" i="1" dirty="0" err="1"/>
              <a:t>Responsabilidades</a:t>
            </a:r>
            <a:r>
              <a:rPr lang="en-US" i="1" dirty="0"/>
              <a:t> de </a:t>
            </a:r>
            <a:r>
              <a:rPr lang="en-US" i="1" dirty="0" err="1"/>
              <a:t>los</a:t>
            </a:r>
            <a:r>
              <a:rPr lang="en-US" i="1" dirty="0"/>
              <a:t> padres</a:t>
            </a:r>
          </a:p>
        </p:txBody>
      </p:sp>
      <p:sp>
        <p:nvSpPr>
          <p:cNvPr id="5" name="Content Placeholder 4"/>
          <p:cNvSpPr>
            <a:spLocks noGrp="1"/>
          </p:cNvSpPr>
          <p:nvPr>
            <p:ph sz="half" idx="1"/>
          </p:nvPr>
        </p:nvSpPr>
        <p:spPr>
          <a:xfrm>
            <a:off x="381001" y="1905001"/>
            <a:ext cx="7238999" cy="4648200"/>
          </a:xfrm>
        </p:spPr>
        <p:txBody>
          <a:bodyPr>
            <a:normAutofit/>
          </a:bodyPr>
          <a:lstStyle/>
          <a:p>
            <a:r>
              <a:rPr lang="en-US" sz="2400" b="1" dirty="0"/>
              <a:t>Get involved - </a:t>
            </a:r>
            <a:r>
              <a:rPr lang="en-US" sz="2400" i="1" dirty="0" err="1"/>
              <a:t>Involucrarse</a:t>
            </a:r>
            <a:endParaRPr lang="en-US" sz="2400" dirty="0"/>
          </a:p>
          <a:p>
            <a:pPr lvl="1"/>
            <a:r>
              <a:rPr lang="en-US" sz="2000" b="1" dirty="0"/>
              <a:t>Attend scheduled parent conferences</a:t>
            </a:r>
          </a:p>
          <a:p>
            <a:pPr lvl="2"/>
            <a:r>
              <a:rPr lang="en-US" sz="2000" i="1" dirty="0" err="1"/>
              <a:t>Asistir</a:t>
            </a:r>
            <a:r>
              <a:rPr lang="en-US" sz="2000" i="1" dirty="0"/>
              <a:t> a las </a:t>
            </a:r>
            <a:r>
              <a:rPr lang="en-US" sz="2000" i="1" dirty="0" err="1"/>
              <a:t>conferencias</a:t>
            </a:r>
            <a:r>
              <a:rPr lang="en-US" sz="2000" i="1" dirty="0"/>
              <a:t> de padres </a:t>
            </a:r>
            <a:r>
              <a:rPr lang="en-US" sz="2000" i="1" dirty="0" err="1"/>
              <a:t>programadas</a:t>
            </a:r>
            <a:endParaRPr lang="en-US" sz="2000" i="1" dirty="0"/>
          </a:p>
          <a:p>
            <a:pPr lvl="1"/>
            <a:r>
              <a:rPr lang="en-US" sz="2000" b="1" dirty="0"/>
              <a:t>JMC PTO and their many events</a:t>
            </a:r>
          </a:p>
          <a:p>
            <a:pPr lvl="2"/>
            <a:r>
              <a:rPr lang="es-ES" sz="1800" i="1" dirty="0"/>
              <a:t>JMC PTO y sus muchos eventos</a:t>
            </a:r>
            <a:endParaRPr lang="en-US" sz="1800" i="1" dirty="0"/>
          </a:p>
          <a:p>
            <a:pPr lvl="1"/>
            <a:r>
              <a:rPr lang="en-US" sz="2000" b="1" dirty="0"/>
              <a:t>Chaperone field trips</a:t>
            </a:r>
          </a:p>
          <a:p>
            <a:pPr lvl="2"/>
            <a:r>
              <a:rPr lang="en-US" sz="1800" i="1" dirty="0" err="1"/>
              <a:t>Excursiones</a:t>
            </a:r>
            <a:r>
              <a:rPr lang="en-US" sz="1800" i="1" dirty="0"/>
              <a:t> de </a:t>
            </a:r>
            <a:r>
              <a:rPr lang="en-US" sz="1800" i="1" dirty="0" err="1"/>
              <a:t>acompañantes</a:t>
            </a:r>
            <a:endParaRPr lang="en-US" sz="1800" i="1" dirty="0"/>
          </a:p>
          <a:p>
            <a:pPr lvl="1"/>
            <a:r>
              <a:rPr lang="en-US" sz="2000" b="1" dirty="0"/>
              <a:t>Join JMC on Facebook and Instagram</a:t>
            </a:r>
          </a:p>
          <a:p>
            <a:pPr lvl="2"/>
            <a:r>
              <a:rPr lang="pt-BR" sz="1800" i="1" dirty="0"/>
              <a:t>Únete a JMC en Facebook e Instagram</a:t>
            </a:r>
            <a:endParaRPr lang="en-US" sz="1800" i="1" dirty="0"/>
          </a:p>
          <a:p>
            <a:pPr lvl="2"/>
            <a:r>
              <a:rPr lang="en-US" sz="1800" b="1" dirty="0"/>
              <a:t>@</a:t>
            </a:r>
            <a:r>
              <a:rPr lang="en-US" sz="1800" b="1" dirty="0" err="1"/>
              <a:t>jmcelementary</a:t>
            </a:r>
            <a:endParaRPr lang="en-US" sz="1800" b="1" dirty="0"/>
          </a:p>
          <a:p>
            <a:endParaRPr lang="en-US" dirty="0"/>
          </a:p>
        </p:txBody>
      </p:sp>
    </p:spTree>
    <p:extLst>
      <p:ext uri="{BB962C8B-B14F-4D97-AF65-F5344CB8AC3E}">
        <p14:creationId xmlns:p14="http://schemas.microsoft.com/office/powerpoint/2010/main" val="85678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143000" y="1066800"/>
            <a:ext cx="6858000" cy="3970318"/>
          </a:xfrm>
          <a:prstGeom prst="rect">
            <a:avLst/>
          </a:prstGeom>
          <a:noFill/>
          <a:ln w="9525">
            <a:noFill/>
            <a:miter lim="800000"/>
            <a:headEnd/>
            <a:tailEnd/>
          </a:ln>
          <a:effectLst/>
        </p:spPr>
        <p:txBody>
          <a:bodyPr wrap="square">
            <a:spAutoFit/>
          </a:bodyPr>
          <a:lstStyle/>
          <a:p>
            <a:pPr algn="ctr"/>
            <a:endParaRPr lang="en-US" sz="3600" b="1" dirty="0">
              <a:solidFill>
                <a:schemeClr val="tx2"/>
              </a:solidFill>
              <a:latin typeface="+mj-lt"/>
            </a:endParaRPr>
          </a:p>
          <a:p>
            <a:pPr algn="ctr"/>
            <a:r>
              <a:rPr lang="en-US" sz="3600" b="1" dirty="0">
                <a:solidFill>
                  <a:schemeClr val="tx2"/>
                </a:solidFill>
                <a:latin typeface="+mj-lt"/>
              </a:rPr>
              <a:t>THANK YOU </a:t>
            </a:r>
          </a:p>
          <a:p>
            <a:pPr algn="ctr"/>
            <a:r>
              <a:rPr lang="en-US" sz="3600" b="1" dirty="0">
                <a:solidFill>
                  <a:schemeClr val="tx2"/>
                </a:solidFill>
                <a:latin typeface="+mj-lt"/>
              </a:rPr>
              <a:t>VERY MUCH!</a:t>
            </a:r>
            <a:br>
              <a:rPr lang="en-US" sz="3600" b="1" dirty="0">
                <a:solidFill>
                  <a:schemeClr val="tx2"/>
                </a:solidFill>
                <a:latin typeface="+mj-lt"/>
              </a:rPr>
            </a:br>
            <a:r>
              <a:rPr lang="en-US" sz="3600" dirty="0" err="1">
                <a:solidFill>
                  <a:schemeClr val="tx2"/>
                </a:solidFill>
                <a:latin typeface="+mj-lt"/>
              </a:rPr>
              <a:t>Muchísimas</a:t>
            </a:r>
            <a:r>
              <a:rPr lang="en-US" sz="3600" dirty="0">
                <a:solidFill>
                  <a:schemeClr val="tx2"/>
                </a:solidFill>
                <a:latin typeface="+mj-lt"/>
              </a:rPr>
              <a:t> gracias!</a:t>
            </a:r>
          </a:p>
          <a:p>
            <a:pPr algn="ctr"/>
            <a:endParaRPr lang="es-MX" sz="3600" i="1" dirty="0">
              <a:solidFill>
                <a:schemeClr val="tx2"/>
              </a:solidFill>
              <a:latin typeface="+mj-lt"/>
            </a:endParaRPr>
          </a:p>
          <a:p>
            <a:pPr algn="ctr"/>
            <a:endParaRPr lang="es-MX" sz="2800" b="1" dirty="0">
              <a:solidFill>
                <a:schemeClr val="tx2"/>
              </a:solidFill>
              <a:latin typeface="+mj-lt"/>
            </a:endParaRPr>
          </a:p>
          <a:p>
            <a:pPr algn="ctr"/>
            <a:r>
              <a:rPr lang="en-US" sz="2400" b="1" dirty="0">
                <a:solidFill>
                  <a:schemeClr val="tx2"/>
                </a:solidFill>
                <a:latin typeface="+mj-lt"/>
              </a:rPr>
              <a:t>Have a great school year!</a:t>
            </a:r>
            <a:br>
              <a:rPr lang="en-US" sz="2400" b="1" dirty="0">
                <a:solidFill>
                  <a:schemeClr val="tx2"/>
                </a:solidFill>
                <a:latin typeface="+mj-lt"/>
              </a:rPr>
            </a:br>
            <a:r>
              <a:rPr lang="es-ES" sz="2000" i="1" dirty="0">
                <a:solidFill>
                  <a:schemeClr val="tx2"/>
                </a:solidFill>
                <a:latin typeface="+mj-lt"/>
              </a:rPr>
              <a:t>Que tengas un gran año escolar!</a:t>
            </a:r>
            <a:endParaRPr lang="es-MX" sz="2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61" y="990600"/>
            <a:ext cx="6346078" cy="711359"/>
          </a:xfrm>
        </p:spPr>
        <p:txBody>
          <a:bodyPr>
            <a:normAutofit fontScale="90000"/>
          </a:bodyPr>
          <a:lstStyle/>
          <a:p>
            <a:pPr algn="ctr"/>
            <a:r>
              <a:rPr lang="en-US" b="1" dirty="0"/>
              <a:t>Now to the classrooms …</a:t>
            </a:r>
          </a:p>
        </p:txBody>
      </p:sp>
      <p:sp>
        <p:nvSpPr>
          <p:cNvPr id="3" name="Content Placeholder 2"/>
          <p:cNvSpPr>
            <a:spLocks noGrp="1"/>
          </p:cNvSpPr>
          <p:nvPr>
            <p:ph idx="1"/>
          </p:nvPr>
        </p:nvSpPr>
        <p:spPr>
          <a:xfrm>
            <a:off x="762001" y="2489200"/>
            <a:ext cx="7772400" cy="4216400"/>
          </a:xfrm>
        </p:spPr>
        <p:txBody>
          <a:bodyPr>
            <a:normAutofit/>
          </a:bodyPr>
          <a:lstStyle/>
          <a:p>
            <a:r>
              <a:rPr lang="es-ES" sz="2200" b="1" dirty="0" err="1"/>
              <a:t>Introduction</a:t>
            </a:r>
            <a:r>
              <a:rPr lang="es-ES" sz="2200" b="1" dirty="0"/>
              <a:t> of Kindergarten </a:t>
            </a:r>
            <a:r>
              <a:rPr lang="es-ES" sz="2200" b="1" dirty="0" err="1"/>
              <a:t>Teachers</a:t>
            </a:r>
            <a:endParaRPr lang="es-ES" sz="2200" b="1" dirty="0"/>
          </a:p>
          <a:p>
            <a:pPr lvl="1"/>
            <a:r>
              <a:rPr lang="es-ES" sz="2000" dirty="0"/>
              <a:t>Mrs. Granados</a:t>
            </a:r>
          </a:p>
          <a:p>
            <a:pPr lvl="1"/>
            <a:r>
              <a:rPr lang="es-ES" sz="2000" dirty="0"/>
              <a:t>Mrs. Hill</a:t>
            </a:r>
          </a:p>
          <a:p>
            <a:pPr lvl="1"/>
            <a:r>
              <a:rPr lang="es-ES" sz="2000" dirty="0"/>
              <a:t>Mrs. Truitt and Ms. Loaiza</a:t>
            </a:r>
            <a:endParaRPr lang="en-US" sz="2000" dirty="0"/>
          </a:p>
        </p:txBody>
      </p:sp>
    </p:spTree>
    <p:extLst>
      <p:ext uri="{BB962C8B-B14F-4D97-AF65-F5344CB8AC3E}">
        <p14:creationId xmlns:p14="http://schemas.microsoft.com/office/powerpoint/2010/main" val="224126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726" y="378415"/>
            <a:ext cx="6346078" cy="711359"/>
          </a:xfrm>
        </p:spPr>
        <p:txBody>
          <a:bodyPr>
            <a:normAutofit/>
          </a:bodyPr>
          <a:lstStyle/>
          <a:p>
            <a:pPr algn="ctr"/>
            <a:r>
              <a:rPr lang="en-US" b="1" dirty="0">
                <a:latin typeface="+mn-lt"/>
              </a:rPr>
              <a:t>A School For Everyone!</a:t>
            </a:r>
          </a:p>
        </p:txBody>
      </p:sp>
      <p:sp>
        <p:nvSpPr>
          <p:cNvPr id="3" name="Content Placeholder 2"/>
          <p:cNvSpPr>
            <a:spLocks noGrp="1"/>
          </p:cNvSpPr>
          <p:nvPr>
            <p:ph sz="quarter" idx="13"/>
          </p:nvPr>
        </p:nvSpPr>
        <p:spPr>
          <a:xfrm>
            <a:off x="2743200" y="1333500"/>
            <a:ext cx="5718503" cy="4191000"/>
          </a:xfrm>
        </p:spPr>
        <p:txBody>
          <a:bodyPr>
            <a:normAutofit fontScale="85000" lnSpcReduction="20000"/>
          </a:bodyPr>
          <a:lstStyle/>
          <a:p>
            <a:r>
              <a:rPr lang="en-US" b="1" dirty="0"/>
              <a:t>Other Programs within JMC</a:t>
            </a:r>
          </a:p>
          <a:p>
            <a:pPr lvl="1"/>
            <a:r>
              <a:rPr lang="en-US" sz="1800" b="1" dirty="0"/>
              <a:t>HTE Satellite Classroom</a:t>
            </a:r>
          </a:p>
          <a:p>
            <a:pPr lvl="2"/>
            <a:r>
              <a:rPr lang="en-US" sz="1800" dirty="0"/>
              <a:t>Meeting the complex needs of our students with special needs</a:t>
            </a:r>
          </a:p>
          <a:p>
            <a:pPr lvl="1"/>
            <a:r>
              <a:rPr lang="en-US" sz="1800" b="1" dirty="0"/>
              <a:t>IRAP</a:t>
            </a:r>
          </a:p>
          <a:p>
            <a:pPr lvl="2"/>
            <a:r>
              <a:rPr lang="en-US" sz="1800" dirty="0"/>
              <a:t>Indian River Autism Program</a:t>
            </a:r>
          </a:p>
          <a:p>
            <a:pPr lvl="1"/>
            <a:r>
              <a:rPr lang="en-US" sz="1800" b="1" dirty="0"/>
              <a:t>High Roads</a:t>
            </a:r>
          </a:p>
          <a:p>
            <a:pPr lvl="2"/>
            <a:r>
              <a:rPr lang="en-US" sz="1800" dirty="0"/>
              <a:t>A classroom dedicated to providing more intensive services for special education students with behavioral needs.</a:t>
            </a:r>
          </a:p>
          <a:p>
            <a:pPr lvl="3"/>
            <a:r>
              <a:rPr lang="en-US" sz="1800" dirty="0"/>
              <a:t>They are learning the skills to be successful in a general education classroom.</a:t>
            </a:r>
          </a:p>
          <a:p>
            <a:pPr lvl="3"/>
            <a:r>
              <a:rPr lang="en-US" sz="1800" dirty="0"/>
              <a:t>Students will transition into other classes and back to their home school as they meet their goals.</a:t>
            </a:r>
            <a:br>
              <a:rPr lang="en-US" sz="1800" b="1" dirty="0"/>
            </a:b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27274"/>
            <a:ext cx="2203452" cy="2203452"/>
          </a:xfrm>
          <a:prstGeom prst="rect">
            <a:avLst/>
          </a:prstGeom>
        </p:spPr>
      </p:pic>
    </p:spTree>
    <p:extLst>
      <p:ext uri="{BB962C8B-B14F-4D97-AF65-F5344CB8AC3E}">
        <p14:creationId xmlns:p14="http://schemas.microsoft.com/office/powerpoint/2010/main" val="390697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61" y="0"/>
            <a:ext cx="6346078" cy="711359"/>
          </a:xfrm>
        </p:spPr>
        <p:txBody>
          <a:bodyPr/>
          <a:lstStyle/>
          <a:p>
            <a:r>
              <a:rPr lang="en-US" b="1" dirty="0"/>
              <a:t>What makes JMC Unique?</a:t>
            </a:r>
          </a:p>
        </p:txBody>
      </p:sp>
      <p:sp>
        <p:nvSpPr>
          <p:cNvPr id="3" name="Content Placeholder 2"/>
          <p:cNvSpPr>
            <a:spLocks noGrp="1"/>
          </p:cNvSpPr>
          <p:nvPr>
            <p:ph sz="quarter" idx="13"/>
          </p:nvPr>
        </p:nvSpPr>
        <p:spPr>
          <a:xfrm>
            <a:off x="381000" y="838200"/>
            <a:ext cx="3822192" cy="5638800"/>
          </a:xfrm>
        </p:spPr>
        <p:txBody>
          <a:bodyPr>
            <a:noAutofit/>
          </a:bodyPr>
          <a:lstStyle/>
          <a:p>
            <a:pPr>
              <a:lnSpc>
                <a:spcPct val="100000"/>
              </a:lnSpc>
            </a:pPr>
            <a:r>
              <a:rPr lang="en-US" sz="2400" dirty="0"/>
              <a:t>Art Show</a:t>
            </a:r>
          </a:p>
          <a:p>
            <a:pPr>
              <a:lnSpc>
                <a:spcPct val="100000"/>
              </a:lnSpc>
            </a:pPr>
            <a:r>
              <a:rPr lang="en-US" sz="2400" dirty="0"/>
              <a:t>Art Club</a:t>
            </a:r>
          </a:p>
          <a:p>
            <a:pPr>
              <a:lnSpc>
                <a:spcPct val="100000"/>
              </a:lnSpc>
            </a:pPr>
            <a:r>
              <a:rPr lang="en-US" sz="2400" dirty="0"/>
              <a:t>Book Club</a:t>
            </a:r>
          </a:p>
          <a:p>
            <a:pPr>
              <a:lnSpc>
                <a:spcPct val="100000"/>
              </a:lnSpc>
            </a:pPr>
            <a:r>
              <a:rPr lang="en-US" sz="2400" dirty="0"/>
              <a:t>Chess Club</a:t>
            </a:r>
          </a:p>
          <a:p>
            <a:pPr>
              <a:lnSpc>
                <a:spcPct val="100000"/>
              </a:lnSpc>
            </a:pPr>
            <a:r>
              <a:rPr lang="en-US" sz="2400" dirty="0"/>
              <a:t>Club Day (every quarter)</a:t>
            </a:r>
          </a:p>
          <a:p>
            <a:pPr>
              <a:lnSpc>
                <a:spcPct val="100000"/>
              </a:lnSpc>
            </a:pPr>
            <a:r>
              <a:rPr lang="en-US" sz="2400" dirty="0" err="1"/>
              <a:t>ExCel</a:t>
            </a:r>
            <a:r>
              <a:rPr lang="en-US" sz="2400" dirty="0"/>
              <a:t> and TIDES</a:t>
            </a:r>
          </a:p>
          <a:p>
            <a:pPr>
              <a:lnSpc>
                <a:spcPct val="100000"/>
              </a:lnSpc>
            </a:pPr>
            <a:r>
              <a:rPr lang="en-US" sz="2400" dirty="0"/>
              <a:t>Field Day</a:t>
            </a:r>
          </a:p>
          <a:p>
            <a:pPr>
              <a:lnSpc>
                <a:spcPct val="100000"/>
              </a:lnSpc>
            </a:pPr>
            <a:r>
              <a:rPr lang="en-US" sz="2400" dirty="0"/>
              <a:t>Field Trips – fall and spring</a:t>
            </a:r>
          </a:p>
          <a:p>
            <a:pPr>
              <a:lnSpc>
                <a:spcPct val="100000"/>
              </a:lnSpc>
            </a:pPr>
            <a:r>
              <a:rPr lang="en-US" sz="2400" dirty="0"/>
              <a:t>Girls on the Run</a:t>
            </a:r>
          </a:p>
          <a:p>
            <a:pPr>
              <a:lnSpc>
                <a:spcPct val="100000"/>
              </a:lnSpc>
            </a:pPr>
            <a:r>
              <a:rPr lang="en-US" sz="2400" dirty="0"/>
              <a:t>Let Me Run</a:t>
            </a:r>
          </a:p>
        </p:txBody>
      </p:sp>
      <p:sp>
        <p:nvSpPr>
          <p:cNvPr id="4" name="Content Placeholder 3"/>
          <p:cNvSpPr>
            <a:spLocks noGrp="1"/>
          </p:cNvSpPr>
          <p:nvPr>
            <p:ph sz="quarter" idx="14"/>
          </p:nvPr>
        </p:nvSpPr>
        <p:spPr>
          <a:xfrm>
            <a:off x="4577918" y="905824"/>
            <a:ext cx="3822192" cy="4809176"/>
          </a:xfrm>
        </p:spPr>
        <p:txBody>
          <a:bodyPr>
            <a:normAutofit fontScale="92500" lnSpcReduction="20000"/>
          </a:bodyPr>
          <a:lstStyle/>
          <a:p>
            <a:r>
              <a:rPr lang="en-US" sz="2600" dirty="0"/>
              <a:t>Math League </a:t>
            </a:r>
          </a:p>
          <a:p>
            <a:r>
              <a:rPr lang="en-US" sz="2600" dirty="0"/>
              <a:t>Meaningful Economics</a:t>
            </a:r>
          </a:p>
          <a:p>
            <a:r>
              <a:rPr lang="en-US" sz="2600" dirty="0"/>
              <a:t>National Honor Society</a:t>
            </a:r>
          </a:p>
          <a:p>
            <a:r>
              <a:rPr lang="en-US" sz="2600" dirty="0"/>
              <a:t>Paws for Reading</a:t>
            </a:r>
          </a:p>
          <a:p>
            <a:r>
              <a:rPr lang="en-US" sz="2600" dirty="0"/>
              <a:t>Read Aloud Delaware</a:t>
            </a:r>
          </a:p>
          <a:p>
            <a:r>
              <a:rPr lang="en-US" sz="2600" dirty="0"/>
              <a:t>Robotics Club</a:t>
            </a:r>
          </a:p>
          <a:p>
            <a:r>
              <a:rPr lang="en-US" sz="2600" dirty="0"/>
              <a:t>S.M.A.R.T.</a:t>
            </a:r>
          </a:p>
          <a:p>
            <a:r>
              <a:rPr lang="en-US" sz="2600" dirty="0"/>
              <a:t>Talent Show</a:t>
            </a:r>
          </a:p>
          <a:p>
            <a:r>
              <a:rPr lang="en-US" sz="2600" dirty="0"/>
              <a:t>Winter and Spring Concerts</a:t>
            </a:r>
          </a:p>
          <a:p>
            <a:endParaRPr lang="en-US" dirty="0"/>
          </a:p>
        </p:txBody>
      </p:sp>
    </p:spTree>
    <p:extLst>
      <p:ext uri="{BB962C8B-B14F-4D97-AF65-F5344CB8AC3E}">
        <p14:creationId xmlns:p14="http://schemas.microsoft.com/office/powerpoint/2010/main" val="77210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381000" y="152400"/>
            <a:ext cx="8229600" cy="1143000"/>
          </a:xfrm>
        </p:spPr>
        <p:txBody>
          <a:bodyPr>
            <a:normAutofit fontScale="90000"/>
          </a:bodyPr>
          <a:lstStyle/>
          <a:p>
            <a:pPr algn="ctr"/>
            <a:r>
              <a:rPr lang="es-MX" sz="3100" b="1" dirty="0" err="1"/>
              <a:t>School</a:t>
            </a:r>
            <a:r>
              <a:rPr lang="es-MX" sz="3100" b="1" dirty="0"/>
              <a:t> </a:t>
            </a:r>
            <a:r>
              <a:rPr lang="es-MX" sz="3100" b="1" dirty="0" err="1"/>
              <a:t>Counselors</a:t>
            </a:r>
            <a:br>
              <a:rPr lang="es-MX" sz="3100" b="1" dirty="0"/>
            </a:br>
            <a:r>
              <a:rPr lang="es-MX" sz="3100" b="1" dirty="0"/>
              <a:t>Mr. </a:t>
            </a:r>
            <a:r>
              <a:rPr lang="es-MX" sz="3100" b="1" dirty="0" err="1"/>
              <a:t>Redmiles</a:t>
            </a:r>
            <a:r>
              <a:rPr lang="es-MX" sz="3100" b="1" dirty="0"/>
              <a:t> </a:t>
            </a:r>
            <a:r>
              <a:rPr lang="es-MX" sz="3100" dirty="0"/>
              <a:t>and </a:t>
            </a:r>
            <a:r>
              <a:rPr lang="es-MX" sz="3100" b="1" dirty="0"/>
              <a:t>Mrs. Venezia</a:t>
            </a:r>
            <a:br>
              <a:rPr lang="es-MX" sz="3600" dirty="0"/>
            </a:br>
            <a:r>
              <a:rPr lang="es-MX" sz="2800" dirty="0"/>
              <a:t>La Consejera</a:t>
            </a:r>
          </a:p>
        </p:txBody>
      </p:sp>
      <p:sp>
        <p:nvSpPr>
          <p:cNvPr id="60419" name="Rectangle 1027"/>
          <p:cNvSpPr>
            <a:spLocks noGrp="1" noChangeArrowheads="1"/>
          </p:cNvSpPr>
          <p:nvPr>
            <p:ph idx="1"/>
          </p:nvPr>
        </p:nvSpPr>
        <p:spPr>
          <a:xfrm>
            <a:off x="457200" y="2057400"/>
            <a:ext cx="8229600" cy="3810000"/>
          </a:xfrm>
        </p:spPr>
        <p:txBody>
          <a:bodyPr>
            <a:normAutofit/>
          </a:bodyPr>
          <a:lstStyle/>
          <a:p>
            <a:pPr>
              <a:lnSpc>
                <a:spcPct val="80000"/>
              </a:lnSpc>
              <a:buFont typeface="Wingdings" panose="05000000000000000000" pitchFamily="2" charset="2"/>
              <a:buChar char="§"/>
            </a:pPr>
            <a:r>
              <a:rPr lang="es-MX" sz="2400" b="1" dirty="0"/>
              <a:t>Individual and </a:t>
            </a:r>
            <a:r>
              <a:rPr lang="es-MX" sz="2400" b="1" dirty="0" err="1"/>
              <a:t>Group</a:t>
            </a:r>
            <a:r>
              <a:rPr lang="es-MX" sz="2400" b="1" dirty="0"/>
              <a:t> </a:t>
            </a:r>
            <a:r>
              <a:rPr lang="es-MX" sz="2400" b="1" dirty="0" err="1"/>
              <a:t>Counseling</a:t>
            </a:r>
            <a:endParaRPr lang="es-MX" sz="2400" b="1" dirty="0"/>
          </a:p>
          <a:p>
            <a:pPr lvl="1">
              <a:lnSpc>
                <a:spcPct val="80000"/>
              </a:lnSpc>
              <a:buFont typeface="Wingdings" panose="05000000000000000000" pitchFamily="2" charset="2"/>
              <a:buChar char="§"/>
            </a:pPr>
            <a:r>
              <a:rPr lang="es-MX" sz="2200" i="1" dirty="0"/>
              <a:t>La consulta individual y de grupos</a:t>
            </a:r>
          </a:p>
          <a:p>
            <a:pPr>
              <a:lnSpc>
                <a:spcPct val="80000"/>
              </a:lnSpc>
              <a:buFontTx/>
              <a:buNone/>
            </a:pPr>
            <a:endParaRPr lang="es-MX" sz="2400" b="1" i="1" dirty="0"/>
          </a:p>
          <a:p>
            <a:pPr>
              <a:lnSpc>
                <a:spcPct val="80000"/>
              </a:lnSpc>
              <a:buFont typeface="Wingdings" panose="05000000000000000000" pitchFamily="2" charset="2"/>
              <a:buChar char="§"/>
            </a:pPr>
            <a:r>
              <a:rPr lang="es-MX" sz="2400" b="1" dirty="0" err="1"/>
              <a:t>Focus</a:t>
            </a:r>
            <a:r>
              <a:rPr lang="es-MX" sz="2400" b="1" dirty="0"/>
              <a:t> </a:t>
            </a:r>
            <a:r>
              <a:rPr lang="es-MX" sz="2400" b="1" dirty="0" err="1"/>
              <a:t>on</a:t>
            </a:r>
            <a:r>
              <a:rPr lang="es-MX" sz="2400" b="1" dirty="0"/>
              <a:t> </a:t>
            </a:r>
            <a:r>
              <a:rPr lang="es-MX" sz="2400" b="1" dirty="0" err="1"/>
              <a:t>Character</a:t>
            </a:r>
            <a:r>
              <a:rPr lang="es-MX" sz="2400" b="1" dirty="0"/>
              <a:t> Education</a:t>
            </a:r>
          </a:p>
          <a:p>
            <a:pPr lvl="1">
              <a:lnSpc>
                <a:spcPct val="80000"/>
              </a:lnSpc>
              <a:buFont typeface="Wingdings" panose="05000000000000000000" pitchFamily="2" charset="2"/>
              <a:buChar char="§"/>
            </a:pPr>
            <a:r>
              <a:rPr lang="es-MX" sz="2200" i="1" dirty="0"/>
              <a:t>La concentración en la educación de carácter</a:t>
            </a:r>
          </a:p>
          <a:p>
            <a:pPr>
              <a:lnSpc>
                <a:spcPct val="80000"/>
              </a:lnSpc>
              <a:buFontTx/>
              <a:buNone/>
            </a:pPr>
            <a:endParaRPr lang="es-MX" sz="2400" b="1" i="1" dirty="0"/>
          </a:p>
          <a:p>
            <a:pPr algn="just">
              <a:lnSpc>
                <a:spcPct val="80000"/>
              </a:lnSpc>
              <a:buFont typeface="Wingdings" panose="05000000000000000000" pitchFamily="2" charset="2"/>
              <a:buChar char="§"/>
            </a:pPr>
            <a:r>
              <a:rPr lang="es-MX" sz="2400" b="1" dirty="0" err="1"/>
              <a:t>Please</a:t>
            </a:r>
            <a:r>
              <a:rPr lang="es-MX" sz="2400" b="1" dirty="0"/>
              <a:t> </a:t>
            </a:r>
            <a:r>
              <a:rPr lang="es-MX" sz="2400" b="1" dirty="0" err="1"/>
              <a:t>let</a:t>
            </a:r>
            <a:r>
              <a:rPr lang="es-MX" sz="2400" b="1" dirty="0"/>
              <a:t> </a:t>
            </a:r>
            <a:r>
              <a:rPr lang="es-MX" sz="2400" b="1" dirty="0" err="1"/>
              <a:t>us</a:t>
            </a:r>
            <a:r>
              <a:rPr lang="es-MX" sz="2400" b="1" dirty="0"/>
              <a:t> </a:t>
            </a:r>
            <a:r>
              <a:rPr lang="es-MX" sz="2400" b="1" dirty="0" err="1"/>
              <a:t>know</a:t>
            </a:r>
            <a:r>
              <a:rPr lang="es-MX" sz="2400" b="1" dirty="0"/>
              <a:t> </a:t>
            </a:r>
            <a:r>
              <a:rPr lang="es-MX" sz="2400" b="1" dirty="0" err="1"/>
              <a:t>about</a:t>
            </a:r>
            <a:r>
              <a:rPr lang="es-MX" sz="2400" b="1" dirty="0"/>
              <a:t> </a:t>
            </a:r>
            <a:r>
              <a:rPr lang="es-MX" sz="2400" b="1" dirty="0" err="1"/>
              <a:t>any</a:t>
            </a:r>
            <a:r>
              <a:rPr lang="es-MX" sz="2400" b="1" dirty="0"/>
              <a:t> </a:t>
            </a:r>
            <a:r>
              <a:rPr lang="es-MX" sz="2400" b="1" dirty="0" err="1"/>
              <a:t>issues</a:t>
            </a:r>
            <a:r>
              <a:rPr lang="es-MX" sz="2400" b="1" dirty="0"/>
              <a:t> </a:t>
            </a:r>
            <a:r>
              <a:rPr lang="es-MX" sz="2400" b="1" dirty="0" err="1"/>
              <a:t>that</a:t>
            </a:r>
            <a:r>
              <a:rPr lang="es-MX" sz="2400" b="1" dirty="0"/>
              <a:t> </a:t>
            </a:r>
            <a:r>
              <a:rPr lang="es-MX" sz="2400" b="1" dirty="0" err="1"/>
              <a:t>could</a:t>
            </a:r>
            <a:r>
              <a:rPr lang="es-MX" sz="2400" b="1" dirty="0"/>
              <a:t> </a:t>
            </a:r>
            <a:r>
              <a:rPr lang="es-MX" sz="2400" b="1" dirty="0" err="1"/>
              <a:t>affect</a:t>
            </a:r>
            <a:r>
              <a:rPr lang="es-MX" sz="2400" b="1" dirty="0"/>
              <a:t> </a:t>
            </a:r>
            <a:r>
              <a:rPr lang="es-MX" sz="2400" b="1" dirty="0" err="1"/>
              <a:t>school</a:t>
            </a:r>
            <a:r>
              <a:rPr lang="es-MX" sz="2400" b="1" dirty="0"/>
              <a:t> performance</a:t>
            </a:r>
          </a:p>
          <a:p>
            <a:pPr lvl="1" algn="just">
              <a:lnSpc>
                <a:spcPct val="80000"/>
              </a:lnSpc>
              <a:buFont typeface="Wingdings" panose="05000000000000000000" pitchFamily="2" charset="2"/>
              <a:buChar char="§"/>
            </a:pPr>
            <a:r>
              <a:rPr lang="es-MX" sz="2200" i="1" dirty="0"/>
              <a:t>Favor de avisar a la consejera si hay asuntos que le afectan el funcionamiento en las clases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685800"/>
            <a:ext cx="7315200" cy="1143000"/>
          </a:xfrm>
        </p:spPr>
        <p:txBody>
          <a:bodyPr>
            <a:normAutofit fontScale="90000"/>
          </a:bodyPr>
          <a:lstStyle/>
          <a:p>
            <a:pPr algn="ctr"/>
            <a:r>
              <a:rPr lang="es-MX" sz="4000" b="1" dirty="0" err="1"/>
              <a:t>Nurse’s</a:t>
            </a:r>
            <a:r>
              <a:rPr lang="es-MX" sz="4000" b="1" dirty="0"/>
              <a:t> Office – Mrs. Jones</a:t>
            </a:r>
            <a:br>
              <a:rPr lang="es-MX" sz="4000" dirty="0"/>
            </a:br>
            <a:r>
              <a:rPr lang="es-MX" sz="2800" dirty="0"/>
              <a:t>La Enfermera - Sra. Jones</a:t>
            </a:r>
          </a:p>
        </p:txBody>
      </p:sp>
      <p:sp>
        <p:nvSpPr>
          <p:cNvPr id="6" name="Rectangle 3"/>
          <p:cNvSpPr>
            <a:spLocks noGrp="1" noChangeArrowheads="1"/>
          </p:cNvSpPr>
          <p:nvPr>
            <p:ph sz="quarter" idx="13"/>
          </p:nvPr>
        </p:nvSpPr>
        <p:spPr>
          <a:xfrm>
            <a:off x="152400" y="2133600"/>
            <a:ext cx="5943600" cy="3581400"/>
          </a:xfrm>
        </p:spPr>
        <p:txBody>
          <a:bodyPr>
            <a:normAutofit/>
          </a:bodyPr>
          <a:lstStyle/>
          <a:p>
            <a:pPr>
              <a:lnSpc>
                <a:spcPct val="80000"/>
              </a:lnSpc>
              <a:buFont typeface="Wingdings" panose="05000000000000000000" pitchFamily="2" charset="2"/>
              <a:buChar char="§"/>
            </a:pPr>
            <a:r>
              <a:rPr lang="es-MX" sz="2400" b="1" dirty="0" err="1"/>
              <a:t>Immunizations</a:t>
            </a:r>
            <a:r>
              <a:rPr lang="es-MX" sz="2400" b="1" dirty="0"/>
              <a:t> </a:t>
            </a:r>
            <a:r>
              <a:rPr lang="es-MX" sz="2000" i="1" dirty="0"/>
              <a:t>Las Vacunas</a:t>
            </a:r>
          </a:p>
          <a:p>
            <a:pPr>
              <a:lnSpc>
                <a:spcPct val="80000"/>
              </a:lnSpc>
              <a:buFont typeface="Wingdings" panose="05000000000000000000" pitchFamily="2" charset="2"/>
              <a:buChar char="§"/>
            </a:pPr>
            <a:r>
              <a:rPr lang="es-MX" sz="2400" b="1" dirty="0" err="1"/>
              <a:t>Dietary</a:t>
            </a:r>
            <a:r>
              <a:rPr lang="es-MX" sz="2400" b="1" dirty="0"/>
              <a:t> </a:t>
            </a:r>
            <a:r>
              <a:rPr lang="es-MX" sz="2400" b="1" dirty="0" err="1"/>
              <a:t>Concerns</a:t>
            </a:r>
            <a:r>
              <a:rPr lang="es-MX" sz="2400" b="1" dirty="0"/>
              <a:t> </a:t>
            </a:r>
            <a:r>
              <a:rPr lang="es-MX" sz="2000" i="1" dirty="0"/>
              <a:t>Asuntos dietéticos</a:t>
            </a:r>
          </a:p>
          <a:p>
            <a:pPr>
              <a:lnSpc>
                <a:spcPct val="80000"/>
              </a:lnSpc>
              <a:buFont typeface="Wingdings" panose="05000000000000000000" pitchFamily="2" charset="2"/>
              <a:buChar char="§"/>
            </a:pPr>
            <a:r>
              <a:rPr lang="es-MX" sz="2400" b="1" dirty="0" err="1"/>
              <a:t>Medication</a:t>
            </a:r>
            <a:r>
              <a:rPr lang="es-MX" sz="2400" b="1" dirty="0"/>
              <a:t> </a:t>
            </a:r>
            <a:r>
              <a:rPr lang="es-MX" sz="2000" i="1" dirty="0"/>
              <a:t>Medicina</a:t>
            </a:r>
          </a:p>
          <a:p>
            <a:pPr>
              <a:lnSpc>
                <a:spcPct val="80000"/>
              </a:lnSpc>
              <a:buFont typeface="Wingdings" panose="05000000000000000000" pitchFamily="2" charset="2"/>
              <a:buChar char="§"/>
            </a:pPr>
            <a:r>
              <a:rPr lang="es-MX" sz="2400" b="1" dirty="0" err="1"/>
              <a:t>Absences</a:t>
            </a:r>
            <a:r>
              <a:rPr lang="es-MX" sz="2400" b="1" dirty="0"/>
              <a:t> </a:t>
            </a:r>
            <a:r>
              <a:rPr lang="es-MX" sz="2000" i="1" dirty="0"/>
              <a:t>Ausencias</a:t>
            </a:r>
          </a:p>
          <a:p>
            <a:pPr>
              <a:lnSpc>
                <a:spcPct val="80000"/>
              </a:lnSpc>
              <a:buFont typeface="Wingdings" panose="05000000000000000000" pitchFamily="2" charset="2"/>
              <a:buChar char="§"/>
            </a:pPr>
            <a:r>
              <a:rPr lang="es-MX" sz="2400" b="1" dirty="0" err="1"/>
              <a:t>Pink</a:t>
            </a:r>
            <a:r>
              <a:rPr lang="es-MX" sz="2400" b="1" dirty="0"/>
              <a:t> </a:t>
            </a:r>
            <a:r>
              <a:rPr lang="es-MX" sz="2400" b="1" dirty="0" err="1"/>
              <a:t>Cards</a:t>
            </a:r>
            <a:r>
              <a:rPr lang="es-MX" sz="2400" b="1" dirty="0"/>
              <a:t> </a:t>
            </a:r>
            <a:r>
              <a:rPr lang="es-MX" sz="2000" i="1" dirty="0"/>
              <a:t>Tarjetas para emergencias</a:t>
            </a:r>
          </a:p>
          <a:p>
            <a:pPr>
              <a:lnSpc>
                <a:spcPct val="80000"/>
              </a:lnSpc>
              <a:buFont typeface="Wingdings" panose="05000000000000000000" pitchFamily="2" charset="2"/>
              <a:buChar char="§"/>
            </a:pPr>
            <a:r>
              <a:rPr lang="es-MX" sz="2400" b="1" dirty="0" err="1"/>
              <a:t>Screenings</a:t>
            </a:r>
            <a:r>
              <a:rPr lang="es-MX" sz="2400" b="1" dirty="0"/>
              <a:t> </a:t>
            </a:r>
            <a:r>
              <a:rPr lang="es-MX" sz="2000" i="1" dirty="0"/>
              <a:t>Evaluaciones</a:t>
            </a:r>
          </a:p>
          <a:p>
            <a:pPr>
              <a:lnSpc>
                <a:spcPct val="80000"/>
              </a:lnSpc>
              <a:buFont typeface="Wingdings" panose="05000000000000000000" pitchFamily="2" charset="2"/>
              <a:buChar char="§"/>
            </a:pPr>
            <a:r>
              <a:rPr lang="es-MX" sz="2400" b="1" dirty="0"/>
              <a:t>Dental </a:t>
            </a:r>
            <a:r>
              <a:rPr lang="es-MX" sz="2000" dirty="0"/>
              <a:t>Dentales</a:t>
            </a:r>
            <a:r>
              <a:rPr lang="es-MX" sz="2400" dirty="0"/>
              <a:t> </a:t>
            </a:r>
          </a:p>
          <a:p>
            <a:pPr>
              <a:lnSpc>
                <a:spcPct val="80000"/>
              </a:lnSpc>
              <a:buFont typeface="Wingdings" panose="05000000000000000000" pitchFamily="2" charset="2"/>
              <a:buChar char="§"/>
            </a:pPr>
            <a:r>
              <a:rPr lang="es-MX" sz="2400" b="1" dirty="0" err="1"/>
              <a:t>Insurance</a:t>
            </a:r>
            <a:r>
              <a:rPr lang="es-MX" sz="2400" b="1" dirty="0"/>
              <a:t> </a:t>
            </a:r>
            <a:r>
              <a:rPr lang="es-MX" sz="2000" i="1" dirty="0"/>
              <a:t>El Seguro</a:t>
            </a:r>
            <a:r>
              <a:rPr lang="es-MX" sz="2000" dirty="0"/>
              <a:t> </a:t>
            </a:r>
          </a:p>
        </p:txBody>
      </p:sp>
      <p:pic>
        <p:nvPicPr>
          <p:cNvPr id="69638" name="Picture 6" descr="PE03495_"/>
          <p:cNvPicPr>
            <a:picLocks noGrp="1" noChangeAspect="1" noChangeArrowheads="1"/>
          </p:cNvPicPr>
          <p:nvPr>
            <p:ph sz="quarter" idx="14"/>
          </p:nvPr>
        </p:nvPicPr>
        <p:blipFill>
          <a:blip r:embed="rId3" cstate="print"/>
          <a:stretch>
            <a:fillRect/>
          </a:stretch>
        </p:blipFill>
        <p:spPr>
          <a:xfrm>
            <a:off x="4645025" y="2955502"/>
            <a:ext cx="3822700" cy="2894859"/>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61" y="838200"/>
            <a:ext cx="6346078" cy="711359"/>
          </a:xfrm>
        </p:spPr>
        <p:txBody>
          <a:bodyPr>
            <a:normAutofit fontScale="90000"/>
          </a:bodyPr>
          <a:lstStyle/>
          <a:p>
            <a:pPr algn="ctr"/>
            <a:r>
              <a:rPr lang="en-US" dirty="0"/>
              <a:t>Health and Safety</a:t>
            </a:r>
            <a:br>
              <a:rPr lang="en-US" dirty="0"/>
            </a:br>
            <a:r>
              <a:rPr lang="en-US" i="1" dirty="0"/>
              <a:t>Salus y </a:t>
            </a:r>
            <a:r>
              <a:rPr lang="en-US" i="1" dirty="0" err="1"/>
              <a:t>seguridad</a:t>
            </a:r>
            <a:endParaRPr lang="en-US" i="1" dirty="0"/>
          </a:p>
        </p:txBody>
      </p:sp>
      <p:sp>
        <p:nvSpPr>
          <p:cNvPr id="4" name="Content Placeholder 3"/>
          <p:cNvSpPr>
            <a:spLocks noGrp="1"/>
          </p:cNvSpPr>
          <p:nvPr>
            <p:ph sz="half" idx="1"/>
          </p:nvPr>
        </p:nvSpPr>
        <p:spPr>
          <a:xfrm>
            <a:off x="381000" y="1981200"/>
            <a:ext cx="8686800" cy="4038600"/>
          </a:xfrm>
        </p:spPr>
        <p:txBody>
          <a:bodyPr>
            <a:normAutofit fontScale="92500"/>
          </a:bodyPr>
          <a:lstStyle/>
          <a:p>
            <a:r>
              <a:rPr lang="en-US" sz="2000" b="1" dirty="0"/>
              <a:t>Communication</a:t>
            </a:r>
          </a:p>
          <a:p>
            <a:pPr lvl="1"/>
            <a:r>
              <a:rPr lang="en-US" sz="1800" b="1" dirty="0"/>
              <a:t>The school and district will communicate any health concerns that may occur.</a:t>
            </a:r>
          </a:p>
          <a:p>
            <a:pPr lvl="2"/>
            <a:r>
              <a:rPr lang="es-ES" sz="1600" i="1" dirty="0"/>
              <a:t>La escuela y el distrito comunicarán cualquier problema de salud que pueda ocurrir.</a:t>
            </a:r>
            <a:endParaRPr lang="en-US" sz="1600" i="1" dirty="0"/>
          </a:p>
          <a:p>
            <a:pPr lvl="1"/>
            <a:r>
              <a:rPr lang="en-US" sz="1800" b="1" dirty="0"/>
              <a:t>Contact the school nurse or the administration with any additional questions or concerns.</a:t>
            </a:r>
          </a:p>
          <a:p>
            <a:pPr lvl="2"/>
            <a:r>
              <a:rPr lang="es-ES" sz="1600" i="1" dirty="0"/>
              <a:t>Comuníquese con la enfermera de la escuela o la administración si tiene preguntas o inquietudes adicionales.</a:t>
            </a:r>
            <a:endParaRPr lang="en-US" sz="1600" i="1" dirty="0"/>
          </a:p>
          <a:p>
            <a:r>
              <a:rPr lang="en-US" b="1" dirty="0"/>
              <a:t>Students must be fever free for 24 hours without medication before sending them to school.</a:t>
            </a:r>
          </a:p>
          <a:p>
            <a:pPr lvl="1"/>
            <a:r>
              <a:rPr lang="en-US" i="1" dirty="0"/>
              <a:t>Los </a:t>
            </a:r>
            <a:r>
              <a:rPr lang="en-US" i="1" dirty="0" err="1"/>
              <a:t>estudiantes</a:t>
            </a:r>
            <a:r>
              <a:rPr lang="en-US" i="1" dirty="0"/>
              <a:t> </a:t>
            </a:r>
            <a:r>
              <a:rPr lang="en-US" i="1" dirty="0" err="1"/>
              <a:t>deben</a:t>
            </a:r>
            <a:r>
              <a:rPr lang="en-US" i="1" dirty="0"/>
              <a:t> </a:t>
            </a:r>
            <a:r>
              <a:rPr lang="en-US" i="1" dirty="0" err="1"/>
              <a:t>estar</a:t>
            </a:r>
            <a:r>
              <a:rPr lang="en-US" i="1" dirty="0"/>
              <a:t> sin </a:t>
            </a:r>
            <a:r>
              <a:rPr lang="en-US" i="1" dirty="0" err="1"/>
              <a:t>fiebre</a:t>
            </a:r>
            <a:r>
              <a:rPr lang="en-US" i="1" dirty="0"/>
              <a:t> </a:t>
            </a:r>
            <a:r>
              <a:rPr lang="en-US" i="1" dirty="0" err="1"/>
              <a:t>durante</a:t>
            </a:r>
            <a:r>
              <a:rPr lang="en-US" i="1" dirty="0"/>
              <a:t> 24 horas sin </a:t>
            </a:r>
            <a:r>
              <a:rPr lang="en-US" i="1" dirty="0" err="1"/>
              <a:t>medicamentos</a:t>
            </a:r>
            <a:r>
              <a:rPr lang="en-US" i="1" dirty="0"/>
              <a:t> antes de </a:t>
            </a:r>
            <a:r>
              <a:rPr lang="en-US" i="1" dirty="0" err="1"/>
              <a:t>enviarlos</a:t>
            </a:r>
            <a:r>
              <a:rPr lang="en-US" i="1" dirty="0"/>
              <a:t> a la </a:t>
            </a:r>
            <a:r>
              <a:rPr lang="en-US" i="1" dirty="0" err="1"/>
              <a:t>escuela</a:t>
            </a:r>
            <a:r>
              <a:rPr lang="en-US" i="1" dirty="0"/>
              <a:t>.</a:t>
            </a:r>
          </a:p>
        </p:txBody>
      </p:sp>
    </p:spTree>
    <p:extLst>
      <p:ext uri="{BB962C8B-B14F-4D97-AF65-F5344CB8AC3E}">
        <p14:creationId xmlns:p14="http://schemas.microsoft.com/office/powerpoint/2010/main" val="293903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685800"/>
            <a:ext cx="6870700" cy="1143000"/>
          </a:xfrm>
        </p:spPr>
        <p:txBody>
          <a:bodyPr>
            <a:normAutofit/>
          </a:bodyPr>
          <a:lstStyle/>
          <a:p>
            <a:pPr algn="ctr"/>
            <a:r>
              <a:rPr lang="es-MX" sz="3600" b="1" dirty="0"/>
              <a:t>Breakfast and Lunch</a:t>
            </a:r>
            <a:br>
              <a:rPr lang="es-MX" sz="3600" dirty="0"/>
            </a:br>
            <a:r>
              <a:rPr lang="es-MX" sz="3600" i="1" dirty="0"/>
              <a:t>El Desayuno y El Almuerzo</a:t>
            </a:r>
            <a:r>
              <a:rPr lang="en-US" sz="4000" dirty="0"/>
              <a:t> </a:t>
            </a:r>
          </a:p>
        </p:txBody>
      </p:sp>
      <p:sp>
        <p:nvSpPr>
          <p:cNvPr id="49155" name="Rectangle 3"/>
          <p:cNvSpPr>
            <a:spLocks noGrp="1" noChangeArrowheads="1"/>
          </p:cNvSpPr>
          <p:nvPr>
            <p:ph idx="1"/>
          </p:nvPr>
        </p:nvSpPr>
        <p:spPr>
          <a:xfrm>
            <a:off x="228600" y="2057400"/>
            <a:ext cx="8458200" cy="3962400"/>
          </a:xfrm>
        </p:spPr>
        <p:txBody>
          <a:bodyPr>
            <a:normAutofit/>
          </a:bodyPr>
          <a:lstStyle/>
          <a:p>
            <a:pPr algn="just">
              <a:spcBef>
                <a:spcPts val="0"/>
              </a:spcBef>
              <a:buFont typeface="Wingdings" panose="05000000000000000000" pitchFamily="2" charset="2"/>
              <a:buChar char="§"/>
            </a:pPr>
            <a:r>
              <a:rPr lang="es-MX" sz="1800" b="1" dirty="0"/>
              <a:t>Breakfast and Lunch are </a:t>
            </a:r>
            <a:r>
              <a:rPr lang="es-MX" sz="1800" b="1" dirty="0" err="1"/>
              <a:t>offered</a:t>
            </a:r>
            <a:r>
              <a:rPr lang="es-MX" sz="1800" b="1" dirty="0"/>
              <a:t> </a:t>
            </a:r>
            <a:r>
              <a:rPr lang="es-MX" sz="1800" b="1" dirty="0" err="1"/>
              <a:t>each</a:t>
            </a:r>
            <a:r>
              <a:rPr lang="es-MX" sz="1800" b="1" dirty="0"/>
              <a:t> </a:t>
            </a:r>
            <a:r>
              <a:rPr lang="es-MX" sz="1800" b="1" dirty="0" err="1"/>
              <a:t>day</a:t>
            </a:r>
            <a:r>
              <a:rPr lang="es-MX" sz="1800" b="1" dirty="0"/>
              <a:t> </a:t>
            </a:r>
            <a:r>
              <a:rPr lang="es-MX" sz="1800" b="1" dirty="0" err="1"/>
              <a:t>for</a:t>
            </a:r>
            <a:r>
              <a:rPr lang="es-MX" sz="1800" b="1" dirty="0"/>
              <a:t> </a:t>
            </a:r>
            <a:r>
              <a:rPr lang="es-MX" sz="1800" b="1" dirty="0" err="1"/>
              <a:t>purchase</a:t>
            </a:r>
            <a:r>
              <a:rPr lang="es-MX" sz="1800" b="1" dirty="0"/>
              <a:t> </a:t>
            </a:r>
            <a:r>
              <a:rPr lang="es-MX" sz="1800" b="1" dirty="0" err="1"/>
              <a:t>by</a:t>
            </a:r>
            <a:r>
              <a:rPr lang="es-MX" sz="1800" b="1" dirty="0"/>
              <a:t> </a:t>
            </a:r>
            <a:r>
              <a:rPr lang="es-MX" sz="1800" b="1" dirty="0" err="1"/>
              <a:t>all</a:t>
            </a:r>
            <a:r>
              <a:rPr lang="es-MX" sz="1800" b="1" dirty="0"/>
              <a:t> </a:t>
            </a:r>
            <a:r>
              <a:rPr lang="es-MX" sz="1800" b="1" dirty="0" err="1"/>
              <a:t>students</a:t>
            </a:r>
            <a:r>
              <a:rPr lang="es-MX" sz="1800" b="1" dirty="0"/>
              <a:t>.</a:t>
            </a:r>
          </a:p>
          <a:p>
            <a:pPr lvl="1" algn="just">
              <a:spcBef>
                <a:spcPts val="0"/>
              </a:spcBef>
              <a:buFont typeface="Wingdings" panose="05000000000000000000" pitchFamily="2" charset="2"/>
              <a:buChar char="§"/>
            </a:pPr>
            <a:r>
              <a:rPr lang="es-ES" i="1" dirty="0"/>
              <a:t>El desayuno y el almuerzo se ofrecen todos los días para que los compren todos los estudiantes.</a:t>
            </a:r>
            <a:endParaRPr lang="es-MX" sz="1800" b="1" dirty="0"/>
          </a:p>
          <a:p>
            <a:pPr algn="just">
              <a:spcBef>
                <a:spcPts val="0"/>
              </a:spcBef>
              <a:buFont typeface="Wingdings" panose="05000000000000000000" pitchFamily="2" charset="2"/>
              <a:buChar char="§"/>
            </a:pPr>
            <a:r>
              <a:rPr lang="en-US" b="1" dirty="0"/>
              <a:t>Students must learn their student identification number as they use it in the cafeteria.</a:t>
            </a:r>
          </a:p>
          <a:p>
            <a:pPr lvl="1" algn="just">
              <a:spcBef>
                <a:spcPts val="0"/>
              </a:spcBef>
              <a:buFont typeface="Wingdings" panose="05000000000000000000" pitchFamily="2" charset="2"/>
              <a:buChar char="§"/>
            </a:pPr>
            <a:r>
              <a:rPr lang="es-ES" dirty="0"/>
              <a:t>Los estudiantes deben aprender su número de identificación de estudiante a medida que lo usan en la cafetería.</a:t>
            </a:r>
            <a:endParaRPr lang="es-MX" sz="1800" b="1" dirty="0"/>
          </a:p>
          <a:p>
            <a:pPr algn="just">
              <a:spcBef>
                <a:spcPts val="0"/>
              </a:spcBef>
              <a:buFont typeface="Wingdings" panose="05000000000000000000" pitchFamily="2" charset="2"/>
              <a:buChar char="§"/>
            </a:pPr>
            <a:r>
              <a:rPr lang="es-MX" sz="1800" b="1" dirty="0" err="1"/>
              <a:t>Applications</a:t>
            </a:r>
            <a:r>
              <a:rPr lang="es-MX" sz="1800" b="1" dirty="0"/>
              <a:t> </a:t>
            </a:r>
            <a:r>
              <a:rPr lang="es-MX" sz="1800" b="1" dirty="0" err="1"/>
              <a:t>for</a:t>
            </a:r>
            <a:r>
              <a:rPr lang="es-MX" sz="1800" b="1" dirty="0"/>
              <a:t> Free and </a:t>
            </a:r>
            <a:r>
              <a:rPr lang="es-MX" sz="1800" b="1" dirty="0" err="1"/>
              <a:t>or</a:t>
            </a:r>
            <a:r>
              <a:rPr lang="es-MX" sz="1800" b="1" dirty="0"/>
              <a:t> </a:t>
            </a:r>
            <a:r>
              <a:rPr lang="es-MX" sz="1800" b="1" dirty="0" err="1"/>
              <a:t>Reduced</a:t>
            </a:r>
            <a:r>
              <a:rPr lang="es-MX" sz="1800" b="1" dirty="0"/>
              <a:t> Lunch </a:t>
            </a:r>
            <a:r>
              <a:rPr lang="es-MX" sz="1800" b="1" dirty="0" err="1"/>
              <a:t>must</a:t>
            </a:r>
            <a:r>
              <a:rPr lang="es-MX" sz="1800" b="1" dirty="0"/>
              <a:t> </a:t>
            </a:r>
            <a:r>
              <a:rPr lang="es-MX" sz="1800" b="1" dirty="0" err="1"/>
              <a:t>be</a:t>
            </a:r>
            <a:r>
              <a:rPr lang="es-MX" sz="1800" b="1" dirty="0"/>
              <a:t> </a:t>
            </a:r>
            <a:r>
              <a:rPr lang="es-MX" sz="1800" b="1" dirty="0" err="1"/>
              <a:t>made</a:t>
            </a:r>
            <a:r>
              <a:rPr lang="es-MX" sz="1800" b="1" dirty="0"/>
              <a:t> </a:t>
            </a:r>
            <a:r>
              <a:rPr lang="es-MX" sz="1800" b="1" dirty="0" err="1"/>
              <a:t>yearly</a:t>
            </a:r>
            <a:r>
              <a:rPr lang="es-MX" sz="1800" b="1" dirty="0"/>
              <a:t>. </a:t>
            </a:r>
            <a:r>
              <a:rPr lang="es-MX" sz="1800" b="1" dirty="0" err="1"/>
              <a:t>Benefits</a:t>
            </a:r>
            <a:r>
              <a:rPr lang="es-MX" sz="1800" b="1" dirty="0"/>
              <a:t> </a:t>
            </a:r>
            <a:r>
              <a:rPr lang="es-MX" sz="1800" b="1" dirty="0" err="1"/>
              <a:t>will</a:t>
            </a:r>
            <a:r>
              <a:rPr lang="es-MX" sz="1800" b="1" dirty="0"/>
              <a:t> run </a:t>
            </a:r>
            <a:r>
              <a:rPr lang="es-MX" sz="1800" b="1" dirty="0" err="1"/>
              <a:t>out</a:t>
            </a:r>
            <a:r>
              <a:rPr lang="es-MX" sz="1800" b="1" dirty="0"/>
              <a:t> </a:t>
            </a:r>
            <a:r>
              <a:rPr lang="es-MX" sz="1800" b="1" dirty="0" err="1"/>
              <a:t>unless</a:t>
            </a:r>
            <a:r>
              <a:rPr lang="es-MX" sz="1800" b="1" dirty="0"/>
              <a:t> a new </a:t>
            </a:r>
            <a:r>
              <a:rPr lang="es-MX" sz="1800" b="1" dirty="0" err="1"/>
              <a:t>application</a:t>
            </a:r>
            <a:r>
              <a:rPr lang="es-MX" sz="1800" b="1" dirty="0"/>
              <a:t> </a:t>
            </a:r>
            <a:r>
              <a:rPr lang="es-MX" sz="1800" b="1" dirty="0" err="1"/>
              <a:t>is</a:t>
            </a:r>
            <a:r>
              <a:rPr lang="es-MX" sz="1800" b="1" dirty="0"/>
              <a:t> </a:t>
            </a:r>
            <a:r>
              <a:rPr lang="es-MX" sz="1800" b="1" dirty="0" err="1"/>
              <a:t>filled</a:t>
            </a:r>
            <a:r>
              <a:rPr lang="es-MX" sz="1800" b="1" dirty="0"/>
              <a:t> </a:t>
            </a:r>
            <a:r>
              <a:rPr lang="es-MX" sz="1800" b="1" dirty="0" err="1"/>
              <a:t>out</a:t>
            </a:r>
            <a:r>
              <a:rPr lang="es-MX" sz="1800" b="1" dirty="0"/>
              <a:t> and </a:t>
            </a:r>
            <a:r>
              <a:rPr lang="es-MX" sz="1800" b="1" dirty="0" err="1"/>
              <a:t>returned</a:t>
            </a:r>
            <a:r>
              <a:rPr lang="es-MX" sz="1800" b="1" dirty="0"/>
              <a:t>. </a:t>
            </a:r>
          </a:p>
          <a:p>
            <a:pPr lvl="1" algn="just">
              <a:spcBef>
                <a:spcPts val="0"/>
              </a:spcBef>
              <a:buFont typeface="Wingdings" panose="05000000000000000000" pitchFamily="2" charset="2"/>
              <a:buChar char="§"/>
            </a:pPr>
            <a:r>
              <a:rPr lang="es-MX" i="1" dirty="0"/>
              <a:t>Las aplicaciones por comidas gratis o reducidas debe llenar cada ano.  Los beneficios paran si la </a:t>
            </a:r>
            <a:r>
              <a:rPr lang="es-MX" i="1" dirty="0" err="1"/>
              <a:t>aplicacion</a:t>
            </a:r>
            <a:r>
              <a:rPr lang="es-MX" i="1" dirty="0"/>
              <a:t> nueva no esta rellena y devuelta.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76200" y="76200"/>
            <a:ext cx="8991600" cy="1371600"/>
          </a:xfrm>
        </p:spPr>
        <p:txBody>
          <a:bodyPr>
            <a:normAutofit/>
          </a:bodyPr>
          <a:lstStyle/>
          <a:p>
            <a:pPr algn="ctr"/>
            <a:r>
              <a:rPr lang="es-MX" sz="3600" dirty="0" err="1"/>
              <a:t>Important</a:t>
            </a:r>
            <a:r>
              <a:rPr lang="es-MX" sz="3600" dirty="0"/>
              <a:t> </a:t>
            </a:r>
            <a:r>
              <a:rPr lang="es-MX" sz="3600" dirty="0" err="1"/>
              <a:t>Reminders</a:t>
            </a:r>
            <a:br>
              <a:rPr lang="es-MX" sz="3600" dirty="0"/>
            </a:br>
            <a:r>
              <a:rPr lang="es-MX" sz="3600" i="1" dirty="0"/>
              <a:t>Recordatorios importantes</a:t>
            </a:r>
            <a:endParaRPr lang="en-US" sz="3600" i="1" dirty="0"/>
          </a:p>
        </p:txBody>
      </p:sp>
      <p:sp>
        <p:nvSpPr>
          <p:cNvPr id="7" name="Rectangle 3"/>
          <p:cNvSpPr>
            <a:spLocks noGrp="1" noChangeArrowheads="1"/>
          </p:cNvSpPr>
          <p:nvPr>
            <p:ph idx="4294967295"/>
          </p:nvPr>
        </p:nvSpPr>
        <p:spPr>
          <a:xfrm>
            <a:off x="76200" y="1219200"/>
            <a:ext cx="8458200" cy="4648200"/>
          </a:xfrm>
        </p:spPr>
        <p:txBody>
          <a:bodyPr>
            <a:normAutofit fontScale="70000" lnSpcReduction="20000"/>
          </a:bodyPr>
          <a:lstStyle/>
          <a:p>
            <a:pPr algn="just">
              <a:lnSpc>
                <a:spcPct val="120000"/>
              </a:lnSpc>
              <a:spcBef>
                <a:spcPts val="0"/>
              </a:spcBef>
              <a:buFont typeface="Wingdings" panose="05000000000000000000" pitchFamily="2" charset="2"/>
              <a:buChar char="§"/>
            </a:pPr>
            <a:r>
              <a:rPr lang="en-US" sz="2600" b="1" dirty="0"/>
              <a:t>Students may be dropped off at the cafeteria entrance no earlier than 8:20 AM. No supervision is available prior to this time.</a:t>
            </a:r>
          </a:p>
          <a:p>
            <a:pPr lvl="1" algn="just">
              <a:lnSpc>
                <a:spcPct val="120000"/>
              </a:lnSpc>
              <a:spcBef>
                <a:spcPts val="0"/>
              </a:spcBef>
              <a:buFont typeface="Wingdings" panose="05000000000000000000" pitchFamily="2" charset="2"/>
              <a:buChar char="§"/>
            </a:pPr>
            <a:r>
              <a:rPr lang="en-US" sz="2300" i="1" dirty="0"/>
              <a:t>Los </a:t>
            </a:r>
            <a:r>
              <a:rPr lang="en-US" sz="2300" i="1" dirty="0" err="1"/>
              <a:t>estudiantes</a:t>
            </a:r>
            <a:r>
              <a:rPr lang="en-US" sz="2300" i="1" dirty="0"/>
              <a:t> no </a:t>
            </a:r>
            <a:r>
              <a:rPr lang="en-US" sz="2300" i="1" dirty="0" err="1"/>
              <a:t>pueden</a:t>
            </a:r>
            <a:r>
              <a:rPr lang="en-US" sz="2300" i="1" dirty="0"/>
              <a:t> </a:t>
            </a:r>
            <a:r>
              <a:rPr lang="en-US" sz="2300" i="1" dirty="0" err="1"/>
              <a:t>llegar</a:t>
            </a:r>
            <a:r>
              <a:rPr lang="en-US" sz="2300" i="1" dirty="0"/>
              <a:t> antes de las 8:20AM.  No hay supervision antes de </a:t>
            </a:r>
            <a:r>
              <a:rPr lang="en-US" sz="2300" i="1" dirty="0" err="1"/>
              <a:t>esta</a:t>
            </a:r>
            <a:r>
              <a:rPr lang="en-US" sz="2300" i="1" dirty="0"/>
              <a:t> hora.</a:t>
            </a:r>
          </a:p>
          <a:p>
            <a:pPr marL="0" indent="0" algn="just">
              <a:lnSpc>
                <a:spcPct val="120000"/>
              </a:lnSpc>
              <a:spcBef>
                <a:spcPts val="0"/>
              </a:spcBef>
              <a:buNone/>
            </a:pPr>
            <a:endParaRPr lang="en-US" sz="1800" b="1" dirty="0"/>
          </a:p>
          <a:p>
            <a:pPr marL="274320" lvl="1" algn="just">
              <a:lnSpc>
                <a:spcPct val="120000"/>
              </a:lnSpc>
              <a:spcBef>
                <a:spcPts val="0"/>
              </a:spcBef>
              <a:buFont typeface="Wingdings" panose="05000000000000000000" pitchFamily="2" charset="2"/>
              <a:buChar char="§"/>
            </a:pPr>
            <a:r>
              <a:rPr lang="en-US" sz="2600" b="1" dirty="0"/>
              <a:t>Parents cannot drop their children off in the main office before 8:45AM. Students MUST be dropped off at the cafeteria entrance between 8:20AM and 8:45AM.</a:t>
            </a:r>
          </a:p>
          <a:p>
            <a:pPr marL="548640" lvl="2" algn="just">
              <a:lnSpc>
                <a:spcPct val="120000"/>
              </a:lnSpc>
              <a:spcBef>
                <a:spcPts val="0"/>
              </a:spcBef>
              <a:buFont typeface="Wingdings" panose="05000000000000000000" pitchFamily="2" charset="2"/>
              <a:buChar char="§"/>
            </a:pPr>
            <a:r>
              <a:rPr lang="en-US" sz="2600" i="1" dirty="0"/>
              <a:t>Los padres no  </a:t>
            </a:r>
            <a:r>
              <a:rPr lang="en-US" sz="2600" i="1" dirty="0" err="1"/>
              <a:t>pueden</a:t>
            </a:r>
            <a:r>
              <a:rPr lang="en-US" sz="2600" i="1" dirty="0"/>
              <a:t> </a:t>
            </a:r>
            <a:r>
              <a:rPr lang="en-US" sz="2600" i="1" dirty="0" err="1"/>
              <a:t>dejar</a:t>
            </a:r>
            <a:r>
              <a:rPr lang="en-US" sz="2600" i="1" dirty="0"/>
              <a:t> a </a:t>
            </a:r>
            <a:r>
              <a:rPr lang="en-US" sz="2600" i="1" dirty="0" err="1"/>
              <a:t>sus</a:t>
            </a:r>
            <a:r>
              <a:rPr lang="en-US" sz="2600" i="1" dirty="0"/>
              <a:t> </a:t>
            </a:r>
            <a:r>
              <a:rPr lang="en-US" sz="2600" i="1" dirty="0" err="1"/>
              <a:t>hijos</a:t>
            </a:r>
            <a:r>
              <a:rPr lang="en-US" sz="2600" i="1" dirty="0"/>
              <a:t> en la </a:t>
            </a:r>
            <a:r>
              <a:rPr lang="en-US" sz="2600" i="1" dirty="0" err="1"/>
              <a:t>oficina</a:t>
            </a:r>
            <a:r>
              <a:rPr lang="en-US" sz="2600" i="1" dirty="0"/>
              <a:t> principal antes de las 8:45am. Los </a:t>
            </a:r>
            <a:r>
              <a:rPr lang="en-US" sz="2600" i="1" dirty="0" err="1"/>
              <a:t>estudiantes</a:t>
            </a:r>
            <a:r>
              <a:rPr lang="en-US" sz="2600" i="1" dirty="0"/>
              <a:t> DEBEN </a:t>
            </a:r>
            <a:r>
              <a:rPr lang="en-US" sz="2600" i="1" dirty="0" err="1"/>
              <a:t>estar</a:t>
            </a:r>
            <a:r>
              <a:rPr lang="en-US" sz="2600" i="1" dirty="0"/>
              <a:t> en la entrada de la cafeteria entre las 8:20am y las 8:45am.</a:t>
            </a:r>
          </a:p>
          <a:p>
            <a:pPr marL="0" lvl="1" indent="0" algn="just">
              <a:lnSpc>
                <a:spcPct val="120000"/>
              </a:lnSpc>
              <a:spcBef>
                <a:spcPts val="0"/>
              </a:spcBef>
              <a:buNone/>
            </a:pPr>
            <a:endParaRPr lang="en-US" sz="1800" b="1" dirty="0"/>
          </a:p>
          <a:p>
            <a:pPr marL="274320" lvl="1" algn="just">
              <a:lnSpc>
                <a:spcPct val="120000"/>
              </a:lnSpc>
              <a:spcBef>
                <a:spcPts val="0"/>
              </a:spcBef>
              <a:buFont typeface="Wingdings" panose="05000000000000000000" pitchFamily="2" charset="2"/>
              <a:buChar char="§"/>
            </a:pPr>
            <a:r>
              <a:rPr lang="en-US" sz="2600" b="1" dirty="0"/>
              <a:t>Parent pick up line may begin at </a:t>
            </a:r>
            <a:r>
              <a:rPr lang="en-US" sz="2600" b="1" i="1" dirty="0"/>
              <a:t>3:30PM</a:t>
            </a:r>
            <a:r>
              <a:rPr lang="en-US" sz="2600" b="1" dirty="0"/>
              <a:t>. </a:t>
            </a:r>
          </a:p>
          <a:p>
            <a:pPr marL="548640" lvl="2" algn="just">
              <a:lnSpc>
                <a:spcPct val="120000"/>
              </a:lnSpc>
              <a:spcBef>
                <a:spcPts val="0"/>
              </a:spcBef>
              <a:buFont typeface="Wingdings" panose="05000000000000000000" pitchFamily="2" charset="2"/>
              <a:buChar char="§"/>
            </a:pPr>
            <a:r>
              <a:rPr lang="en-US" sz="2000" i="1" dirty="0"/>
              <a:t>La </a:t>
            </a:r>
            <a:r>
              <a:rPr lang="en-US" sz="2000" i="1" dirty="0" err="1"/>
              <a:t>recogida</a:t>
            </a:r>
            <a:r>
              <a:rPr lang="en-US" sz="2000" i="1" dirty="0"/>
              <a:t> de </a:t>
            </a:r>
            <a:r>
              <a:rPr lang="en-US" sz="2000" i="1" dirty="0" err="1"/>
              <a:t>alumnos</a:t>
            </a:r>
            <a:r>
              <a:rPr lang="en-US" sz="2000" i="1" dirty="0"/>
              <a:t> </a:t>
            </a:r>
            <a:r>
              <a:rPr lang="en-US" sz="2000" i="1" dirty="0" err="1"/>
              <a:t>empezara</a:t>
            </a:r>
            <a:r>
              <a:rPr lang="en-US" sz="2000" i="1" dirty="0"/>
              <a:t> a las 3:30PM. </a:t>
            </a:r>
          </a:p>
          <a:p>
            <a:pPr marL="548640" lvl="2" algn="just">
              <a:lnSpc>
                <a:spcPct val="120000"/>
              </a:lnSpc>
              <a:spcBef>
                <a:spcPts val="0"/>
              </a:spcBef>
              <a:buFont typeface="Wingdings" panose="05000000000000000000" pitchFamily="2" charset="2"/>
              <a:buChar char="§"/>
            </a:pPr>
            <a:endParaRPr lang="en-US" sz="1600" b="1" dirty="0"/>
          </a:p>
          <a:p>
            <a:pPr marL="274320" lvl="1" algn="just">
              <a:lnSpc>
                <a:spcPct val="120000"/>
              </a:lnSpc>
              <a:spcBef>
                <a:spcPts val="0"/>
              </a:spcBef>
              <a:buFont typeface="Wingdings" panose="05000000000000000000" pitchFamily="2" charset="2"/>
              <a:buChar char="§"/>
            </a:pPr>
            <a:r>
              <a:rPr lang="en-US" sz="2600" b="1" dirty="0"/>
              <a:t>Students will not sit with the opposite sex on the bus. If you want your children to sit together, you need to let the bus driver and front office staff know.</a:t>
            </a:r>
          </a:p>
          <a:p>
            <a:pPr marL="548640" lvl="2" algn="just">
              <a:lnSpc>
                <a:spcPct val="120000"/>
              </a:lnSpc>
              <a:spcBef>
                <a:spcPts val="0"/>
              </a:spcBef>
              <a:buFont typeface="Wingdings" panose="05000000000000000000" pitchFamily="2" charset="2"/>
              <a:buChar char="§"/>
            </a:pPr>
            <a:r>
              <a:rPr lang="es-ES" sz="2200" i="1" dirty="0"/>
              <a:t>Los estudiantes no se sentarán con el sexo opuesto en el autobús. Si desea que sus hijos se sienten juntos, debe informar al conductor del autobús y al personal de la recepción.​</a:t>
            </a:r>
            <a:r>
              <a:rPr lang="en-US" sz="2200" i="1" dirty="0"/>
              <a:t>.  </a:t>
            </a:r>
          </a:p>
          <a:p>
            <a:pPr marL="0" lvl="1" indent="0">
              <a:lnSpc>
                <a:spcPct val="80000"/>
              </a:lnSpc>
              <a:buNone/>
            </a:pPr>
            <a:endParaRPr lang="en-US" sz="1800" b="1" dirty="0"/>
          </a:p>
          <a:p>
            <a:pPr>
              <a:lnSpc>
                <a:spcPct val="80000"/>
              </a:lnSpc>
              <a:buFont typeface="Wingdings" panose="05000000000000000000" pitchFamily="2" charset="2"/>
              <a:buChar char="§"/>
            </a:pPr>
            <a:endParaRPr lang="en-US" sz="1800" b="1" dirty="0"/>
          </a:p>
          <a:p>
            <a:pPr marL="301943" lvl="1" indent="0">
              <a:lnSpc>
                <a:spcPct val="80000"/>
              </a:lnSpc>
              <a:buNone/>
            </a:pPr>
            <a:endParaRPr lang="en-US" sz="1800" i="1" dirty="0"/>
          </a:p>
          <a:p>
            <a:pPr marL="301943" lvl="1" indent="0">
              <a:lnSpc>
                <a:spcPct val="80000"/>
              </a:lnSpc>
              <a:buNone/>
            </a:pPr>
            <a:endParaRPr lang="en-US" sz="1800" b="1" i="1" dirty="0"/>
          </a:p>
          <a:p>
            <a:pPr marL="301943" lvl="1" indent="0">
              <a:lnSpc>
                <a:spcPct val="80000"/>
              </a:lnSpc>
              <a:buNone/>
            </a:pPr>
            <a:endParaRPr lang="en-US" sz="1800" i="1" dirty="0">
              <a:solidFill>
                <a:srgbClr val="FF0000"/>
              </a:solidFill>
            </a:endParaRP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7626</TotalTime>
  <Words>2438</Words>
  <Application>Microsoft Office PowerPoint</Application>
  <PresentationFormat>On-screen Show (4:3)</PresentationFormat>
  <Paragraphs>228</Paragraphs>
  <Slides>26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Bradley Hand ITC</vt:lpstr>
      <vt:lpstr>Calibri</vt:lpstr>
      <vt:lpstr>Gill Sans MT</vt:lpstr>
      <vt:lpstr>Times New Roman</vt:lpstr>
      <vt:lpstr>Wingdings</vt:lpstr>
      <vt:lpstr>Gallery</vt:lpstr>
      <vt:lpstr>1_Gallery</vt:lpstr>
      <vt:lpstr>JOHN M. CLAYTON OPEN HOUSE 2024-2025</vt:lpstr>
      <vt:lpstr>It’s A Winning Year @ JMC</vt:lpstr>
      <vt:lpstr>A School For Everyone!</vt:lpstr>
      <vt:lpstr>What makes JMC Unique?</vt:lpstr>
      <vt:lpstr>School Counselors Mr. Redmiles and Mrs. Venezia La Consejera</vt:lpstr>
      <vt:lpstr>Nurse’s Office – Mrs. Jones La Enfermera - Sra. Jones</vt:lpstr>
      <vt:lpstr>Health and Safety Salus y seguridad</vt:lpstr>
      <vt:lpstr>Breakfast and Lunch El Desayuno y El Almuerzo </vt:lpstr>
      <vt:lpstr>Important Reminders Recordatorios importantes</vt:lpstr>
      <vt:lpstr>Important Reminders Recordatorios importantes</vt:lpstr>
      <vt:lpstr>Important Reminders Recordatorios importantes</vt:lpstr>
      <vt:lpstr>Important Reminders Recordatorios importantes</vt:lpstr>
      <vt:lpstr>Class Dojo dojo de clase</vt:lpstr>
      <vt:lpstr>Class Dojo dojo de clase</vt:lpstr>
      <vt:lpstr>Title I: “What is Title I and  how is it used in schools?”</vt:lpstr>
      <vt:lpstr>PowerPoint Presentation</vt:lpstr>
      <vt:lpstr>School Bullying Acoso escolar</vt:lpstr>
      <vt:lpstr>IRSD Bullying Program</vt:lpstr>
      <vt:lpstr>Discipline and Student Code of Conduct</vt:lpstr>
      <vt:lpstr>Security initiatives</vt:lpstr>
      <vt:lpstr>New Security initiative Nueva iniciativa de seguridad Standard Response Protocol (SRP)</vt:lpstr>
      <vt:lpstr>School Choice Elección de escuela</vt:lpstr>
      <vt:lpstr>Parent Responsibilities Responsabilidades de los padres</vt:lpstr>
      <vt:lpstr>Parent Responsibilities Responsabilidades de los padres</vt:lpstr>
      <vt:lpstr>PowerPoint Presentation</vt:lpstr>
      <vt:lpstr>Now to the classrooms …</vt:lpstr>
    </vt:vector>
  </TitlesOfParts>
  <Company>IRSD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2004</dc:title>
  <dc:creator>teacher</dc:creator>
  <cp:lastModifiedBy>Booth Allisa</cp:lastModifiedBy>
  <cp:revision>259</cp:revision>
  <cp:lastPrinted>2018-08-29T16:43:47Z</cp:lastPrinted>
  <dcterms:created xsi:type="dcterms:W3CDTF">2004-08-03T12:45:35Z</dcterms:created>
  <dcterms:modified xsi:type="dcterms:W3CDTF">2024-08-29T20:36:30Z</dcterms:modified>
</cp:coreProperties>
</file>