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8"/>
  </p:notesMasterIdLst>
  <p:handoutMasterIdLst>
    <p:handoutMasterId r:id="rId19"/>
  </p:handoutMasterIdLst>
  <p:sldIdLst>
    <p:sldId id="256" r:id="rId2"/>
    <p:sldId id="257" r:id="rId3"/>
    <p:sldId id="268" r:id="rId4"/>
    <p:sldId id="258" r:id="rId5"/>
    <p:sldId id="274" r:id="rId6"/>
    <p:sldId id="275" r:id="rId7"/>
    <p:sldId id="277" r:id="rId8"/>
    <p:sldId id="267" r:id="rId9"/>
    <p:sldId id="270" r:id="rId10"/>
    <p:sldId id="269" r:id="rId11"/>
    <p:sldId id="261" r:id="rId12"/>
    <p:sldId id="272" r:id="rId13"/>
    <p:sldId id="271" r:id="rId14"/>
    <p:sldId id="263" r:id="rId15"/>
    <p:sldId id="273" r:id="rId16"/>
    <p:sldId id="276"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3F3E51-8A3B-4BAE-BACD-FC565D1F6FD7}" type="datetimeFigureOut">
              <a:rPr lang="en-US" smtClean="0"/>
              <a:t>9/29/2022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DB6487-E996-4BF1-AB2B-81F8EBA5790C}" type="slidenum">
              <a:rPr lang="en-US" smtClean="0"/>
              <a:t>‹#›</a:t>
            </a:fld>
            <a:endParaRPr lang="en-US"/>
          </a:p>
        </p:txBody>
      </p:sp>
    </p:spTree>
    <p:extLst>
      <p:ext uri="{BB962C8B-B14F-4D97-AF65-F5344CB8AC3E}">
        <p14:creationId xmlns:p14="http://schemas.microsoft.com/office/powerpoint/2010/main" val="2983531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79E681C-6305-4237-9A25-65BA9E334813}" type="datetimeFigureOut">
              <a:rPr lang="en-US" smtClean="0"/>
              <a:t>9/29/2022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A8B958F-6252-4092-ACB6-0E75308B857D}" type="slidenum">
              <a:rPr lang="en-US" smtClean="0"/>
              <a:t>‹#›</a:t>
            </a:fld>
            <a:endParaRPr lang="en-US"/>
          </a:p>
        </p:txBody>
      </p:sp>
    </p:spTree>
    <p:extLst>
      <p:ext uri="{BB962C8B-B14F-4D97-AF65-F5344CB8AC3E}">
        <p14:creationId xmlns:p14="http://schemas.microsoft.com/office/powerpoint/2010/main" val="88588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1</a:t>
            </a:fld>
            <a:endParaRPr lang="en-US"/>
          </a:p>
        </p:txBody>
      </p:sp>
    </p:spTree>
    <p:extLst>
      <p:ext uri="{BB962C8B-B14F-4D97-AF65-F5344CB8AC3E}">
        <p14:creationId xmlns:p14="http://schemas.microsoft.com/office/powerpoint/2010/main" val="132286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2</a:t>
            </a:fld>
            <a:endParaRPr lang="en-US"/>
          </a:p>
        </p:txBody>
      </p:sp>
    </p:spTree>
    <p:extLst>
      <p:ext uri="{BB962C8B-B14F-4D97-AF65-F5344CB8AC3E}">
        <p14:creationId xmlns:p14="http://schemas.microsoft.com/office/powerpoint/2010/main" val="342431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3</a:t>
            </a:fld>
            <a:endParaRPr lang="en-US"/>
          </a:p>
        </p:txBody>
      </p:sp>
    </p:spTree>
    <p:extLst>
      <p:ext uri="{BB962C8B-B14F-4D97-AF65-F5344CB8AC3E}">
        <p14:creationId xmlns:p14="http://schemas.microsoft.com/office/powerpoint/2010/main" val="419733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4</a:t>
            </a:fld>
            <a:endParaRPr lang="en-US"/>
          </a:p>
        </p:txBody>
      </p:sp>
    </p:spTree>
    <p:extLst>
      <p:ext uri="{BB962C8B-B14F-4D97-AF65-F5344CB8AC3E}">
        <p14:creationId xmlns:p14="http://schemas.microsoft.com/office/powerpoint/2010/main" val="251508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8</a:t>
            </a:fld>
            <a:endParaRPr lang="en-US"/>
          </a:p>
        </p:txBody>
      </p:sp>
    </p:spTree>
    <p:extLst>
      <p:ext uri="{BB962C8B-B14F-4D97-AF65-F5344CB8AC3E}">
        <p14:creationId xmlns:p14="http://schemas.microsoft.com/office/powerpoint/2010/main" val="30900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10</a:t>
            </a:fld>
            <a:endParaRPr lang="en-US"/>
          </a:p>
        </p:txBody>
      </p:sp>
    </p:spTree>
    <p:extLst>
      <p:ext uri="{BB962C8B-B14F-4D97-AF65-F5344CB8AC3E}">
        <p14:creationId xmlns:p14="http://schemas.microsoft.com/office/powerpoint/2010/main" val="91605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11</a:t>
            </a:fld>
            <a:endParaRPr lang="en-US"/>
          </a:p>
        </p:txBody>
      </p:sp>
    </p:spTree>
    <p:extLst>
      <p:ext uri="{BB962C8B-B14F-4D97-AF65-F5344CB8AC3E}">
        <p14:creationId xmlns:p14="http://schemas.microsoft.com/office/powerpoint/2010/main" val="180873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14</a:t>
            </a:fld>
            <a:endParaRPr lang="en-US"/>
          </a:p>
        </p:txBody>
      </p:sp>
    </p:spTree>
    <p:extLst>
      <p:ext uri="{BB962C8B-B14F-4D97-AF65-F5344CB8AC3E}">
        <p14:creationId xmlns:p14="http://schemas.microsoft.com/office/powerpoint/2010/main" val="18134783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DF189-F4AD-4711-B079-E58E2812DB82}" type="datetimeFigureOut">
              <a:rPr lang="en-US" smtClean="0"/>
              <a:t>9/29/2022</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A36CD18-2763-499B-8716-7EB209BE6CF8}" type="slidenum">
              <a:rPr lang="en-US" smtClean="0"/>
              <a:t>‹#›</a:t>
            </a:fld>
            <a:endParaRPr lang="en-US"/>
          </a:p>
        </p:txBody>
      </p:sp>
    </p:spTree>
    <p:extLst>
      <p:ext uri="{BB962C8B-B14F-4D97-AF65-F5344CB8AC3E}">
        <p14:creationId xmlns:p14="http://schemas.microsoft.com/office/powerpoint/2010/main" val="158290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8801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92699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73709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A9DF189-F4AD-4711-B079-E58E2812DB82}" type="datetimeFigureOut">
              <a:rPr lang="en-US" smtClean="0"/>
              <a:t>9/29/2022</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A36CD18-2763-499B-8716-7EB209BE6CF8}" type="slidenum">
              <a:rPr lang="en-US" smtClean="0"/>
              <a:t>‹#›</a:t>
            </a:fld>
            <a:endParaRPr lang="en-US"/>
          </a:p>
        </p:txBody>
      </p:sp>
    </p:spTree>
    <p:extLst>
      <p:ext uri="{BB962C8B-B14F-4D97-AF65-F5344CB8AC3E}">
        <p14:creationId xmlns:p14="http://schemas.microsoft.com/office/powerpoint/2010/main" val="276624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DF189-F4AD-4711-B079-E58E2812DB8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85300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01354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A9DF189-F4AD-4711-B079-E58E2812DB82}" type="datetimeFigureOut">
              <a:rPr lang="en-US" smtClean="0"/>
              <a:t>9/29/2022</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210329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DF189-F4AD-4711-B079-E58E2812DB82}"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355162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A9DF189-F4AD-4711-B079-E58E2812DB82}" type="datetimeFigureOut">
              <a:rPr lang="en-US" smtClean="0"/>
              <a:t>9/29/2022</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229217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A9DF189-F4AD-4711-B079-E58E2812DB82}" type="datetimeFigureOut">
              <a:rPr lang="en-US" smtClean="0"/>
              <a:t>9/29/2022</a:t>
            </a:fld>
            <a:endParaRPr lang="en-US"/>
          </a:p>
        </p:txBody>
      </p:sp>
      <p:sp>
        <p:nvSpPr>
          <p:cNvPr id="10" name="Slide Number Placeholder 9"/>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393488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A9DF189-F4AD-4711-B079-E58E2812DB82}" type="datetimeFigureOut">
              <a:rPr lang="en-US" smtClean="0"/>
              <a:t>9/29/2022</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A36CD18-2763-499B-8716-7EB209BE6CF8}" type="slidenum">
              <a:rPr lang="en-US" smtClean="0"/>
              <a:t>‹#›</a:t>
            </a:fld>
            <a:endParaRPr lang="en-US"/>
          </a:p>
        </p:txBody>
      </p:sp>
    </p:spTree>
    <p:extLst>
      <p:ext uri="{BB962C8B-B14F-4D97-AF65-F5344CB8AC3E}">
        <p14:creationId xmlns:p14="http://schemas.microsoft.com/office/powerpoint/2010/main" val="14322928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psk12.com/GEARS" TargetMode="External"/><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ps.instructure.com/courses/5458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rainbowresource.com/category/3481/One-Hour-Mysteries.html" TargetMode="External"/><Relationship Id="rId3" Type="http://schemas.microsoft.com/office/2007/relationships/hdphoto" Target="../media/hdphoto1.wdp"/><Relationship Id="rId7" Type="http://schemas.openxmlformats.org/officeDocument/2006/relationships/hyperlink" Target="https://education.wm.edu/centers/cfge/curriculum/languagearts/materials/jacobsladders/index.php"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greatbooks.org/junior-great-books-k-5/" TargetMode="External"/><Relationship Id="rId11" Type="http://schemas.openxmlformats.org/officeDocument/2006/relationships/hyperlink" Target="https://www.noetic-learning.com/" TargetMode="External"/><Relationship Id="rId5" Type="http://schemas.microsoft.com/office/2007/relationships/hdphoto" Target="../media/hdphoto3.wdp"/><Relationship Id="rId10" Type="http://schemas.openxmlformats.org/officeDocument/2006/relationships/hyperlink" Target="https://exemplars.com/" TargetMode="External"/><Relationship Id="rId4" Type="http://schemas.openxmlformats.org/officeDocument/2006/relationships/image" Target="../media/image8.png"/><Relationship Id="rId9" Type="http://schemas.openxmlformats.org/officeDocument/2006/relationships/hyperlink" Target="https://www.routledge.com/Logic-Safari-Book-1-Grades-2-3/Risby/p/book/978159363089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mailto:ffairwe@nps.k12.va.u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16.png"/><Relationship Id="rId4" Type="http://schemas.microsoft.com/office/2007/relationships/hdphoto" Target="../media/hdphoto2.wdp"/><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hyperlink" Target="https://classroom.google.com/c/MzQ1NDg4Mzg1OTY5"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hyperlink" Target="https://www.npsk12.com/n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CAB21FE3-179D-4C32-86EA-D0A2C3E16143}"/>
              </a:ext>
            </a:extLst>
          </p:cNvPr>
          <p:cNvPicPr>
            <a:picLocks noChangeAspect="1"/>
          </p:cNvPicPr>
          <p:nvPr/>
        </p:nvPicPr>
        <p:blipFill rotWithShape="1">
          <a:blip r:embed="rId5">
            <a:extLst>
              <a:ext uri="{28A0092B-C50C-407E-A947-70E740481C1C}">
                <a14:useLocalDpi xmlns:a14="http://schemas.microsoft.com/office/drawing/2010/main" val="0"/>
              </a:ext>
            </a:extLst>
          </a:blip>
          <a:srcRect l="7192" r="31814" b="2"/>
          <a:stretch/>
        </p:blipFill>
        <p:spPr>
          <a:xfrm>
            <a:off x="688593" y="1111504"/>
            <a:ext cx="2792409" cy="4578096"/>
          </a:xfrm>
          <a:prstGeom prst="rect">
            <a:avLst/>
          </a:prstGeom>
        </p:spPr>
      </p:pic>
      <p:sp>
        <p:nvSpPr>
          <p:cNvPr id="13" name="Rectangle 12">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1002" y="1110053"/>
            <a:ext cx="4972879"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96012" y="1721215"/>
            <a:ext cx="4542858" cy="3357976"/>
          </a:xfrm>
        </p:spPr>
        <p:txBody>
          <a:bodyPr>
            <a:normAutofit fontScale="90000"/>
          </a:bodyPr>
          <a:lstStyle/>
          <a:p>
            <a:pPr marL="0" lvl="0" indent="0" algn="ctr" rtl="0">
              <a:spcBef>
                <a:spcPts val="0"/>
              </a:spcBef>
              <a:spcAft>
                <a:spcPts val="0"/>
              </a:spcAft>
              <a:buNone/>
            </a:pPr>
            <a:r>
              <a:rPr lang="en-US" sz="4000" dirty="0"/>
              <a:t>Welcome to </a:t>
            </a:r>
            <a:br>
              <a:rPr lang="en-US" sz="4000" dirty="0"/>
            </a:br>
            <a:r>
              <a:rPr lang="en-US" sz="4000" dirty="0"/>
              <a:t>Ms. Fairweather’s Class!</a:t>
            </a:r>
            <a:br>
              <a:rPr lang="en-US" sz="4800" dirty="0"/>
            </a:br>
            <a:br>
              <a:rPr lang="en-US" sz="4900" dirty="0"/>
            </a:br>
            <a:r>
              <a:rPr lang="en-US" sz="4900" b="1" dirty="0">
                <a:latin typeface="Comic Sans MS" panose="030F0702030302020204" pitchFamily="66" charset="0"/>
              </a:rPr>
              <a:t>G.E.A.R.S.</a:t>
            </a:r>
            <a:br>
              <a:rPr lang="en-US" sz="1050" b="1" dirty="0">
                <a:solidFill>
                  <a:schemeClr val="bg1"/>
                </a:solidFill>
                <a:latin typeface="Comic Sans MS" panose="030F0702030302020204" pitchFamily="66" charset="0"/>
              </a:rPr>
            </a:br>
            <a:r>
              <a:rPr lang="en-US" sz="2000" b="1" dirty="0">
                <a:solidFill>
                  <a:schemeClr val="tx1"/>
                </a:solidFill>
                <a:latin typeface="Comic Sans MS" panose="030F0702030302020204" pitchFamily="66" charset="0"/>
                <a:hlinkClick r:id="rId6">
                  <a:extLst>
                    <a:ext uri="{A12FA001-AC4F-418D-AE19-62706E023703}">
                      <ahyp:hlinkClr xmlns:ahyp="http://schemas.microsoft.com/office/drawing/2018/hyperlinkcolor" val="tx"/>
                    </a:ext>
                  </a:extLst>
                </a:hlinkClick>
              </a:rPr>
              <a:t>Gifted Education &amp; Academic Rigor Services!</a:t>
            </a:r>
            <a:br>
              <a:rPr lang="en-US" sz="2000" b="1" dirty="0">
                <a:solidFill>
                  <a:schemeClr val="tx1"/>
                </a:solidFill>
                <a:latin typeface="Comic Sans MS" panose="030F0702030302020204" pitchFamily="66" charset="0"/>
              </a:rPr>
            </a:br>
            <a:r>
              <a:rPr lang="en-US" sz="2000" b="1" dirty="0">
                <a:solidFill>
                  <a:schemeClr val="tx1"/>
                </a:solidFill>
                <a:latin typeface="Comic Sans MS" panose="030F0702030302020204" pitchFamily="66" charset="0"/>
              </a:rPr>
              <a:t>2022-2023</a:t>
            </a:r>
            <a:br>
              <a:rPr lang="en-US" sz="2000" b="1" dirty="0">
                <a:solidFill>
                  <a:schemeClr val="tx1"/>
                </a:solidFill>
                <a:latin typeface="Comic Sans MS" panose="030F0702030302020204" pitchFamily="66" charset="0"/>
              </a:rPr>
            </a:br>
            <a:endParaRPr lang="en-US" sz="2000" dirty="0">
              <a:solidFill>
                <a:schemeClr val="tx1"/>
              </a:solidFill>
            </a:endParaRPr>
          </a:p>
        </p:txBody>
      </p:sp>
      <p:sp>
        <p:nvSpPr>
          <p:cNvPr id="15" name="Rectangle 14">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8" name="Oval 17">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1915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914400"/>
            <a:ext cx="3493897" cy="5136203"/>
          </a:xfrm>
        </p:spPr>
        <p:txBody>
          <a:bodyPr vert="horz" lIns="91440" tIns="45720" rIns="91440" bIns="45720" rtlCol="0" anchor="ctr">
            <a:noAutofit/>
          </a:bodyPr>
          <a:lstStyle/>
          <a:p>
            <a:pPr>
              <a:lnSpc>
                <a:spcPct val="90000"/>
              </a:lnSpc>
            </a:pPr>
            <a:r>
              <a:rPr lang="en-US" sz="2400" b="1" dirty="0">
                <a:blipFill>
                  <a:blip r:embed="rId7">
                    <a:extLst>
                      <a:ext uri="{28A0092B-C50C-407E-A947-70E740481C1C}">
                        <a14:useLocalDpi xmlns:a14="http://schemas.microsoft.com/office/drawing/2010/main" val="0"/>
                      </a:ext>
                    </a:extLst>
                  </a:blip>
                  <a:tile tx="6350" ty="-127000" sx="65000" sy="64000" flip="none" algn="tl"/>
                </a:blipFill>
              </a:rPr>
              <a:t>Testing</a:t>
            </a:r>
            <a:br>
              <a:rPr lang="en-US" sz="2400" b="1" dirty="0">
                <a:blipFill>
                  <a:blip r:embed="rId7">
                    <a:extLst>
                      <a:ext uri="{28A0092B-C50C-407E-A947-70E740481C1C}">
                        <a14:useLocalDpi xmlns:a14="http://schemas.microsoft.com/office/drawing/2010/main" val="0"/>
                      </a:ext>
                    </a:extLst>
                  </a:blip>
                  <a:tile tx="6350" ty="-127000" sx="65000" sy="64000" flip="none" algn="tl"/>
                </a:blipFill>
              </a:rPr>
            </a:br>
            <a:br>
              <a:rPr lang="en-US" sz="2400" dirty="0">
                <a:blipFill>
                  <a:blip r:embed="rId7">
                    <a:extLst>
                      <a:ext uri="{28A0092B-C50C-407E-A947-70E740481C1C}">
                        <a14:useLocalDpi xmlns:a14="http://schemas.microsoft.com/office/drawing/2010/main" val="0"/>
                      </a:ext>
                    </a:extLst>
                  </a:blip>
                  <a:tile tx="6350" ty="-127000" sx="65000" sy="64000" flip="none" algn="tl"/>
                </a:blipFill>
              </a:rPr>
            </a:br>
            <a:r>
              <a:rPr lang="en-US" sz="2400" dirty="0">
                <a:blipFill>
                  <a:blip r:embed="rId7">
                    <a:extLst>
                      <a:ext uri="{28A0092B-C50C-407E-A947-70E740481C1C}">
                        <a14:useLocalDpi xmlns:a14="http://schemas.microsoft.com/office/drawing/2010/main" val="0"/>
                      </a:ext>
                    </a:extLst>
                  </a:blip>
                  <a:tile tx="6350" ty="-127000" sx="65000" sy="64000" flip="none" algn="tl"/>
                </a:blipFill>
              </a:rPr>
              <a:t>When testing is going on, we will not have groups. I will notify you on google classroom or Class Dojo. However, I will collaborate with teachers about assignments and there may be some asynchronous work on google classroom/canvas.</a:t>
            </a:r>
          </a:p>
        </p:txBody>
      </p:sp>
      <p:sp>
        <p:nvSpPr>
          <p:cNvPr id="3" name="Subtitle 2"/>
          <p:cNvSpPr>
            <a:spLocks noGrp="1"/>
          </p:cNvSpPr>
          <p:nvPr>
            <p:ph type="subTitle" idx="1"/>
          </p:nvPr>
        </p:nvSpPr>
        <p:spPr>
          <a:xfrm>
            <a:off x="4813298" y="1404977"/>
            <a:ext cx="3849499" cy="4048046"/>
          </a:xfrm>
        </p:spPr>
        <p:txBody>
          <a:bodyPr vert="horz" lIns="91440" tIns="45720" rIns="91440" bIns="45720" rtlCol="0" anchor="ctr">
            <a:noAutofit/>
          </a:bodyPr>
          <a:lstStyle/>
          <a:p>
            <a:pPr indent="-182880">
              <a:buFont typeface="Wingdings" pitchFamily="2" charset="2"/>
              <a:buChar char="§"/>
            </a:pPr>
            <a:r>
              <a:rPr lang="en-US" sz="2400" dirty="0"/>
              <a:t>November: Gifted testing for referred students in grades 2-5</a:t>
            </a:r>
          </a:p>
          <a:p>
            <a:pPr indent="-182880">
              <a:buFont typeface="Wingdings" pitchFamily="2" charset="2"/>
              <a:buChar char="§"/>
            </a:pPr>
            <a:r>
              <a:rPr lang="en-US" sz="2400" dirty="0"/>
              <a:t>February: Gifted testing for all first-grade students</a:t>
            </a:r>
          </a:p>
          <a:p>
            <a:pPr indent="-182880">
              <a:buFont typeface="Wingdings" pitchFamily="2" charset="2"/>
              <a:buChar char="§"/>
            </a:pPr>
            <a:r>
              <a:rPr lang="en-US" sz="2400" dirty="0"/>
              <a:t>May/June: SOLs</a:t>
            </a:r>
          </a:p>
          <a:p>
            <a:pPr indent="-182880">
              <a:buFont typeface="Wingdings" pitchFamily="2" charset="2"/>
              <a:buChar char="§"/>
            </a:pPr>
            <a:r>
              <a:rPr lang="en-US" sz="2400" dirty="0"/>
              <a:t>Classroom testing (STAR, benchmarks, etc.)</a:t>
            </a:r>
          </a:p>
        </p:txBody>
      </p:sp>
      <p:sp>
        <p:nvSpPr>
          <p:cNvPr id="18" name="Rectangle 17">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9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Rectangle 19">
            <a:extLst>
              <a:ext uri="{FF2B5EF4-FFF2-40B4-BE49-F238E27FC236}">
                <a16:creationId xmlns:a16="http://schemas.microsoft.com/office/drawing/2014/main" id="{80E61E04-3F7C-42DE-ABE7-D3F7E349C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2B036F7E-6C8A-4549-99EF-9958C587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9144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0400" y="4355692"/>
            <a:ext cx="4402725" cy="1472224"/>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5700" b="1" cap="all" dirty="0">
                <a:ln w="10541" cmpd="sng">
                  <a:solidFill>
                    <a:srgbClr val="7D7D7D">
                      <a:tint val="100000"/>
                      <a:shade val="100000"/>
                      <a:satMod val="110000"/>
                    </a:srgbClr>
                  </a:solidFill>
                  <a:prstDash val="solid"/>
                </a:ln>
                <a:blipFill dpi="0" rotWithShape="1">
                  <a:blip r:embed="rId5"/>
                  <a:srcRect/>
                  <a:tile tx="6350" ty="-127000" sx="65000" sy="64000" flip="none" algn="tl"/>
                </a:blipFill>
                <a:latin typeface="+mj-lt"/>
                <a:ea typeface="+mj-ea"/>
                <a:cs typeface="+mj-cs"/>
              </a:rPr>
              <a:t>Curriculum</a:t>
            </a:r>
            <a:endParaRPr lang="en-US" sz="5700" b="1" cap="all" spc="0" dirty="0">
              <a:ln w="10541" cmpd="sng">
                <a:solidFill>
                  <a:srgbClr val="7D7D7D">
                    <a:tint val="100000"/>
                    <a:shade val="100000"/>
                    <a:satMod val="110000"/>
                  </a:srgbClr>
                </a:solidFill>
                <a:prstDash val="solid"/>
              </a:ln>
              <a:blipFill dpi="0" rotWithShape="1">
                <a:blip r:embed="rId5"/>
                <a:srcRect/>
                <a:tile tx="6350" ty="-127000" sx="65000" sy="64000" flip="none" algn="tl"/>
              </a:blipFill>
              <a:effectLst/>
              <a:latin typeface="+mj-lt"/>
              <a:ea typeface="+mj-ea"/>
              <a:cs typeface="+mj-cs"/>
            </a:endParaRPr>
          </a:p>
        </p:txBody>
      </p:sp>
      <p:grpSp>
        <p:nvGrpSpPr>
          <p:cNvPr id="24" name="Group 23">
            <a:extLst>
              <a:ext uri="{FF2B5EF4-FFF2-40B4-BE49-F238E27FC236}">
                <a16:creationId xmlns:a16="http://schemas.microsoft.com/office/drawing/2014/main" id="{75EE15D0-BDD3-4CA6-B5DC-159D83FA6B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4192" y="5111496"/>
            <a:ext cx="810678" cy="1080902"/>
            <a:chOff x="9685338" y="4460675"/>
            <a:chExt cx="1080904" cy="1080902"/>
          </a:xfrm>
        </p:grpSpPr>
        <p:sp>
          <p:nvSpPr>
            <p:cNvPr id="25" name="Oval 24">
              <a:extLst>
                <a:ext uri="{FF2B5EF4-FFF2-40B4-BE49-F238E27FC236}">
                  <a16:creationId xmlns:a16="http://schemas.microsoft.com/office/drawing/2014/main" id="{C1D99473-F547-41EE-8D8B-3DFA6E58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71482930-66A8-46E9-8554-6D127FFC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 name="Table 1"/>
          <p:cNvGraphicFramePr>
            <a:graphicFrameLocks noGrp="1"/>
          </p:cNvGraphicFramePr>
          <p:nvPr>
            <p:extLst>
              <p:ext uri="{D42A27DB-BD31-4B8C-83A1-F6EECF244321}">
                <p14:modId xmlns:p14="http://schemas.microsoft.com/office/powerpoint/2010/main" val="2687792456"/>
              </p:ext>
            </p:extLst>
          </p:nvPr>
        </p:nvGraphicFramePr>
        <p:xfrm>
          <a:off x="476592" y="723044"/>
          <a:ext cx="8187349" cy="3432448"/>
        </p:xfrm>
        <a:graphic>
          <a:graphicData uri="http://schemas.openxmlformats.org/drawingml/2006/table">
            <a:tbl>
              <a:tblPr firstRow="1" bandRow="1">
                <a:noFill/>
                <a:tableStyleId>{5C22544A-7EE6-4342-B048-85BDC9FD1C3A}</a:tableStyleId>
              </a:tblPr>
              <a:tblGrid>
                <a:gridCol w="3657591">
                  <a:extLst>
                    <a:ext uri="{9D8B030D-6E8A-4147-A177-3AD203B41FA5}">
                      <a16:colId xmlns:a16="http://schemas.microsoft.com/office/drawing/2014/main" val="20000"/>
                    </a:ext>
                  </a:extLst>
                </a:gridCol>
                <a:gridCol w="4529758">
                  <a:extLst>
                    <a:ext uri="{9D8B030D-6E8A-4147-A177-3AD203B41FA5}">
                      <a16:colId xmlns:a16="http://schemas.microsoft.com/office/drawing/2014/main" val="20001"/>
                    </a:ext>
                  </a:extLst>
                </a:gridCol>
              </a:tblGrid>
              <a:tr h="747928">
                <a:tc>
                  <a:txBody>
                    <a:bodyPr/>
                    <a:lstStyle/>
                    <a:p>
                      <a:pPr algn="ctr"/>
                      <a:r>
                        <a:rPr lang="en-US" sz="2200" b="1" cap="none" spc="0">
                          <a:solidFill>
                            <a:schemeClr val="tx1"/>
                          </a:solidFill>
                        </a:rPr>
                        <a:t>2</a:t>
                      </a:r>
                      <a:r>
                        <a:rPr lang="en-US" sz="2200" b="1" cap="none" spc="0" baseline="30000">
                          <a:solidFill>
                            <a:schemeClr val="tx1"/>
                          </a:solidFill>
                        </a:rPr>
                        <a:t>nd</a:t>
                      </a:r>
                      <a:r>
                        <a:rPr lang="en-US" sz="2200" b="1" cap="none" spc="0" baseline="0">
                          <a:solidFill>
                            <a:schemeClr val="tx1"/>
                          </a:solidFill>
                        </a:rPr>
                        <a:t> and 3</a:t>
                      </a:r>
                      <a:r>
                        <a:rPr lang="en-US" sz="2200" b="1" cap="none" spc="0" baseline="30000">
                          <a:solidFill>
                            <a:schemeClr val="tx1"/>
                          </a:solidFill>
                        </a:rPr>
                        <a:t>rd</a:t>
                      </a:r>
                      <a:r>
                        <a:rPr lang="en-US" sz="2200" b="1" cap="none" spc="0" baseline="0">
                          <a:solidFill>
                            <a:schemeClr val="tx1"/>
                          </a:solidFill>
                        </a:rPr>
                        <a:t> </a:t>
                      </a:r>
                      <a:endParaRPr lang="en-US" sz="2200" b="1" cap="none" spc="0">
                        <a:solidFill>
                          <a:schemeClr val="tx1"/>
                        </a:solidFill>
                      </a:endParaRPr>
                    </a:p>
                  </a:txBody>
                  <a:tcPr marL="0" marR="99282" marT="39713" marB="297847">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2200" b="1" cap="none" spc="0">
                          <a:solidFill>
                            <a:schemeClr val="tx1"/>
                          </a:solidFill>
                        </a:rPr>
                        <a:t>4</a:t>
                      </a:r>
                      <a:r>
                        <a:rPr lang="en-US" sz="2200" b="1" cap="none" spc="0" baseline="30000">
                          <a:solidFill>
                            <a:schemeClr val="tx1"/>
                          </a:solidFill>
                        </a:rPr>
                        <a:t>th</a:t>
                      </a:r>
                      <a:r>
                        <a:rPr lang="en-US" sz="2200" b="1" cap="none" spc="0" baseline="0">
                          <a:solidFill>
                            <a:schemeClr val="tx1"/>
                          </a:solidFill>
                        </a:rPr>
                        <a:t> and 5</a:t>
                      </a:r>
                      <a:r>
                        <a:rPr lang="en-US" sz="2200" b="1" cap="none" spc="0" baseline="30000">
                          <a:solidFill>
                            <a:schemeClr val="tx1"/>
                          </a:solidFill>
                        </a:rPr>
                        <a:t>th</a:t>
                      </a:r>
                      <a:r>
                        <a:rPr lang="en-US" sz="2200" b="1" cap="none" spc="0" baseline="0">
                          <a:solidFill>
                            <a:schemeClr val="tx1"/>
                          </a:solidFill>
                        </a:rPr>
                        <a:t> </a:t>
                      </a:r>
                      <a:endParaRPr lang="en-US" sz="2200" b="1" cap="none" spc="0">
                        <a:solidFill>
                          <a:schemeClr val="tx1"/>
                        </a:solidFill>
                      </a:endParaRPr>
                    </a:p>
                  </a:txBody>
                  <a:tcPr marL="0" marR="99282" marT="39713" marB="297847">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0000"/>
                  </a:ext>
                </a:extLst>
              </a:tr>
              <a:tr h="2402633">
                <a:tc>
                  <a:txBody>
                    <a:bodyPr/>
                    <a:lstStyle/>
                    <a:p>
                      <a:r>
                        <a:rPr lang="en-US" sz="2200" cap="none" spc="0" dirty="0">
                          <a:solidFill>
                            <a:schemeClr val="tx1"/>
                          </a:solidFill>
                        </a:rPr>
                        <a:t>Learning Style</a:t>
                      </a:r>
                      <a:r>
                        <a:rPr lang="en-US" sz="2200" cap="none" spc="0" baseline="0" dirty="0">
                          <a:solidFill>
                            <a:schemeClr val="tx1"/>
                          </a:solidFill>
                        </a:rPr>
                        <a:t> Inventory</a:t>
                      </a:r>
                      <a:endParaRPr lang="en-US" sz="2200" cap="none" spc="0" dirty="0">
                        <a:solidFill>
                          <a:schemeClr val="tx1"/>
                        </a:solidFill>
                      </a:endParaRPr>
                    </a:p>
                    <a:p>
                      <a:r>
                        <a:rPr lang="en-US" sz="2200" cap="none" spc="0" dirty="0">
                          <a:solidFill>
                            <a:schemeClr val="tx1"/>
                          </a:solidFill>
                        </a:rPr>
                        <a:t>Junior Great Books</a:t>
                      </a:r>
                    </a:p>
                    <a:p>
                      <a:r>
                        <a:rPr lang="en-US" sz="2200" b="0" cap="none" spc="0" dirty="0">
                          <a:solidFill>
                            <a:schemeClr val="tx1"/>
                          </a:solidFill>
                        </a:rPr>
                        <a:t>Questioning</a:t>
                      </a:r>
                      <a:r>
                        <a:rPr lang="en-US" sz="2200" b="0" cap="none" spc="0" baseline="0" dirty="0">
                          <a:solidFill>
                            <a:schemeClr val="tx1"/>
                          </a:solidFill>
                        </a:rPr>
                        <a:t> strategies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cap="none" spc="0" baseline="0" dirty="0">
                          <a:solidFill>
                            <a:schemeClr val="tx1"/>
                          </a:solidFill>
                        </a:rPr>
                        <a:t>Exemplars (logic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cap="none" spc="0" baseline="0" dirty="0">
                          <a:solidFill>
                            <a:schemeClr val="tx1"/>
                          </a:solidFill>
                        </a:rPr>
                        <a:t>Hands on Math</a:t>
                      </a:r>
                    </a:p>
                    <a:p>
                      <a:endParaRPr lang="en-US" sz="2200" b="0" cap="none" spc="0" dirty="0">
                        <a:solidFill>
                          <a:schemeClr val="tx1"/>
                        </a:solidFill>
                      </a:endParaRPr>
                    </a:p>
                  </a:txBody>
                  <a:tcPr marL="0" marR="99282" marT="39713" marB="297847">
                    <a:lnL w="12700" cmpd="sng">
                      <a:noFill/>
                      <a:prstDash val="solid"/>
                    </a:lnL>
                    <a:lnR w="12700" cmpd="sng">
                      <a:noFill/>
                      <a:prstDash val="solid"/>
                    </a:lnR>
                    <a:lnT w="38100" cmpd="sng">
                      <a:noFill/>
                    </a:lnT>
                    <a:lnB w="12700" cmpd="sng">
                      <a:noFill/>
                      <a:prstDash val="solid"/>
                    </a:lnB>
                    <a:noFill/>
                  </a:tcPr>
                </a:tc>
                <a:tc>
                  <a:txBody>
                    <a:bodyPr/>
                    <a:lstStyle/>
                    <a:p>
                      <a:r>
                        <a:rPr lang="en-US" sz="2200" cap="none" spc="0" dirty="0">
                          <a:solidFill>
                            <a:schemeClr val="tx1"/>
                          </a:solidFill>
                        </a:rPr>
                        <a:t>Learning Style Inventory</a:t>
                      </a:r>
                    </a:p>
                    <a:p>
                      <a:r>
                        <a:rPr lang="en-US" sz="2200" cap="none" spc="0" dirty="0">
                          <a:solidFill>
                            <a:schemeClr val="tx1"/>
                          </a:solidFill>
                        </a:rPr>
                        <a:t>Junior Great Books/Shared Inquiry</a:t>
                      </a:r>
                    </a:p>
                    <a:p>
                      <a:r>
                        <a:rPr lang="en-US" sz="2200" cap="none" spc="0" dirty="0">
                          <a:solidFill>
                            <a:schemeClr val="tx1"/>
                          </a:solidFill>
                        </a:rPr>
                        <a:t>Jacob’s Ladder</a:t>
                      </a:r>
                    </a:p>
                    <a:p>
                      <a:r>
                        <a:rPr lang="en-US" sz="2200" cap="none" spc="0" dirty="0">
                          <a:solidFill>
                            <a:schemeClr val="tx1"/>
                          </a:solidFill>
                        </a:rPr>
                        <a:t>Exemplars (logic</a:t>
                      </a:r>
                      <a:r>
                        <a:rPr lang="en-US" sz="2200" cap="none" spc="0" baseline="0" dirty="0">
                          <a:solidFill>
                            <a:schemeClr val="tx1"/>
                          </a:solidFill>
                        </a:rPr>
                        <a:t> problems)</a:t>
                      </a:r>
                    </a:p>
                    <a:p>
                      <a:r>
                        <a:rPr lang="en-US" sz="2200" cap="none" spc="0" baseline="0" dirty="0">
                          <a:solidFill>
                            <a:schemeClr val="tx1"/>
                          </a:solidFill>
                        </a:rPr>
                        <a:t>Hands on Math</a:t>
                      </a:r>
                      <a:endParaRPr lang="en-US" sz="2200" cap="none" spc="0" dirty="0">
                        <a:solidFill>
                          <a:schemeClr val="tx1"/>
                        </a:solidFill>
                      </a:endParaRPr>
                    </a:p>
                  </a:txBody>
                  <a:tcPr marL="0" marR="99282" marT="39713" marB="29784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bl>
          </a:graphicData>
        </a:graphic>
      </p:graphicFrame>
      <p:pic>
        <p:nvPicPr>
          <p:cNvPr id="15" name="Picture 14" descr="A picture containing text, vector graphics&#10;&#10;Description automatically generated">
            <a:extLst>
              <a:ext uri="{FF2B5EF4-FFF2-40B4-BE49-F238E27FC236}">
                <a16:creationId xmlns:a16="http://schemas.microsoft.com/office/drawing/2014/main" id="{37BC9DC3-F2B6-484E-B6AE-446979E86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29" y="3592689"/>
            <a:ext cx="2862991" cy="3333751"/>
          </a:xfrm>
          <a:prstGeom prst="rect">
            <a:avLst/>
          </a:prstGeom>
        </p:spPr>
      </p:pic>
    </p:spTree>
    <p:extLst>
      <p:ext uri="{BB962C8B-B14F-4D97-AF65-F5344CB8AC3E}">
        <p14:creationId xmlns:p14="http://schemas.microsoft.com/office/powerpoint/2010/main" val="260249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ext, indoor, room&#10;&#10;Description automatically generated">
            <a:hlinkClick r:id="rId2"/>
            <a:extLst>
              <a:ext uri="{FF2B5EF4-FFF2-40B4-BE49-F238E27FC236}">
                <a16:creationId xmlns:a16="http://schemas.microsoft.com/office/drawing/2014/main" id="{861D63C7-2337-4BFD-A874-CD0DFDC9D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961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4" name="Oval 23">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5" name="Oval 24">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7" name="Rectangle 2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extBox 1">
            <a:extLst>
              <a:ext uri="{FF2B5EF4-FFF2-40B4-BE49-F238E27FC236}">
                <a16:creationId xmlns:a16="http://schemas.microsoft.com/office/drawing/2014/main" id="{51A6AA3D-EF15-4A9D-BF43-9ECB309F4E20}"/>
              </a:ext>
            </a:extLst>
          </p:cNvPr>
          <p:cNvSpPr txBox="1"/>
          <p:nvPr/>
        </p:nvSpPr>
        <p:spPr>
          <a:xfrm>
            <a:off x="482601" y="643466"/>
            <a:ext cx="2764734" cy="5528734"/>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200" cap="all">
                <a:solidFill>
                  <a:srgbClr val="FFFFFF"/>
                </a:solidFill>
                <a:latin typeface="+mj-lt"/>
                <a:ea typeface="+mj-ea"/>
                <a:cs typeface="+mj-cs"/>
              </a:rPr>
              <a:t>Links to Learn More About our Curriculum</a:t>
            </a:r>
          </a:p>
        </p:txBody>
      </p:sp>
      <p:sp>
        <p:nvSpPr>
          <p:cNvPr id="3" name="TextBox 2">
            <a:extLst>
              <a:ext uri="{FF2B5EF4-FFF2-40B4-BE49-F238E27FC236}">
                <a16:creationId xmlns:a16="http://schemas.microsoft.com/office/drawing/2014/main" id="{F6E8F858-E5A2-480E-A6E7-BC2A5B2A66D6}"/>
              </a:ext>
            </a:extLst>
          </p:cNvPr>
          <p:cNvSpPr txBox="1"/>
          <p:nvPr/>
        </p:nvSpPr>
        <p:spPr>
          <a:xfrm>
            <a:off x="3790335" y="599768"/>
            <a:ext cx="4555850" cy="5572432"/>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500" dirty="0"/>
              <a:t>Junior Great Books: </a:t>
            </a:r>
            <a:r>
              <a:rPr lang="en-US" sz="1500" dirty="0">
                <a:hlinkClick r:id="rId6"/>
              </a:rPr>
              <a:t>https://www.greatbooks.org/junior-great-books-k-5/</a:t>
            </a: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r>
              <a:rPr lang="en-US" sz="1500" dirty="0"/>
              <a:t>Jacob’s Ladder: </a:t>
            </a:r>
            <a:r>
              <a:rPr lang="en-US" sz="1500" dirty="0">
                <a:hlinkClick r:id="rId7"/>
              </a:rPr>
              <a:t>https://education.wm.edu/centers/cfge/curriculum/languagearts/materials/jacobsladders/index.php</a:t>
            </a: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r>
              <a:rPr lang="en-US" sz="1500" dirty="0"/>
              <a:t>One Hour Mysteries: </a:t>
            </a:r>
            <a:r>
              <a:rPr lang="en-US" sz="1500" dirty="0">
                <a:hlinkClick r:id="rId8"/>
              </a:rPr>
              <a:t>https://www.rainbowresource.com/category/3481/One-Hour-Mysteries.html</a:t>
            </a: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r>
              <a:rPr lang="en-US" sz="1500" dirty="0"/>
              <a:t>Logic Safari:  </a:t>
            </a:r>
            <a:r>
              <a:rPr lang="en-US" sz="1500" dirty="0">
                <a:hlinkClick r:id="rId9"/>
              </a:rPr>
              <a:t>https://www.routledge.com/Logic-Safari-Book-1-Grades-2-3/Risby/p/book/9781593630898</a:t>
            </a: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r>
              <a:rPr lang="en-US" sz="1500" dirty="0"/>
              <a:t>Exemplars: </a:t>
            </a:r>
            <a:r>
              <a:rPr lang="en-US" sz="1500" dirty="0">
                <a:hlinkClick r:id="rId10"/>
              </a:rPr>
              <a:t>https://exemplars.com/</a:t>
            </a: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r>
              <a:rPr lang="en-US" sz="1500" dirty="0"/>
              <a:t>Noetic Math: </a:t>
            </a:r>
            <a:r>
              <a:rPr lang="en-US" sz="1500" dirty="0">
                <a:hlinkClick r:id="rId11"/>
              </a:rPr>
              <a:t>https://www.noetic-learning.com/</a:t>
            </a: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p:txBody>
      </p:sp>
      <p:sp>
        <p:nvSpPr>
          <p:cNvPr id="31" name="Oval 3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526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p:cNvSpPr>
            <a:spLocks noGrp="1"/>
          </p:cNvSpPr>
          <p:nvPr>
            <p:ph type="body" idx="1"/>
          </p:nvPr>
        </p:nvSpPr>
        <p:spPr>
          <a:xfrm>
            <a:off x="5463932" y="1390768"/>
            <a:ext cx="3545958" cy="2728536"/>
          </a:xfrm>
        </p:spPr>
        <p:txBody>
          <a:bodyPr vert="horz" lIns="91440" tIns="45720" rIns="91440" bIns="45720" rtlCol="0" anchor="ctr">
            <a:normAutofit/>
          </a:bodyPr>
          <a:lstStyle/>
          <a:p>
            <a:r>
              <a:rPr lang="en-US" sz="2400" dirty="0">
                <a:solidFill>
                  <a:schemeClr val="tx2"/>
                </a:solidFill>
                <a:hlinkClick r:id="rId7"/>
              </a:rPr>
              <a:t>ffairwe</a:t>
            </a:r>
            <a:r>
              <a:rPr lang="en-US" sz="2400" cap="none" dirty="0">
                <a:solidFill>
                  <a:schemeClr val="tx2"/>
                </a:solidFill>
                <a:effectLst/>
                <a:hlinkClick r:id="rId7"/>
              </a:rPr>
              <a:t>@nps.k12.va.us</a:t>
            </a:r>
            <a:endParaRPr lang="en-US" sz="2400" cap="none" dirty="0">
              <a:solidFill>
                <a:schemeClr val="tx2"/>
              </a:solidFill>
              <a:effectLst/>
            </a:endParaRPr>
          </a:p>
          <a:p>
            <a:r>
              <a:rPr lang="en-US" sz="2400" dirty="0"/>
              <a:t>By Cell   </a:t>
            </a:r>
          </a:p>
          <a:p>
            <a:r>
              <a:rPr lang="en-US" sz="2400" dirty="0"/>
              <a:t>434-658-7688</a:t>
            </a:r>
          </a:p>
          <a:p>
            <a:endParaRPr lang="en-US" sz="2400" cap="none" dirty="0">
              <a:solidFill>
                <a:schemeClr val="tx2"/>
              </a:solidFill>
              <a:effectLst/>
            </a:endParaRP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6113" y="720071"/>
            <a:ext cx="4063401"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288130" y="1316890"/>
            <a:ext cx="3454795" cy="4224216"/>
          </a:xfrm>
        </p:spPr>
        <p:txBody>
          <a:bodyPr vert="horz" lIns="91440" tIns="45720" rIns="91440" bIns="45720" rtlCol="0" anchor="ctr">
            <a:normAutofit/>
          </a:bodyPr>
          <a:lstStyle/>
          <a:p>
            <a:pPr algn="ctr"/>
            <a:r>
              <a:rPr lang="en-US" sz="5200" dirty="0">
                <a:solidFill>
                  <a:srgbClr val="FFFFFF"/>
                </a:solidFill>
              </a:rPr>
              <a:t>E-mail is the easiest way to reach me:</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1706" y="3398742"/>
            <a:ext cx="3657600" cy="60512"/>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Logo&#10;&#10;Description automatically generated">
            <a:extLst>
              <a:ext uri="{FF2B5EF4-FFF2-40B4-BE49-F238E27FC236}">
                <a16:creationId xmlns:a16="http://schemas.microsoft.com/office/drawing/2014/main" id="{59773276-4513-42A1-9FDC-DD7AD169CE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9484" y="3429000"/>
            <a:ext cx="2672803" cy="2728671"/>
          </a:xfrm>
          <a:prstGeom prst="rect">
            <a:avLst/>
          </a:prstGeom>
        </p:spPr>
      </p:pic>
    </p:spTree>
    <p:extLst>
      <p:ext uri="{BB962C8B-B14F-4D97-AF65-F5344CB8AC3E}">
        <p14:creationId xmlns:p14="http://schemas.microsoft.com/office/powerpoint/2010/main" val="249202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7A14-745E-4EB0-9123-F0B7C001C700}"/>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8349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8" name="Oval 1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pic>
        <p:nvPicPr>
          <p:cNvPr id="7" name="Picture 6" descr="Red toy person in front of two lines of white figures">
            <a:extLst>
              <a:ext uri="{FF2B5EF4-FFF2-40B4-BE49-F238E27FC236}">
                <a16:creationId xmlns:a16="http://schemas.microsoft.com/office/drawing/2014/main" id="{3C4A3A23-F528-5FD7-3ABC-9905A3643CE7}"/>
              </a:ext>
            </a:extLst>
          </p:cNvPr>
          <p:cNvPicPr>
            <a:picLocks noChangeAspect="1"/>
          </p:cNvPicPr>
          <p:nvPr/>
        </p:nvPicPr>
        <p:blipFill rotWithShape="1">
          <a:blip r:embed="rId6"/>
          <a:srcRect l="8094" r="4239"/>
          <a:stretch/>
        </p:blipFill>
        <p:spPr>
          <a:xfrm>
            <a:off x="-18834" y="10"/>
            <a:ext cx="9143978" cy="6857990"/>
          </a:xfrm>
          <a:prstGeom prst="rect">
            <a:avLst/>
          </a:prstGeom>
        </p:spPr>
      </p:pic>
      <p:sp>
        <p:nvSpPr>
          <p:cNvPr id="21" name="Rectangle 20">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83745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981573"/>
            <a:ext cx="7667244" cy="2078335"/>
          </a:xfrm>
          <a:prstGeom prst="rect">
            <a:avLst/>
          </a:prstGeom>
          <a:blipFill dpi="0" rotWithShape="1">
            <a:blip r:embed="rId2">
              <a:alphaModFix amt="9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F5AB70-6F65-9570-3E87-C1AB4FE30B92}"/>
              </a:ext>
            </a:extLst>
          </p:cNvPr>
          <p:cNvSpPr>
            <a:spLocks noGrp="1"/>
          </p:cNvSpPr>
          <p:nvPr>
            <p:ph type="title"/>
          </p:nvPr>
        </p:nvSpPr>
        <p:spPr>
          <a:xfrm>
            <a:off x="880110" y="4277802"/>
            <a:ext cx="4516836" cy="1622451"/>
          </a:xfrm>
        </p:spPr>
        <p:txBody>
          <a:bodyPr vert="horz" lIns="91440" tIns="45720" rIns="91440" bIns="45720" rtlCol="0" anchor="ctr">
            <a:normAutofit/>
          </a:bodyPr>
          <a:lstStyle/>
          <a:p>
            <a:pPr algn="r"/>
            <a:br>
              <a:rPr lang="en-US" sz="5200">
                <a:blipFill dpi="0" rotWithShape="1">
                  <a:blip r:embed="rId4"/>
                  <a:srcRect/>
                  <a:tile tx="6350" ty="-127000" sx="65000" sy="64000" flip="none" algn="tl"/>
                </a:blipFill>
              </a:rPr>
            </a:br>
            <a:endParaRPr lang="en-US" sz="5200">
              <a:blipFill dpi="0" rotWithShape="1">
                <a:blip r:embed="rId4"/>
                <a:srcRect/>
                <a:tile tx="6350" ty="-127000" sx="65000" sy="64000" flip="none" algn="tl"/>
              </a:blipFill>
            </a:endParaRPr>
          </a:p>
        </p:txBody>
      </p:sp>
      <p:sp>
        <p:nvSpPr>
          <p:cNvPr id="25" name="Rectangle 24">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128670"/>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B16B10B-E511-AF44-61C9-6443AF322AF6}"/>
              </a:ext>
            </a:extLst>
          </p:cNvPr>
          <p:cNvPicPr>
            <a:picLocks noChangeAspect="1"/>
          </p:cNvPicPr>
          <p:nvPr/>
        </p:nvPicPr>
        <p:blipFill>
          <a:blip r:embed="rId7"/>
          <a:stretch>
            <a:fillRect/>
          </a:stretch>
        </p:blipFill>
        <p:spPr>
          <a:xfrm>
            <a:off x="2349815" y="450282"/>
            <a:ext cx="4444369" cy="5919729"/>
          </a:xfrm>
          <a:prstGeom prst="rect">
            <a:avLst/>
          </a:prstGeom>
        </p:spPr>
      </p:pic>
      <p:sp>
        <p:nvSpPr>
          <p:cNvPr id="9" name="Text Placeholder 8">
            <a:extLst>
              <a:ext uri="{FF2B5EF4-FFF2-40B4-BE49-F238E27FC236}">
                <a16:creationId xmlns:a16="http://schemas.microsoft.com/office/drawing/2014/main" id="{C8A2C1D0-C626-C8E4-FDD4-F6DAE3D6C66D}"/>
              </a:ext>
            </a:extLst>
          </p:cNvPr>
          <p:cNvSpPr>
            <a:spLocks noGrp="1"/>
          </p:cNvSpPr>
          <p:nvPr>
            <p:ph type="body" idx="1"/>
          </p:nvPr>
        </p:nvSpPr>
        <p:spPr>
          <a:xfrm>
            <a:off x="3733800" y="4794513"/>
            <a:ext cx="6789420" cy="1066800"/>
          </a:xfrm>
        </p:spPr>
        <p:txBody>
          <a:bodyPr/>
          <a:lstStyle/>
          <a:p>
            <a:r>
              <a:rPr lang="en-US" dirty="0"/>
              <a:t>Walt Disney</a:t>
            </a:r>
          </a:p>
        </p:txBody>
      </p:sp>
    </p:spTree>
    <p:extLst>
      <p:ext uri="{BB962C8B-B14F-4D97-AF65-F5344CB8AC3E}">
        <p14:creationId xmlns:p14="http://schemas.microsoft.com/office/powerpoint/2010/main" val="212570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7" name="Oval 76">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8" name="Oval 77">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0" name="Rectangle 79">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7552" y="0"/>
            <a:ext cx="5656448"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idx="4294967295"/>
          </p:nvPr>
        </p:nvSpPr>
        <p:spPr>
          <a:xfrm>
            <a:off x="3727581" y="484632"/>
            <a:ext cx="5047708" cy="1609344"/>
          </a:xfrm>
          <a:ln>
            <a:noFill/>
          </a:ln>
        </p:spPr>
        <p:txBody>
          <a:bodyPr vert="horz" lIns="91440" tIns="45720" rIns="91440" bIns="45720" rtlCol="0" anchor="ctr">
            <a:normAutofit/>
          </a:bodyPr>
          <a:lstStyle/>
          <a:p>
            <a:r>
              <a:rPr lang="en-US"/>
              <a:t>About the teacher</a:t>
            </a:r>
          </a:p>
        </p:txBody>
      </p:sp>
      <p:pic>
        <p:nvPicPr>
          <p:cNvPr id="4" name="Picture 3" descr="A picture containing text, vector graphics&#10;&#10;Description automatically generated">
            <a:extLst>
              <a:ext uri="{FF2B5EF4-FFF2-40B4-BE49-F238E27FC236}">
                <a16:creationId xmlns:a16="http://schemas.microsoft.com/office/drawing/2014/main" id="{70C695DC-82F6-4061-B767-F11E869FD777}"/>
              </a:ext>
            </a:extLst>
          </p:cNvPr>
          <p:cNvPicPr>
            <a:picLocks noChangeAspect="1"/>
          </p:cNvPicPr>
          <p:nvPr/>
        </p:nvPicPr>
        <p:blipFill rotWithShape="1">
          <a:blip r:embed="rId7">
            <a:extLst>
              <a:ext uri="{28A0092B-C50C-407E-A947-70E740481C1C}">
                <a14:useLocalDpi xmlns:a14="http://schemas.microsoft.com/office/drawing/2010/main" val="0"/>
              </a:ext>
            </a:extLst>
          </a:blip>
          <a:srcRect l="13014" r="11983" b="-4"/>
          <a:stretch/>
        </p:blipFill>
        <p:spPr>
          <a:xfrm>
            <a:off x="727856" y="1274378"/>
            <a:ext cx="2031840" cy="2709120"/>
          </a:xfrm>
          <a:prstGeom prst="rect">
            <a:avLst/>
          </a:prstGeom>
        </p:spPr>
      </p:pic>
      <p:pic>
        <p:nvPicPr>
          <p:cNvPr id="2" name="Picture 1">
            <a:extLst>
              <a:ext uri="{FF2B5EF4-FFF2-40B4-BE49-F238E27FC236}">
                <a16:creationId xmlns:a16="http://schemas.microsoft.com/office/drawing/2014/main" id="{E3C2B8B1-AB92-CB4B-0B50-25370AD0C845}"/>
              </a:ext>
            </a:extLst>
          </p:cNvPr>
          <p:cNvPicPr>
            <a:picLocks noChangeAspect="1"/>
          </p:cNvPicPr>
          <p:nvPr/>
        </p:nvPicPr>
        <p:blipFill>
          <a:blip r:embed="rId8"/>
          <a:stretch>
            <a:fillRect/>
          </a:stretch>
        </p:blipFill>
        <p:spPr>
          <a:xfrm>
            <a:off x="19639" y="4648200"/>
            <a:ext cx="3488199" cy="381000"/>
          </a:xfrm>
          <a:prstGeom prst="rect">
            <a:avLst/>
          </a:prstGeom>
        </p:spPr>
      </p:pic>
      <p:sp>
        <p:nvSpPr>
          <p:cNvPr id="19" name="TextBox 18">
            <a:extLst>
              <a:ext uri="{FF2B5EF4-FFF2-40B4-BE49-F238E27FC236}">
                <a16:creationId xmlns:a16="http://schemas.microsoft.com/office/drawing/2014/main" id="{E33A07BC-AB9C-4C57-A726-1CA7E08FF3AA}"/>
              </a:ext>
            </a:extLst>
          </p:cNvPr>
          <p:cNvSpPr txBox="1"/>
          <p:nvPr/>
        </p:nvSpPr>
        <p:spPr>
          <a:xfrm>
            <a:off x="3727581" y="2121408"/>
            <a:ext cx="5047707" cy="4050792"/>
          </a:xfrm>
          <a:prstGeom prst="rect">
            <a:avLst/>
          </a:prstGeom>
        </p:spPr>
        <p:txBody>
          <a:bodyPr vert="horz" lIns="91440" tIns="45720" rIns="91440" bIns="45720" rtlCol="0">
            <a:noAutofit/>
          </a:bodyPr>
          <a:lstStyle/>
          <a:p>
            <a:pPr indent="-182880" defTabSz="914400">
              <a:lnSpc>
                <a:spcPct val="90000"/>
              </a:lnSpc>
              <a:spcAft>
                <a:spcPts val="1000"/>
              </a:spcAft>
              <a:buClr>
                <a:schemeClr val="accent1">
                  <a:lumMod val="75000"/>
                </a:schemeClr>
              </a:buClr>
              <a:buSzPct val="85000"/>
              <a:buFont typeface="Wingdings" pitchFamily="2" charset="2"/>
              <a:buChar char="§"/>
            </a:pPr>
            <a:r>
              <a:rPr lang="en-US" sz="2000" dirty="0">
                <a:effectLst/>
              </a:rPr>
              <a:t>My name is Fonda Fairweather and I have the distinct honor of working with your gifted child this year. This is my </a:t>
            </a:r>
            <a:r>
              <a:rPr lang="en-US" sz="2000" dirty="0"/>
              <a:t>33rd year</a:t>
            </a:r>
            <a:r>
              <a:rPr lang="en-US" sz="2000" dirty="0">
                <a:effectLst/>
              </a:rPr>
              <a:t> teaching. I hold a Bachelor’s Degree from San Diego State University, a Master’s Degree in Reading from Grand Canyon University, an endorsement in Library Media from Old Dominion University, lifetime certification from University of California San Diego for Gifted and eight years’ experience as a Gifted/Seminar teacher with San Diego Unified School District. I have worked for NPS </a:t>
            </a:r>
            <a:r>
              <a:rPr lang="en-US" sz="2000" dirty="0"/>
              <a:t>23</a:t>
            </a:r>
            <a:r>
              <a:rPr lang="en-US" sz="2000" dirty="0">
                <a:effectLst/>
              </a:rPr>
              <a:t> years </a:t>
            </a:r>
            <a:r>
              <a:rPr lang="en-US" sz="2000" dirty="0"/>
              <a:t>as</a:t>
            </a:r>
            <a:r>
              <a:rPr lang="en-US" sz="2000" dirty="0">
                <a:effectLst/>
              </a:rPr>
              <a:t> a 5</a:t>
            </a:r>
            <a:r>
              <a:rPr lang="en-US" sz="2000" baseline="30000" dirty="0">
                <a:effectLst/>
              </a:rPr>
              <a:t>th</a:t>
            </a:r>
            <a:r>
              <a:rPr lang="en-US" sz="2000" dirty="0">
                <a:effectLst/>
              </a:rPr>
              <a:t> grade teacher, Library Media Specialist and GRT.</a:t>
            </a:r>
          </a:p>
        </p:txBody>
      </p:sp>
      <p:grpSp>
        <p:nvGrpSpPr>
          <p:cNvPr id="91" name="Group 81">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92" name="Oval 82">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3" name="Oval 83">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2107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482601" y="643466"/>
            <a:ext cx="2764734" cy="5528734"/>
          </a:xfrm>
        </p:spPr>
        <p:txBody>
          <a:bodyPr>
            <a:normAutofit/>
          </a:bodyPr>
          <a:lstStyle/>
          <a:p>
            <a:pPr algn="r"/>
            <a:r>
              <a:rPr lang="en-US" sz="3600">
                <a:solidFill>
                  <a:srgbClr val="FFFFFF"/>
                </a:solidFill>
              </a:rPr>
              <a:t>What is my child’s identification and what does it mean?</a:t>
            </a:r>
          </a:p>
        </p:txBody>
      </p:sp>
      <p:sp>
        <p:nvSpPr>
          <p:cNvPr id="3" name="Content Placeholder 2"/>
          <p:cNvSpPr>
            <a:spLocks noGrp="1"/>
          </p:cNvSpPr>
          <p:nvPr>
            <p:ph idx="1"/>
          </p:nvPr>
        </p:nvSpPr>
        <p:spPr>
          <a:xfrm>
            <a:off x="3790335" y="599768"/>
            <a:ext cx="4555850" cy="5572432"/>
          </a:xfrm>
        </p:spPr>
        <p:txBody>
          <a:bodyPr anchor="ctr">
            <a:normAutofit/>
          </a:bodyPr>
          <a:lstStyle/>
          <a:p>
            <a:pPr>
              <a:buClr>
                <a:srgbClr val="83992A"/>
              </a:buClr>
              <a:buFont typeface="Arial" panose="020B0604020202020204" pitchFamily="34" charset="0"/>
              <a:buChar char="•"/>
            </a:pPr>
            <a:endParaRPr lang="en-US" sz="1700"/>
          </a:p>
          <a:p>
            <a:pPr lvl="0">
              <a:buClr>
                <a:srgbClr val="83992A"/>
              </a:buClr>
              <a:buFont typeface="Arial" panose="020B0604020202020204" pitchFamily="34" charset="0"/>
              <a:buChar char="•"/>
            </a:pPr>
            <a:r>
              <a:rPr lang="en-US" sz="1700"/>
              <a:t>Your child was identified using 5 criteria: </a:t>
            </a:r>
            <a:r>
              <a:rPr lang="en-US" sz="1700" err="1"/>
              <a:t>CogAT</a:t>
            </a:r>
            <a:r>
              <a:rPr lang="en-US" sz="1700"/>
              <a:t> test scores, teacher rating form, parent rating form, portfolio and interview.</a:t>
            </a:r>
          </a:p>
          <a:p>
            <a:pPr lvl="0">
              <a:buClr>
                <a:srgbClr val="83992A"/>
              </a:buClr>
              <a:buFont typeface="Arial" panose="020B0604020202020204" pitchFamily="34" charset="0"/>
              <a:buChar char="•"/>
            </a:pPr>
            <a:r>
              <a:rPr lang="en-US" sz="1700"/>
              <a:t>Students who are identified gifted are identified in one of several ways: Reading, Math, Reading and Math, General Intellectual Aptitude (GIA).</a:t>
            </a:r>
          </a:p>
          <a:p>
            <a:pPr lvl="0">
              <a:buClr>
                <a:srgbClr val="83992A"/>
              </a:buClr>
              <a:buFont typeface="Arial" panose="020B0604020202020204" pitchFamily="34" charset="0"/>
              <a:buChar char="•"/>
            </a:pPr>
            <a:r>
              <a:rPr lang="en-US" sz="1700"/>
              <a:t>If your child has any of those identifications, he/she will receive gifted services. Your child’s ID can not be taken away; it will stay with them as long as they are in Norfolk Public Schools.</a:t>
            </a:r>
          </a:p>
          <a:p>
            <a:pPr lvl="0">
              <a:buClr>
                <a:srgbClr val="83992A"/>
              </a:buClr>
              <a:buFont typeface="Arial" panose="020B0604020202020204" pitchFamily="34" charset="0"/>
              <a:buChar char="•"/>
            </a:pPr>
            <a:r>
              <a:rPr lang="en-US" sz="1700"/>
              <a:t>Norfolk’s Local Plan for gifted education states that your child will be part of a cluster class and/or will receive services from the gifted teacher. </a:t>
            </a:r>
          </a:p>
          <a:p>
            <a:pPr lvl="0">
              <a:buClr>
                <a:srgbClr val="83992A"/>
              </a:buClr>
              <a:buFont typeface="Arial" panose="020B0604020202020204" pitchFamily="34" charset="0"/>
              <a:buChar char="•"/>
            </a:pPr>
            <a:r>
              <a:rPr lang="en-US" sz="1700"/>
              <a:t>Pull out or push in model; cluster grouping; collaboration</a:t>
            </a:r>
          </a:p>
          <a:p>
            <a:endParaRPr lang="en-US" sz="170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0827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633" y="533400"/>
            <a:ext cx="6798734" cy="1752600"/>
          </a:xfrm>
        </p:spPr>
        <p:txBody>
          <a:bodyPr>
            <a:normAutofit/>
          </a:bodyPr>
          <a:lstStyle/>
          <a:p>
            <a:r>
              <a:rPr lang="en-US" dirty="0"/>
              <a:t>How will my child receive </a:t>
            </a:r>
            <a:br>
              <a:rPr lang="en-US" dirty="0"/>
            </a:br>
            <a:r>
              <a:rPr lang="en-US" dirty="0"/>
              <a:t>gifted services?</a:t>
            </a:r>
          </a:p>
        </p:txBody>
      </p:sp>
      <p:sp>
        <p:nvSpPr>
          <p:cNvPr id="8" name="Text Placeholder 7"/>
          <p:cNvSpPr>
            <a:spLocks noGrp="1"/>
          </p:cNvSpPr>
          <p:nvPr>
            <p:ph type="body" idx="1"/>
          </p:nvPr>
        </p:nvSpPr>
        <p:spPr>
          <a:xfrm>
            <a:off x="1295400" y="1930918"/>
            <a:ext cx="7153765" cy="4114800"/>
          </a:xfrm>
        </p:spPr>
        <p:txBody>
          <a:bodyPr>
            <a:normAutofit fontScale="92500" lnSpcReduction="10000"/>
          </a:bodyPr>
          <a:lstStyle/>
          <a:p>
            <a:endParaRPr lang="en-US" dirty="0"/>
          </a:p>
          <a:p>
            <a:pPr marL="285750" indent="-285750">
              <a:buFont typeface="Arial" panose="020B0604020202020204" pitchFamily="34" charset="0"/>
              <a:buChar char="•"/>
            </a:pPr>
            <a:r>
              <a:rPr lang="en-US" dirty="0"/>
              <a:t>Currently I am pushing into grades 2-5 classes for instruction.</a:t>
            </a:r>
          </a:p>
          <a:p>
            <a:pPr marL="285750" indent="-285750">
              <a:buFont typeface="Arial" panose="020B0604020202020204" pitchFamily="34" charset="0"/>
              <a:buChar char="•"/>
            </a:pPr>
            <a:r>
              <a:rPr lang="en-US" dirty="0"/>
              <a:t>5 days at Norview ES-Room 6</a:t>
            </a:r>
          </a:p>
          <a:p>
            <a:pPr marL="285750" indent="-285750">
              <a:buFont typeface="Arial" panose="020B0604020202020204" pitchFamily="34" charset="0"/>
              <a:buChar char="•"/>
            </a:pPr>
            <a:r>
              <a:rPr lang="en-US" dirty="0"/>
              <a:t>We will be using Canvas &amp; Google Classroom </a:t>
            </a:r>
            <a:r>
              <a:rPr lang="en-US" dirty="0">
                <a:hlinkClick r:id="rId3"/>
              </a:rPr>
              <a:t>https://classroom.google.com/c/MzQ1NDg4Mzg1OTY5</a:t>
            </a:r>
            <a:r>
              <a:rPr lang="en-US" dirty="0"/>
              <a:t> for asynchronous assignments. A notice on ClassDojo for joining my Google Classroom will go out tomorrow! </a:t>
            </a:r>
            <a:r>
              <a:rPr lang="en-US" dirty="0">
                <a:sym typeface="Wingdings" panose="05000000000000000000" pitchFamily="2" charset="2"/>
              </a:rPr>
              <a:t></a:t>
            </a:r>
          </a:p>
          <a:p>
            <a:pPr marL="285750" indent="-285750">
              <a:buFont typeface="Arial" panose="020B0604020202020204" pitchFamily="34" charset="0"/>
              <a:buChar char="•"/>
            </a:pPr>
            <a:r>
              <a:rPr lang="en-US" dirty="0">
                <a:sym typeface="Wingdings" panose="05000000000000000000" pitchFamily="2" charset="2"/>
              </a:rPr>
              <a:t>Additional information is posted on the school website under the Our Families tab </a:t>
            </a:r>
          </a:p>
          <a:p>
            <a:pPr marL="285750" indent="-285750">
              <a:buFont typeface="Arial" panose="020B0604020202020204" pitchFamily="34" charset="0"/>
              <a:buChar char="•"/>
            </a:pPr>
            <a:r>
              <a:rPr lang="en-US" dirty="0">
                <a:sym typeface="Wingdings" panose="05000000000000000000" pitchFamily="2" charset="2"/>
              </a:rPr>
              <a:t>Norview:  </a:t>
            </a:r>
            <a:r>
              <a:rPr lang="en-US" dirty="0">
                <a:hlinkClick r:id="rId4"/>
              </a:rPr>
              <a:t>Norview Elementary School / Homepage (npsk12.com)</a:t>
            </a:r>
            <a:endParaRPr lang="en-US" dirty="0"/>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tretch>
            <a:fillRect/>
          </a:stretch>
        </p:blipFill>
        <p:spPr>
          <a:xfrm rot="1189440">
            <a:off x="6133756" y="485690"/>
            <a:ext cx="2817218" cy="1526932"/>
          </a:xfrm>
          <a:custGeom>
            <a:avLst/>
            <a:gdLst>
              <a:gd name="connsiteX0" fmla="*/ 0 w 2817218"/>
              <a:gd name="connsiteY0" fmla="*/ 0 h 1526932"/>
              <a:gd name="connsiteX1" fmla="*/ 507099 w 2817218"/>
              <a:gd name="connsiteY1" fmla="*/ 0 h 1526932"/>
              <a:gd name="connsiteX2" fmla="*/ 1098715 w 2817218"/>
              <a:gd name="connsiteY2" fmla="*/ 0 h 1526932"/>
              <a:gd name="connsiteX3" fmla="*/ 1718503 w 2817218"/>
              <a:gd name="connsiteY3" fmla="*/ 0 h 1526932"/>
              <a:gd name="connsiteX4" fmla="*/ 2281947 w 2817218"/>
              <a:gd name="connsiteY4" fmla="*/ 0 h 1526932"/>
              <a:gd name="connsiteX5" fmla="*/ 2817218 w 2817218"/>
              <a:gd name="connsiteY5" fmla="*/ 0 h 1526932"/>
              <a:gd name="connsiteX6" fmla="*/ 2817218 w 2817218"/>
              <a:gd name="connsiteY6" fmla="*/ 478439 h 1526932"/>
              <a:gd name="connsiteX7" fmla="*/ 2817218 w 2817218"/>
              <a:gd name="connsiteY7" fmla="*/ 956877 h 1526932"/>
              <a:gd name="connsiteX8" fmla="*/ 2817218 w 2817218"/>
              <a:gd name="connsiteY8" fmla="*/ 1526932 h 1526932"/>
              <a:gd name="connsiteX9" fmla="*/ 2310119 w 2817218"/>
              <a:gd name="connsiteY9" fmla="*/ 1526932 h 1526932"/>
              <a:gd name="connsiteX10" fmla="*/ 1803020 w 2817218"/>
              <a:gd name="connsiteY10" fmla="*/ 1526932 h 1526932"/>
              <a:gd name="connsiteX11" fmla="*/ 1239576 w 2817218"/>
              <a:gd name="connsiteY11" fmla="*/ 1526932 h 1526932"/>
              <a:gd name="connsiteX12" fmla="*/ 647960 w 2817218"/>
              <a:gd name="connsiteY12" fmla="*/ 1526932 h 1526932"/>
              <a:gd name="connsiteX13" fmla="*/ 0 w 2817218"/>
              <a:gd name="connsiteY13" fmla="*/ 1526932 h 1526932"/>
              <a:gd name="connsiteX14" fmla="*/ 0 w 2817218"/>
              <a:gd name="connsiteY14" fmla="*/ 987416 h 1526932"/>
              <a:gd name="connsiteX15" fmla="*/ 0 w 2817218"/>
              <a:gd name="connsiteY15" fmla="*/ 508977 h 1526932"/>
              <a:gd name="connsiteX16" fmla="*/ 0 w 2817218"/>
              <a:gd name="connsiteY16" fmla="*/ 0 h 152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218" h="1526932" fill="none" extrusionOk="0">
                <a:moveTo>
                  <a:pt x="0" y="0"/>
                </a:moveTo>
                <a:cubicBezTo>
                  <a:pt x="119539" y="20698"/>
                  <a:pt x="393563" y="7237"/>
                  <a:pt x="507099" y="0"/>
                </a:cubicBezTo>
                <a:cubicBezTo>
                  <a:pt x="620635" y="-7237"/>
                  <a:pt x="830876" y="6034"/>
                  <a:pt x="1098715" y="0"/>
                </a:cubicBezTo>
                <a:cubicBezTo>
                  <a:pt x="1366554" y="-6034"/>
                  <a:pt x="1455134" y="-26555"/>
                  <a:pt x="1718503" y="0"/>
                </a:cubicBezTo>
                <a:cubicBezTo>
                  <a:pt x="1981872" y="26555"/>
                  <a:pt x="2011614" y="-7556"/>
                  <a:pt x="2281947" y="0"/>
                </a:cubicBezTo>
                <a:cubicBezTo>
                  <a:pt x="2552280" y="7556"/>
                  <a:pt x="2642289" y="-12098"/>
                  <a:pt x="2817218" y="0"/>
                </a:cubicBezTo>
                <a:cubicBezTo>
                  <a:pt x="2812134" y="118265"/>
                  <a:pt x="2819788" y="276325"/>
                  <a:pt x="2817218" y="478439"/>
                </a:cubicBezTo>
                <a:cubicBezTo>
                  <a:pt x="2814648" y="680553"/>
                  <a:pt x="2794483" y="851919"/>
                  <a:pt x="2817218" y="956877"/>
                </a:cubicBezTo>
                <a:cubicBezTo>
                  <a:pt x="2839953" y="1061835"/>
                  <a:pt x="2840013" y="1324930"/>
                  <a:pt x="2817218" y="1526932"/>
                </a:cubicBezTo>
                <a:cubicBezTo>
                  <a:pt x="2595763" y="1541263"/>
                  <a:pt x="2559865" y="1537528"/>
                  <a:pt x="2310119" y="1526932"/>
                </a:cubicBezTo>
                <a:cubicBezTo>
                  <a:pt x="2060373" y="1516336"/>
                  <a:pt x="1918760" y="1524656"/>
                  <a:pt x="1803020" y="1526932"/>
                </a:cubicBezTo>
                <a:cubicBezTo>
                  <a:pt x="1687280" y="1529208"/>
                  <a:pt x="1492939" y="1516186"/>
                  <a:pt x="1239576" y="1526932"/>
                </a:cubicBezTo>
                <a:cubicBezTo>
                  <a:pt x="986213" y="1537678"/>
                  <a:pt x="925768" y="1549702"/>
                  <a:pt x="647960" y="1526932"/>
                </a:cubicBezTo>
                <a:cubicBezTo>
                  <a:pt x="370152" y="1504162"/>
                  <a:pt x="247046" y="1508082"/>
                  <a:pt x="0" y="1526932"/>
                </a:cubicBezTo>
                <a:cubicBezTo>
                  <a:pt x="8065" y="1335415"/>
                  <a:pt x="12991" y="1236385"/>
                  <a:pt x="0" y="987416"/>
                </a:cubicBezTo>
                <a:cubicBezTo>
                  <a:pt x="-12991" y="738447"/>
                  <a:pt x="-18508" y="606235"/>
                  <a:pt x="0" y="508977"/>
                </a:cubicBezTo>
                <a:cubicBezTo>
                  <a:pt x="18508" y="411719"/>
                  <a:pt x="-16392" y="136098"/>
                  <a:pt x="0" y="0"/>
                </a:cubicBezTo>
                <a:close/>
              </a:path>
              <a:path w="2817218" h="1526932" stroke="0" extrusionOk="0">
                <a:moveTo>
                  <a:pt x="0" y="0"/>
                </a:moveTo>
                <a:cubicBezTo>
                  <a:pt x="179738" y="-21951"/>
                  <a:pt x="268995" y="-9884"/>
                  <a:pt x="478927" y="0"/>
                </a:cubicBezTo>
                <a:cubicBezTo>
                  <a:pt x="688859" y="9884"/>
                  <a:pt x="822187" y="11788"/>
                  <a:pt x="986026" y="0"/>
                </a:cubicBezTo>
                <a:cubicBezTo>
                  <a:pt x="1149865" y="-11788"/>
                  <a:pt x="1309160" y="-6467"/>
                  <a:pt x="1605814" y="0"/>
                </a:cubicBezTo>
                <a:cubicBezTo>
                  <a:pt x="1902468" y="6467"/>
                  <a:pt x="1915715" y="7580"/>
                  <a:pt x="2141086" y="0"/>
                </a:cubicBezTo>
                <a:cubicBezTo>
                  <a:pt x="2366457" y="-7580"/>
                  <a:pt x="2510363" y="11789"/>
                  <a:pt x="2817218" y="0"/>
                </a:cubicBezTo>
                <a:cubicBezTo>
                  <a:pt x="2808964" y="201850"/>
                  <a:pt x="2830878" y="306597"/>
                  <a:pt x="2817218" y="463169"/>
                </a:cubicBezTo>
                <a:cubicBezTo>
                  <a:pt x="2803558" y="619741"/>
                  <a:pt x="2835693" y="718848"/>
                  <a:pt x="2817218" y="972147"/>
                </a:cubicBezTo>
                <a:cubicBezTo>
                  <a:pt x="2798743" y="1225446"/>
                  <a:pt x="2819371" y="1351816"/>
                  <a:pt x="2817218" y="1526932"/>
                </a:cubicBezTo>
                <a:cubicBezTo>
                  <a:pt x="2678879" y="1526332"/>
                  <a:pt x="2350414" y="1519369"/>
                  <a:pt x="2197430" y="1526932"/>
                </a:cubicBezTo>
                <a:cubicBezTo>
                  <a:pt x="2044446" y="1534495"/>
                  <a:pt x="1804357" y="1525519"/>
                  <a:pt x="1690331" y="1526932"/>
                </a:cubicBezTo>
                <a:cubicBezTo>
                  <a:pt x="1576305" y="1528345"/>
                  <a:pt x="1281889" y="1499103"/>
                  <a:pt x="1126887" y="1526932"/>
                </a:cubicBezTo>
                <a:cubicBezTo>
                  <a:pt x="971885" y="1554761"/>
                  <a:pt x="735088" y="1508881"/>
                  <a:pt x="619788" y="1526932"/>
                </a:cubicBezTo>
                <a:cubicBezTo>
                  <a:pt x="504488" y="1544983"/>
                  <a:pt x="174657" y="1551377"/>
                  <a:pt x="0" y="1526932"/>
                </a:cubicBezTo>
                <a:cubicBezTo>
                  <a:pt x="-19952" y="1407676"/>
                  <a:pt x="-2451" y="1096884"/>
                  <a:pt x="0" y="987416"/>
                </a:cubicBezTo>
                <a:cubicBezTo>
                  <a:pt x="2451" y="877948"/>
                  <a:pt x="15221" y="647698"/>
                  <a:pt x="0" y="508977"/>
                </a:cubicBezTo>
                <a:cubicBezTo>
                  <a:pt x="-15221" y="370256"/>
                  <a:pt x="16025" y="169832"/>
                  <a:pt x="0" y="0"/>
                </a:cubicBezTo>
                <a:close/>
              </a:path>
            </a:pathLst>
          </a:custGeom>
          <a:ln>
            <a:solidFill>
              <a:srgbClr val="FF0000"/>
            </a:solidFill>
            <a:extLst>
              <a:ext uri="{C807C97D-BFC1-408E-A445-0C87EB9F89A2}">
                <ask:lineSketchStyleProps xmlns:ask="http://schemas.microsoft.com/office/drawing/2018/sketchyshapes" sd="4277829761">
                  <a:prstGeom prst="rect">
                    <a:avLst/>
                  </a:prstGeom>
                  <ask:type>
                    <ask:lineSketchFreehand/>
                  </ask:type>
                </ask:lineSketchStyleProps>
              </a:ext>
            </a:extLst>
          </a:ln>
        </p:spPr>
      </p:pic>
      <p:sp>
        <p:nvSpPr>
          <p:cNvPr id="3" name="Cloud 2">
            <a:extLst>
              <a:ext uri="{FF2B5EF4-FFF2-40B4-BE49-F238E27FC236}">
                <a16:creationId xmlns:a16="http://schemas.microsoft.com/office/drawing/2014/main" id="{2676AB1D-2F78-48D0-8E15-B3EC3F82B2F6}"/>
              </a:ext>
            </a:extLst>
          </p:cNvPr>
          <p:cNvSpPr/>
          <p:nvPr/>
        </p:nvSpPr>
        <p:spPr>
          <a:xfrm>
            <a:off x="6522655" y="5698942"/>
            <a:ext cx="1510090" cy="95515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3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3" name="Freeform: Shape 6">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63" y="2005"/>
            <a:ext cx="8181474"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 name="Picture 1">
            <a:extLst>
              <a:ext uri="{FF2B5EF4-FFF2-40B4-BE49-F238E27FC236}">
                <a16:creationId xmlns:a16="http://schemas.microsoft.com/office/drawing/2014/main" id="{3C5D68D1-49E2-0388-042A-B83F8279623D}"/>
              </a:ext>
            </a:extLst>
          </p:cNvPr>
          <p:cNvPicPr>
            <a:picLocks noChangeAspect="1"/>
          </p:cNvPicPr>
          <p:nvPr/>
        </p:nvPicPr>
        <p:blipFill>
          <a:blip r:embed="rId3"/>
          <a:stretch>
            <a:fillRect/>
          </a:stretch>
        </p:blipFill>
        <p:spPr>
          <a:xfrm>
            <a:off x="1371600" y="2071078"/>
            <a:ext cx="6324600" cy="3643921"/>
          </a:xfrm>
          <a:prstGeom prst="rect">
            <a:avLst/>
          </a:prstGeom>
        </p:spPr>
      </p:pic>
    </p:spTree>
    <p:extLst>
      <p:ext uri="{BB962C8B-B14F-4D97-AF65-F5344CB8AC3E}">
        <p14:creationId xmlns:p14="http://schemas.microsoft.com/office/powerpoint/2010/main" val="1430770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3A234-D27D-EAE4-2375-65F6621EC2FF}"/>
              </a:ext>
            </a:extLst>
          </p:cNvPr>
          <p:cNvPicPr>
            <a:picLocks noChangeAspect="1"/>
          </p:cNvPicPr>
          <p:nvPr/>
        </p:nvPicPr>
        <p:blipFill>
          <a:blip r:embed="rId2"/>
          <a:stretch>
            <a:fillRect/>
          </a:stretch>
        </p:blipFill>
        <p:spPr>
          <a:xfrm>
            <a:off x="1499349" y="1700634"/>
            <a:ext cx="6145301" cy="3456732"/>
          </a:xfrm>
          <a:prstGeom prst="rect">
            <a:avLst/>
          </a:prstGeom>
        </p:spPr>
      </p:pic>
      <p:pic>
        <p:nvPicPr>
          <p:cNvPr id="3" name="Picture 2">
            <a:extLst>
              <a:ext uri="{FF2B5EF4-FFF2-40B4-BE49-F238E27FC236}">
                <a16:creationId xmlns:a16="http://schemas.microsoft.com/office/drawing/2014/main" id="{B360D48A-AAF3-2F10-FE0A-687C62DBF019}"/>
              </a:ext>
            </a:extLst>
          </p:cNvPr>
          <p:cNvPicPr>
            <a:picLocks noChangeAspect="1"/>
          </p:cNvPicPr>
          <p:nvPr/>
        </p:nvPicPr>
        <p:blipFill>
          <a:blip r:embed="rId3"/>
          <a:stretch>
            <a:fillRect/>
          </a:stretch>
        </p:blipFill>
        <p:spPr>
          <a:xfrm>
            <a:off x="2921407" y="5486400"/>
            <a:ext cx="3301184" cy="1149752"/>
          </a:xfrm>
          <a:prstGeom prst="rect">
            <a:avLst/>
          </a:prstGeom>
        </p:spPr>
      </p:pic>
      <p:pic>
        <p:nvPicPr>
          <p:cNvPr id="4" name="Picture 3">
            <a:extLst>
              <a:ext uri="{FF2B5EF4-FFF2-40B4-BE49-F238E27FC236}">
                <a16:creationId xmlns:a16="http://schemas.microsoft.com/office/drawing/2014/main" id="{518AB89D-8B5C-AA04-2938-74FD69A19499}"/>
              </a:ext>
            </a:extLst>
          </p:cNvPr>
          <p:cNvPicPr>
            <a:picLocks noChangeAspect="1"/>
          </p:cNvPicPr>
          <p:nvPr/>
        </p:nvPicPr>
        <p:blipFill>
          <a:blip r:embed="rId4"/>
          <a:stretch>
            <a:fillRect/>
          </a:stretch>
        </p:blipFill>
        <p:spPr>
          <a:xfrm>
            <a:off x="6629400" y="5185178"/>
            <a:ext cx="1450974" cy="1450974"/>
          </a:xfrm>
          <a:prstGeom prst="rect">
            <a:avLst/>
          </a:prstGeom>
        </p:spPr>
      </p:pic>
    </p:spTree>
    <p:extLst>
      <p:ext uri="{BB962C8B-B14F-4D97-AF65-F5344CB8AC3E}">
        <p14:creationId xmlns:p14="http://schemas.microsoft.com/office/powerpoint/2010/main" val="376858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3DAEAE82-56BE-8BF4-62AC-22BB808AF9AF}"/>
              </a:ext>
            </a:extLst>
          </p:cNvPr>
          <p:cNvSpPr>
            <a:spLocks noGrp="1"/>
          </p:cNvSpPr>
          <p:nvPr>
            <p:ph type="body" idx="1"/>
          </p:nvPr>
        </p:nvSpPr>
        <p:spPr>
          <a:xfrm>
            <a:off x="5638800" y="2064729"/>
            <a:ext cx="3169805" cy="3657599"/>
          </a:xfrm>
        </p:spPr>
        <p:txBody>
          <a:bodyPr vert="horz" lIns="91440" tIns="45720" rIns="91440" bIns="45720" rtlCol="0" anchor="ctr">
            <a:noAutofit/>
          </a:bodyPr>
          <a:lstStyle/>
          <a:p>
            <a:r>
              <a:rPr lang="en-US" sz="2400" dirty="0">
                <a:solidFill>
                  <a:schemeClr val="tx2"/>
                </a:solidFill>
              </a:rPr>
              <a:t>Emerging Scholars are determined by a First Grade Universal Screening(CogAT)  under the new local plan including revised benchmarks.  Emerging scholars' services available to top 15% scorers in every school, and increased focus on enrichment and exposure for all students.</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6113" y="720071"/>
            <a:ext cx="4063401"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E872E7D-336E-A06B-C837-EB075BD70F6D}"/>
              </a:ext>
            </a:extLst>
          </p:cNvPr>
          <p:cNvSpPr>
            <a:spLocks noGrp="1"/>
          </p:cNvSpPr>
          <p:nvPr>
            <p:ph type="title"/>
          </p:nvPr>
        </p:nvSpPr>
        <p:spPr>
          <a:xfrm>
            <a:off x="1288130" y="1316890"/>
            <a:ext cx="3454795" cy="4224216"/>
          </a:xfrm>
        </p:spPr>
        <p:txBody>
          <a:bodyPr vert="horz" lIns="91440" tIns="45720" rIns="91440" bIns="45720" rtlCol="0" anchor="ctr">
            <a:normAutofit/>
          </a:bodyPr>
          <a:lstStyle/>
          <a:p>
            <a:pPr algn="ctr"/>
            <a:r>
              <a:rPr lang="en-US" sz="5200">
                <a:solidFill>
                  <a:srgbClr val="FFFFFF"/>
                </a:solidFill>
              </a:rPr>
              <a:t>What are emerging scholars?</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1706" y="3398742"/>
            <a:ext cx="3657600"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768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5200" y="1465790"/>
            <a:ext cx="2895599" cy="394134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200" cap="all">
                <a:ln w="3175" cmpd="sng">
                  <a:noFill/>
                </a:ln>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How will I know how </a:t>
            </a:r>
          </a:p>
          <a:p>
            <a:pPr defTabSz="914400">
              <a:lnSpc>
                <a:spcPct val="90000"/>
              </a:lnSpc>
              <a:spcBef>
                <a:spcPct val="0"/>
              </a:spcBef>
              <a:spcAft>
                <a:spcPts val="600"/>
              </a:spcAft>
            </a:pPr>
            <a:r>
              <a:rPr lang="en-US" sz="5200" cap="all">
                <a:ln w="3175" cmpd="sng">
                  <a:noFill/>
                </a:ln>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my child is doing in gifted?</a:t>
            </a:r>
            <a:endParaRPr lang="en-US" sz="5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sp>
        <p:nvSpPr>
          <p:cNvPr id="4" name="Rectangle 3"/>
          <p:cNvSpPr/>
          <p:nvPr/>
        </p:nvSpPr>
        <p:spPr>
          <a:xfrm>
            <a:off x="4813299" y="1359090"/>
            <a:ext cx="3849499" cy="4048046"/>
          </a:xfrm>
          <a:prstGeom prst="rect">
            <a:avLst/>
          </a:prstGeom>
        </p:spPr>
        <p:txBody>
          <a:bodyPr vert="horz" lIns="91440" tIns="45720" rIns="91440" bIns="45720" rtlCol="0" anchor="ctr">
            <a:normAutofit/>
          </a:bodyPr>
          <a:lstStyle/>
          <a:p>
            <a:pPr marL="285750" lvl="0" indent="-182880" defTabSz="914400">
              <a:lnSpc>
                <a:spcPct val="90000"/>
              </a:lnSpc>
              <a:spcBef>
                <a:spcPct val="20000"/>
              </a:spcBef>
              <a:spcAft>
                <a:spcPts val="600"/>
              </a:spcAft>
              <a:buClr>
                <a:schemeClr val="accent1">
                  <a:lumMod val="75000"/>
                </a:schemeClr>
              </a:buClr>
              <a:buSzPct val="85000"/>
              <a:buFont typeface="Wingdings" pitchFamily="2" charset="2"/>
              <a:buChar char="§"/>
            </a:pPr>
            <a:r>
              <a:rPr lang="en-US" dirty="0"/>
              <a:t>I do not give grades; however, I do give a </a:t>
            </a:r>
            <a:r>
              <a:rPr lang="en-US" b="1" dirty="0"/>
              <a:t>progress report or quarterly evaluation. </a:t>
            </a:r>
          </a:p>
          <a:p>
            <a:pPr marL="285750" lvl="0" indent="-182880" defTabSz="914400">
              <a:lnSpc>
                <a:spcPct val="90000"/>
              </a:lnSpc>
              <a:spcBef>
                <a:spcPct val="20000"/>
              </a:spcBef>
              <a:spcAft>
                <a:spcPts val="600"/>
              </a:spcAft>
              <a:buClr>
                <a:schemeClr val="accent1">
                  <a:lumMod val="75000"/>
                </a:schemeClr>
              </a:buClr>
              <a:buSzPct val="85000"/>
              <a:buFont typeface="Wingdings" pitchFamily="2" charset="2"/>
              <a:buChar char="§"/>
            </a:pPr>
            <a:r>
              <a:rPr lang="en-US" dirty="0"/>
              <a:t>I collaborate with the classroom teacher about behavior and academics. Classroom grades are PRIORITY!</a:t>
            </a:r>
          </a:p>
          <a:p>
            <a:pPr marL="285750" lvl="0" indent="-182880" defTabSz="914400">
              <a:lnSpc>
                <a:spcPct val="90000"/>
              </a:lnSpc>
              <a:spcBef>
                <a:spcPct val="20000"/>
              </a:spcBef>
              <a:spcAft>
                <a:spcPts val="600"/>
              </a:spcAft>
              <a:buClr>
                <a:schemeClr val="accent1">
                  <a:lumMod val="75000"/>
                </a:schemeClr>
              </a:buClr>
              <a:buSzPct val="85000"/>
              <a:buFont typeface="Wingdings" pitchFamily="2" charset="2"/>
              <a:buChar char="§"/>
            </a:pPr>
            <a:r>
              <a:rPr lang="en-US" dirty="0"/>
              <a:t>Communication with parents: Class Dojo for progress reports, notes and/or phone calls, as needed.</a:t>
            </a: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666F8AF1-E353-45F4-94A7-46D053EE44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7616" y="4915440"/>
            <a:ext cx="1743075" cy="1743075"/>
          </a:xfrm>
          <a:prstGeom prst="rect">
            <a:avLst/>
          </a:prstGeom>
        </p:spPr>
      </p:pic>
    </p:spTree>
    <p:extLst>
      <p:ext uri="{BB962C8B-B14F-4D97-AF65-F5344CB8AC3E}">
        <p14:creationId xmlns:p14="http://schemas.microsoft.com/office/powerpoint/2010/main" val="263687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9" name="Oval 8">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Rectangle 1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able&#10;&#10;Description automatically generated">
            <a:extLst>
              <a:ext uri="{FF2B5EF4-FFF2-40B4-BE49-F238E27FC236}">
                <a16:creationId xmlns:a16="http://schemas.microsoft.com/office/drawing/2014/main" id="{F44907AF-5BCC-4B04-AFD8-D3DB6AE5DEF3}"/>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475499" y="757823"/>
            <a:ext cx="5161702" cy="5352614"/>
          </a:xfrm>
          <a:prstGeom prst="rect">
            <a:avLst/>
          </a:prstGeom>
        </p:spPr>
      </p:pic>
      <p:sp>
        <p:nvSpPr>
          <p:cNvPr id="3" name="TextBox 2">
            <a:extLst>
              <a:ext uri="{FF2B5EF4-FFF2-40B4-BE49-F238E27FC236}">
                <a16:creationId xmlns:a16="http://schemas.microsoft.com/office/drawing/2014/main" id="{2129A304-11F4-40E1-95D1-1020CB5580D8}"/>
              </a:ext>
            </a:extLst>
          </p:cNvPr>
          <p:cNvSpPr txBox="1"/>
          <p:nvPr/>
        </p:nvSpPr>
        <p:spPr>
          <a:xfrm>
            <a:off x="6117263" y="2121408"/>
            <a:ext cx="2658025" cy="4050792"/>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dirty="0"/>
              <a:t>Quarterly Evaluations will be sent out with report cards.</a:t>
            </a:r>
          </a:p>
        </p:txBody>
      </p:sp>
      <p:grpSp>
        <p:nvGrpSpPr>
          <p:cNvPr id="6" name="Group 1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11335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820</TotalTime>
  <Words>759</Words>
  <Application>Microsoft Office PowerPoint</Application>
  <PresentationFormat>On-screen Show (4:3)</PresentationFormat>
  <Paragraphs>70</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Comic Sans MS</vt:lpstr>
      <vt:lpstr>Rockwell</vt:lpstr>
      <vt:lpstr>Rockwell Condensed</vt:lpstr>
      <vt:lpstr>Rockwell Extra Bold</vt:lpstr>
      <vt:lpstr>Wingdings</vt:lpstr>
      <vt:lpstr>Wood Type</vt:lpstr>
      <vt:lpstr>Welcome to  Ms. Fairweather’s Class!  G.E.A.R.S. Gifted Education &amp; Academic Rigor Services! 2022-2023 </vt:lpstr>
      <vt:lpstr>About the teacher</vt:lpstr>
      <vt:lpstr>What is my child’s identification and what does it mean?</vt:lpstr>
      <vt:lpstr>How will my child receive  gifted services?</vt:lpstr>
      <vt:lpstr>PowerPoint Presentation</vt:lpstr>
      <vt:lpstr>PowerPoint Presentation</vt:lpstr>
      <vt:lpstr>What are emerging scholars?</vt:lpstr>
      <vt:lpstr>PowerPoint Presentation</vt:lpstr>
      <vt:lpstr>PowerPoint Presentation</vt:lpstr>
      <vt:lpstr>Testing  When testing is going on, we will not have groups. I will notify you on google classroom or Class Dojo. However, I will collaborate with teachers about assignments and there may be some asynchronous work on google classroom/canvas.</vt:lpstr>
      <vt:lpstr>PowerPoint Presentation</vt:lpstr>
      <vt:lpstr>PowerPoint Presentation</vt:lpstr>
      <vt:lpstr>PowerPoint Presentation</vt:lpstr>
      <vt:lpstr>E-mail is the easiest way to reach me:</vt:lpstr>
      <vt:lpstr>Questions?????</vt:lpstr>
      <vt:lpst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mrs. Lane’s class</dc:title>
  <dc:creator>Guest</dc:creator>
  <cp:lastModifiedBy>Fonda L. Fairweather</cp:lastModifiedBy>
  <cp:revision>56</cp:revision>
  <cp:lastPrinted>2019-09-18T17:47:14Z</cp:lastPrinted>
  <dcterms:created xsi:type="dcterms:W3CDTF">2012-09-13T01:22:07Z</dcterms:created>
  <dcterms:modified xsi:type="dcterms:W3CDTF">2022-09-29T16:49:30Z</dcterms:modified>
</cp:coreProperties>
</file>