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4" r:id="rId4"/>
    <p:sldId id="266" r:id="rId5"/>
    <p:sldId id="270" r:id="rId6"/>
    <p:sldId id="258" r:id="rId7"/>
    <p:sldId id="261" r:id="rId8"/>
    <p:sldId id="277" r:id="rId9"/>
    <p:sldId id="271" r:id="rId10"/>
    <p:sldId id="272" r:id="rId11"/>
    <p:sldId id="273" r:id="rId12"/>
    <p:sldId id="275" r:id="rId13"/>
    <p:sldId id="274" r:id="rId14"/>
    <p:sldId id="276" r:id="rId15"/>
    <p:sldId id="268" r:id="rId16"/>
    <p:sldId id="269" r:id="rId17"/>
  </p:sldIdLst>
  <p:sldSz cx="9144000" cy="6858000" type="screen4x3"/>
  <p:notesSz cx="6858000" cy="88915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51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B0BDC-2D53-4784-A600-62D403AA9A2B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F3292-759F-4A03-A764-0D65544BC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47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61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ED2CA-DBAC-473D-9402-E59AD14FECC5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11250"/>
            <a:ext cx="4000500" cy="3000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279077"/>
            <a:ext cx="5486400" cy="3501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445466"/>
            <a:ext cx="2971800" cy="4461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699BA-70D2-4E4C-BA29-574EC2BFC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36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699BA-70D2-4E4C-BA29-574EC2BFC9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1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2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1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1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3899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74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29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24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78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0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73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786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36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68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44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68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784FD0-A212-4AD1-96EE-13FB4D915F6F}" type="datetimeFigureOut">
              <a:rPr lang="en-US" smtClean="0"/>
              <a:t>9/13/2019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D6D96-10AA-43B4-AB17-1AA5F3ECD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709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sk12.com/fl" TargetMode="External"/><Relationship Id="rId2" Type="http://schemas.openxmlformats.org/officeDocument/2006/relationships/hyperlink" Target="https://www.npsk12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psk12.com/Page/1349" TargetMode="External"/><Relationship Id="rId4" Type="http://schemas.openxmlformats.org/officeDocument/2006/relationships/hyperlink" Target="https://www.npsk12.com/Page/10208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viewerng/viewer?url=https://www.npsk12.com//cms/lib/VA02208074/Centricity/Domain/4194/2019-2020+SSC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14400"/>
            <a:ext cx="8686800" cy="3505200"/>
          </a:xfrm>
        </p:spPr>
        <p:txBody>
          <a:bodyPr>
            <a:noAutofit/>
          </a:bodyPr>
          <a:lstStyle/>
          <a:p>
            <a:r>
              <a:rPr lang="en-US" sz="4400" dirty="0"/>
              <a:t>Parent Guide to Academic Success</a:t>
            </a:r>
            <a:br>
              <a:rPr lang="en-US" sz="4400" dirty="0"/>
            </a:br>
            <a:r>
              <a:rPr lang="en-US" sz="4400" dirty="0" err="1"/>
              <a:t>Guía</a:t>
            </a:r>
            <a:r>
              <a:rPr lang="en-US" sz="4400" dirty="0"/>
              <a:t> para Padres </a:t>
            </a:r>
            <a:r>
              <a:rPr lang="en-US" sz="4400" dirty="0" err="1" smtClean="0"/>
              <a:t>sobre</a:t>
            </a:r>
            <a:r>
              <a:rPr lang="en-US" sz="4400" dirty="0" smtClean="0"/>
              <a:t> </a:t>
            </a:r>
            <a:r>
              <a:rPr lang="en-US" sz="4400" dirty="0" err="1"/>
              <a:t>Éxito</a:t>
            </a:r>
            <a:r>
              <a:rPr lang="en-US" sz="4400" dirty="0"/>
              <a:t> </a:t>
            </a:r>
            <a:r>
              <a:rPr lang="en-US" sz="4400" dirty="0" err="1"/>
              <a:t>Académico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Part </a:t>
            </a:r>
            <a:r>
              <a:rPr lang="en-US" sz="4400" dirty="0"/>
              <a:t>3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NPS ESL Teachers</a:t>
            </a:r>
          </a:p>
          <a:p>
            <a:r>
              <a:rPr lang="en-US" dirty="0" err="1" smtClean="0"/>
              <a:t>Profesores</a:t>
            </a:r>
            <a:r>
              <a:rPr lang="en-US" dirty="0" smtClean="0"/>
              <a:t> de </a:t>
            </a:r>
            <a:r>
              <a:rPr lang="en-US" dirty="0" err="1" smtClean="0"/>
              <a:t>Inglés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Segundo </a:t>
            </a:r>
            <a:r>
              <a:rPr lang="en-US" dirty="0" err="1" smtClean="0"/>
              <a:t>Idioma</a:t>
            </a:r>
            <a:r>
              <a:rPr lang="en-US" dirty="0" smtClean="0"/>
              <a:t> de Norfolk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25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SOL Tests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81200"/>
            <a:ext cx="8458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Plan and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53248"/>
            <a:ext cx="8381999" cy="4928552"/>
          </a:xfrm>
        </p:spPr>
        <p:txBody>
          <a:bodyPr>
            <a:normAutofit/>
          </a:bodyPr>
          <a:lstStyle/>
          <a:p>
            <a:r>
              <a:rPr lang="en-US" sz="2800" dirty="0"/>
              <a:t>What is it? / 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How do I find out when it is? /¿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sé</a:t>
            </a:r>
            <a:r>
              <a:rPr lang="en-US" sz="2800" dirty="0"/>
              <a:t> </a:t>
            </a:r>
            <a:r>
              <a:rPr lang="en-US" sz="2800" dirty="0" err="1"/>
              <a:t>cuándo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What are the accommodations? /¿</a:t>
            </a:r>
            <a:r>
              <a:rPr lang="en-US" sz="2800" dirty="0" err="1" smtClean="0"/>
              <a:t>Cuáles</a:t>
            </a:r>
            <a:r>
              <a:rPr lang="en-US" sz="2800" dirty="0" smtClean="0"/>
              <a:t> son </a:t>
            </a:r>
            <a:r>
              <a:rPr lang="en-US" sz="2800" dirty="0" err="1" smtClean="0"/>
              <a:t>los</a:t>
            </a:r>
            <a:r>
              <a:rPr lang="en-US" sz="2800" dirty="0" smtClean="0"/>
              <a:t> </a:t>
            </a:r>
            <a:r>
              <a:rPr lang="en-US" sz="2800" dirty="0" err="1" smtClean="0"/>
              <a:t>acomodos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/>
              <a:t>Who is going to be there? / ¿</a:t>
            </a:r>
            <a:r>
              <a:rPr lang="en-US" sz="2800" dirty="0" err="1"/>
              <a:t>Quién</a:t>
            </a:r>
            <a:r>
              <a:rPr lang="en-US" sz="2800" dirty="0"/>
              <a:t> </a:t>
            </a:r>
            <a:r>
              <a:rPr lang="en-US" sz="2800" dirty="0" err="1"/>
              <a:t>va</a:t>
            </a:r>
            <a:r>
              <a:rPr lang="en-US" sz="2800" dirty="0"/>
              <a:t> </a:t>
            </a:r>
            <a:r>
              <a:rPr lang="en-US" sz="2800" dirty="0" err="1"/>
              <a:t>estar</a:t>
            </a:r>
            <a:r>
              <a:rPr lang="en-US" sz="2800" dirty="0"/>
              <a:t> </a:t>
            </a:r>
            <a:r>
              <a:rPr lang="en-US" sz="2800" dirty="0" err="1"/>
              <a:t>allí</a:t>
            </a:r>
            <a:r>
              <a:rPr lang="en-US" sz="2800" dirty="0"/>
              <a:t>?</a:t>
            </a:r>
          </a:p>
          <a:p>
            <a:r>
              <a:rPr lang="en-US" sz="2800" dirty="0"/>
              <a:t>Why should I go? /¿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debo</a:t>
            </a:r>
            <a:r>
              <a:rPr lang="en-US" sz="2800" dirty="0"/>
              <a:t> </a:t>
            </a:r>
            <a:r>
              <a:rPr lang="en-US" sz="2800" dirty="0" err="1"/>
              <a:t>asistir</a:t>
            </a:r>
            <a:r>
              <a:rPr lang="en-US" sz="28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7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Plan and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199" cy="52577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Direct linguistic testing accommodations involve adjustments to the language of the test. The following direct linguistic testing accommodations are available to ELs on the SOL assessments:</a:t>
            </a:r>
          </a:p>
          <a:p>
            <a:r>
              <a:rPr lang="en-US" dirty="0"/>
              <a:t>•	Test Directions Delivery</a:t>
            </a:r>
          </a:p>
          <a:p>
            <a:r>
              <a:rPr lang="en-US" dirty="0"/>
              <a:t>•	Read-Aloud Test</a:t>
            </a:r>
          </a:p>
          <a:p>
            <a:r>
              <a:rPr lang="en-US" dirty="0"/>
              <a:t>•	Audio Test</a:t>
            </a:r>
          </a:p>
          <a:p>
            <a:r>
              <a:rPr lang="en-US" dirty="0"/>
              <a:t>•	Bilingual Dictionary </a:t>
            </a:r>
          </a:p>
          <a:p>
            <a:r>
              <a:rPr lang="en-US" dirty="0"/>
              <a:t>•	Dictation to a Scribe (Writing, short-paper component only)</a:t>
            </a:r>
          </a:p>
          <a:p>
            <a:r>
              <a:rPr lang="en-US" dirty="0"/>
              <a:t>•	English Dictionary </a:t>
            </a:r>
          </a:p>
          <a:p>
            <a:r>
              <a:rPr lang="en-US" dirty="0"/>
              <a:t>•	Plain English Mathematics Test (Available for Mathematics tests assessing the 2009 Mathematics Standards of Learning only.)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Indirect linguistic testing accommodations involve adjustments to the conditions under which ELs take SOL tests. The following indirect linguistic testing accommodations are available to ELs on the SOL assessments:</a:t>
            </a:r>
          </a:p>
          <a:p>
            <a:r>
              <a:rPr lang="en-US" dirty="0"/>
              <a:t>•	Multiple Test Sessions (Paper Only)</a:t>
            </a:r>
          </a:p>
          <a:p>
            <a:r>
              <a:rPr lang="en-US" dirty="0"/>
              <a:t>•	Visual Aids</a:t>
            </a:r>
          </a:p>
          <a:p>
            <a:r>
              <a:rPr lang="en-US" dirty="0"/>
              <a:t>•	Examiner Records Response</a:t>
            </a:r>
          </a:p>
          <a:p>
            <a:r>
              <a:rPr lang="en-US" dirty="0"/>
              <a:t>•	Flexible schedule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85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Plan and Meeting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698" b="4014"/>
          <a:stretch/>
        </p:blipFill>
        <p:spPr>
          <a:xfrm>
            <a:off x="762000" y="1922465"/>
            <a:ext cx="7572000" cy="48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72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LEP Plan and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LEP Meeting Demonstration</a:t>
            </a:r>
          </a:p>
          <a:p>
            <a:pPr lvl="1"/>
            <a:r>
              <a:rPr lang="en-US" dirty="0" smtClean="0"/>
              <a:t>Language Line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463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4495800"/>
          </a:xfrm>
        </p:spPr>
        <p:txBody>
          <a:bodyPr>
            <a:normAutofit/>
          </a:bodyPr>
          <a:lstStyle/>
          <a:p>
            <a:r>
              <a:rPr lang="en-US" dirty="0"/>
              <a:t>Norfolk Public Schools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www.npsk12.com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Foreign Language &amp; ESL</a:t>
            </a:r>
          </a:p>
          <a:p>
            <a:pPr lvl="1"/>
            <a:r>
              <a:rPr lang="en-US" dirty="0">
                <a:hlinkClick r:id="rId3"/>
              </a:rPr>
              <a:t>https://www.npsk12.com/fl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Student </a:t>
            </a:r>
            <a:r>
              <a:rPr lang="en-US" dirty="0"/>
              <a:t>Handbook</a:t>
            </a:r>
          </a:p>
          <a:p>
            <a:pPr lvl="1"/>
            <a:r>
              <a:rPr lang="en-US" dirty="0">
                <a:hlinkClick r:id="rId4"/>
              </a:rPr>
              <a:t>https://www.npsk12.com/Page/10208</a:t>
            </a:r>
            <a:r>
              <a:rPr lang="en-US" dirty="0"/>
              <a:t>   (Spanish)</a:t>
            </a:r>
          </a:p>
          <a:p>
            <a:pPr lvl="1"/>
            <a:r>
              <a:rPr lang="en-US" u="sng" dirty="0">
                <a:hlinkClick r:id="rId5" tooltip="Original URL: https://www.npsk12.com/Page/1349&#10;Click or tap if you trust this link."/>
              </a:rPr>
              <a:t>https://www.npsk12.com/Page/1349</a:t>
            </a:r>
            <a:r>
              <a:rPr lang="en-US" dirty="0"/>
              <a:t>      (English)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9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/ </a:t>
            </a:r>
            <a:r>
              <a:rPr lang="en-US" dirty="0" err="1" smtClean="0"/>
              <a:t>Preguntas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438400"/>
            <a:ext cx="8382000" cy="37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5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1600200"/>
            <a:ext cx="7953000" cy="45719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Welcome!</a:t>
            </a:r>
          </a:p>
          <a:p>
            <a:r>
              <a:rPr lang="en-US" sz="3600" dirty="0" smtClean="0"/>
              <a:t>¡</a:t>
            </a:r>
            <a:r>
              <a:rPr lang="en-US" sz="3600" dirty="0" err="1" smtClean="0"/>
              <a:t>Bienvenidos</a:t>
            </a:r>
            <a:r>
              <a:rPr lang="en-US" sz="3600" dirty="0" smtClean="0"/>
              <a:t>!</a:t>
            </a:r>
          </a:p>
          <a:p>
            <a:r>
              <a:rPr lang="ar-AE" sz="3600" dirty="0" smtClean="0"/>
              <a:t>اهلا وسهلا</a:t>
            </a:r>
            <a:endParaRPr lang="en-US" sz="3600" dirty="0" smtClean="0"/>
          </a:p>
          <a:p>
            <a:r>
              <a:rPr lang="en-US" sz="3600" dirty="0" err="1" smtClean="0"/>
              <a:t>Maligayang</a:t>
            </a:r>
            <a:r>
              <a:rPr lang="en-US" sz="3600" dirty="0" smtClean="0"/>
              <a:t> </a:t>
            </a:r>
            <a:r>
              <a:rPr lang="en-US" sz="3600" dirty="0" err="1" smtClean="0"/>
              <a:t>pagdating</a:t>
            </a:r>
            <a:endParaRPr lang="en-US" sz="3600" dirty="0" smtClean="0"/>
          </a:p>
          <a:p>
            <a:r>
              <a:rPr lang="en-US" sz="3600" dirty="0" err="1" smtClean="0"/>
              <a:t>Accueillir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30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2925"/>
            <a:ext cx="8534400" cy="4195481"/>
          </a:xfrm>
        </p:spPr>
        <p:txBody>
          <a:bodyPr>
            <a:normAutofit/>
          </a:bodyPr>
          <a:lstStyle/>
          <a:p>
            <a:r>
              <a:rPr lang="en-US" dirty="0" smtClean="0"/>
              <a:t>We will discuss:</a:t>
            </a:r>
          </a:p>
          <a:p>
            <a:pPr lvl="1"/>
            <a:r>
              <a:rPr lang="en-US" sz="3600" dirty="0" smtClean="0"/>
              <a:t>High School Graduation Requirements</a:t>
            </a:r>
            <a:endParaRPr lang="en-US" sz="3600" dirty="0" smtClean="0"/>
          </a:p>
          <a:p>
            <a:pPr lvl="1"/>
            <a:r>
              <a:rPr lang="en-US" sz="3600" dirty="0" smtClean="0"/>
              <a:t>Virginia SOL Tests</a:t>
            </a:r>
            <a:endParaRPr lang="en-US" sz="3600" dirty="0" smtClean="0"/>
          </a:p>
          <a:p>
            <a:pPr lvl="1"/>
            <a:r>
              <a:rPr lang="en-US" sz="3600" dirty="0" smtClean="0"/>
              <a:t>LEP Plans</a:t>
            </a:r>
            <a:endParaRPr lang="en-US" sz="3600" dirty="0" smtClean="0"/>
          </a:p>
          <a:p>
            <a:pPr lvl="1"/>
            <a:r>
              <a:rPr lang="en-US" sz="3600" dirty="0" smtClean="0"/>
              <a:t>LEP Meeting Demonstration</a:t>
            </a:r>
            <a:endParaRPr lang="en-US" sz="36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58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1 Review/</a:t>
            </a:r>
            <a:r>
              <a:rPr lang="en-US" dirty="0" err="1" smtClean="0"/>
              <a:t>Repaso</a:t>
            </a:r>
            <a:r>
              <a:rPr lang="en-US" dirty="0" smtClean="0"/>
              <a:t> de </a:t>
            </a:r>
            <a:r>
              <a:rPr lang="en-US" dirty="0" err="1" smtClean="0"/>
              <a:t>sesión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057400"/>
            <a:ext cx="8686800" cy="4648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3200" dirty="0" smtClean="0"/>
              <a:t>Officer Valdez</a:t>
            </a:r>
          </a:p>
          <a:p>
            <a:pPr lvl="1"/>
            <a:r>
              <a:rPr lang="en-US" sz="3200" dirty="0" smtClean="0"/>
              <a:t>Enrollment </a:t>
            </a:r>
            <a:r>
              <a:rPr lang="en-US" sz="3200" dirty="0"/>
              <a:t>/ </a:t>
            </a:r>
            <a:r>
              <a:rPr lang="en-US" sz="3200" dirty="0" err="1"/>
              <a:t>Matrícula</a:t>
            </a:r>
            <a:endParaRPr lang="en-US" sz="3200" dirty="0"/>
          </a:p>
          <a:p>
            <a:pPr lvl="1"/>
            <a:r>
              <a:rPr lang="en-US" sz="3200" dirty="0"/>
              <a:t>Translation Support / </a:t>
            </a:r>
            <a:r>
              <a:rPr lang="en-US" sz="3200" dirty="0" err="1"/>
              <a:t>Traducción</a:t>
            </a:r>
            <a:r>
              <a:rPr lang="en-US" sz="3200" dirty="0"/>
              <a:t> </a:t>
            </a:r>
          </a:p>
          <a:p>
            <a:pPr lvl="1"/>
            <a:r>
              <a:rPr lang="en-US" sz="3200" dirty="0"/>
              <a:t>First Week / </a:t>
            </a:r>
            <a:r>
              <a:rPr lang="en-US" sz="3200" dirty="0" err="1"/>
              <a:t>Primera</a:t>
            </a:r>
            <a:r>
              <a:rPr lang="en-US" sz="3200" dirty="0"/>
              <a:t> </a:t>
            </a:r>
            <a:r>
              <a:rPr lang="en-US" sz="3200" dirty="0" err="1"/>
              <a:t>semana</a:t>
            </a:r>
            <a:endParaRPr lang="en-US" sz="3200" dirty="0"/>
          </a:p>
          <a:p>
            <a:pPr lvl="1"/>
            <a:r>
              <a:rPr lang="en-US" sz="3200" dirty="0"/>
              <a:t>Tracking grades &amp; attendance / </a:t>
            </a:r>
            <a:r>
              <a:rPr lang="es-ES" sz="3200" dirty="0"/>
              <a:t>Cómo revisar calificaciones &amp; </a:t>
            </a:r>
            <a:r>
              <a:rPr lang="es-ES" sz="3200" dirty="0" smtClean="0"/>
              <a:t>asistencia</a:t>
            </a:r>
            <a:endParaRPr lang="en-US" dirty="0" smtClean="0"/>
          </a:p>
          <a:p>
            <a:pPr lvl="1"/>
            <a:r>
              <a:rPr lang="en-US" sz="3200" dirty="0" smtClean="0"/>
              <a:t>Health Department / </a:t>
            </a:r>
            <a:r>
              <a:rPr lang="en-US" sz="3200" dirty="0" err="1" smtClean="0"/>
              <a:t>Departamento</a:t>
            </a:r>
            <a:r>
              <a:rPr lang="en-US" sz="3200" dirty="0" smtClean="0"/>
              <a:t> de </a:t>
            </a:r>
            <a:r>
              <a:rPr lang="en-US" sz="3200" dirty="0" err="1" smtClean="0"/>
              <a:t>Salud</a:t>
            </a:r>
            <a:endParaRPr lang="en-US" sz="3200" dirty="0" smtClean="0"/>
          </a:p>
          <a:p>
            <a:pPr lvl="1"/>
            <a:r>
              <a:rPr lang="en-US" sz="3200" dirty="0" smtClean="0"/>
              <a:t>Adult Education Classes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59725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Session</a:t>
            </a:r>
            <a:r>
              <a:rPr lang="es-ES" dirty="0"/>
              <a:t> </a:t>
            </a:r>
            <a:r>
              <a:rPr lang="es-ES" dirty="0" smtClean="0"/>
              <a:t>2 </a:t>
            </a:r>
            <a:r>
              <a:rPr lang="es-ES" dirty="0" err="1"/>
              <a:t>Review</a:t>
            </a:r>
            <a:r>
              <a:rPr lang="es-ES" dirty="0"/>
              <a:t>/Repaso de sesión </a:t>
            </a:r>
            <a:r>
              <a:rPr lang="es-E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2925"/>
            <a:ext cx="8458200" cy="4424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sz="3600" dirty="0" smtClean="0"/>
              <a:t>Importance of attending Parents’ Night</a:t>
            </a:r>
          </a:p>
          <a:p>
            <a:pPr lvl="1"/>
            <a:r>
              <a:rPr lang="en-US" sz="3600" dirty="0" smtClean="0"/>
              <a:t>FERPA Law</a:t>
            </a:r>
          </a:p>
          <a:p>
            <a:pPr lvl="1"/>
            <a:r>
              <a:rPr lang="en-US" sz="3600" dirty="0" smtClean="0"/>
              <a:t>After school tutoring/support</a:t>
            </a:r>
          </a:p>
          <a:p>
            <a:pPr lvl="1"/>
            <a:r>
              <a:rPr lang="en-US" sz="3600" dirty="0" smtClean="0"/>
              <a:t>Parent/Teacher Conferences</a:t>
            </a:r>
          </a:p>
          <a:p>
            <a:pPr lvl="1"/>
            <a:r>
              <a:rPr lang="en-US" sz="3600" dirty="0" smtClean="0"/>
              <a:t>Specialty Programs (Middle and High School)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49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447188"/>
            <a:ext cx="7953000" cy="1229212"/>
          </a:xfrm>
        </p:spPr>
        <p:txBody>
          <a:bodyPr/>
          <a:lstStyle/>
          <a:p>
            <a:r>
              <a:rPr lang="en-US" dirty="0" smtClean="0"/>
              <a:t>Virginia High School Graduation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124200"/>
            <a:ext cx="88392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2828836"/>
            <a:ext cx="8458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https://docs.google.com/viewerng/viewer?url=https://www.npsk12.com//</a:t>
            </a:r>
            <a:r>
              <a:rPr lang="en-US" dirty="0" smtClean="0">
                <a:hlinkClick r:id="rId2"/>
              </a:rPr>
              <a:t>cms/lib/VA02208074/Centricity/Domain/4194/2019-2020+SSC.pdf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Page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38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SOL Tests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524000"/>
            <a:ext cx="8610599" cy="533400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smtClean="0"/>
              <a:t>Standards of Learning/SOLs : </a:t>
            </a:r>
          </a:p>
          <a:p>
            <a:pPr lvl="1"/>
            <a:r>
              <a:rPr lang="en-US" sz="3600" dirty="0" err="1"/>
              <a:t>E</a:t>
            </a:r>
            <a:r>
              <a:rPr lang="en-US" sz="3600" dirty="0" err="1" smtClean="0"/>
              <a:t>s</a:t>
            </a:r>
            <a:r>
              <a:rPr lang="en-US" sz="3600" dirty="0" smtClean="0"/>
              <a:t> un </a:t>
            </a:r>
            <a:r>
              <a:rPr lang="en-US" sz="3600" dirty="0" err="1" smtClean="0"/>
              <a:t>programa</a:t>
            </a:r>
            <a:r>
              <a:rPr lang="en-US" sz="3600" dirty="0" smtClean="0"/>
              <a:t> de </a:t>
            </a:r>
            <a:r>
              <a:rPr lang="en-US" sz="3600" dirty="0" err="1" smtClean="0"/>
              <a:t>pruebas</a:t>
            </a:r>
            <a:r>
              <a:rPr lang="en-US" sz="3600" dirty="0" smtClean="0"/>
              <a:t> </a:t>
            </a:r>
            <a:r>
              <a:rPr lang="en-US" sz="3600" dirty="0" err="1" smtClean="0"/>
              <a:t>estandarizadas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el </a:t>
            </a:r>
            <a:r>
              <a:rPr lang="en-US" sz="3600" dirty="0" err="1" smtClean="0"/>
              <a:t>estado</a:t>
            </a:r>
            <a:r>
              <a:rPr lang="en-US" sz="3600" dirty="0" smtClean="0"/>
              <a:t> de Virginia.</a:t>
            </a:r>
          </a:p>
          <a:p>
            <a:pPr lvl="1"/>
            <a:r>
              <a:rPr lang="en-US" sz="3600" dirty="0" err="1" smtClean="0"/>
              <a:t>Expectativas</a:t>
            </a:r>
            <a:r>
              <a:rPr lang="en-US" sz="3600" dirty="0" smtClean="0"/>
              <a:t> de </a:t>
            </a:r>
            <a:r>
              <a:rPr lang="en-US" sz="3600" dirty="0" err="1" smtClean="0"/>
              <a:t>logros</a:t>
            </a:r>
            <a:r>
              <a:rPr lang="en-US" sz="3600" dirty="0" smtClean="0"/>
              <a:t> y </a:t>
            </a:r>
            <a:r>
              <a:rPr lang="en-US" sz="3600" dirty="0" err="1" smtClean="0"/>
              <a:t>aprendizaje</a:t>
            </a:r>
            <a:r>
              <a:rPr lang="en-US" sz="3600" dirty="0" smtClean="0"/>
              <a:t> para </a:t>
            </a:r>
            <a:r>
              <a:rPr lang="en-US" sz="3600" dirty="0" err="1" smtClean="0"/>
              <a:t>materias</a:t>
            </a:r>
            <a:r>
              <a:rPr lang="en-US" sz="3600" dirty="0" smtClean="0"/>
              <a:t> </a:t>
            </a:r>
            <a:r>
              <a:rPr lang="en-US" sz="3600" dirty="0" err="1" smtClean="0"/>
              <a:t>básicas</a:t>
            </a:r>
            <a:r>
              <a:rPr lang="en-US" sz="3600" dirty="0" smtClean="0"/>
              <a:t>.</a:t>
            </a:r>
            <a:endParaRPr lang="en-US" sz="3600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16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SOL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752601"/>
            <a:ext cx="7744890" cy="4495806"/>
          </a:xfrm>
        </p:spPr>
        <p:txBody>
          <a:bodyPr/>
          <a:lstStyle/>
          <a:p>
            <a:r>
              <a:rPr lang="en-US" sz="3600" dirty="0" smtClean="0"/>
              <a:t>¿</a:t>
            </a:r>
            <a:r>
              <a:rPr lang="en-US" sz="3600" dirty="0" err="1" smtClean="0"/>
              <a:t>Cuándo</a:t>
            </a:r>
            <a:r>
              <a:rPr lang="en-US" sz="3600" dirty="0" smtClean="0"/>
              <a:t> son </a:t>
            </a:r>
            <a:r>
              <a:rPr lang="en-US" sz="3600" dirty="0" err="1" smtClean="0"/>
              <a:t>administradas</a:t>
            </a:r>
            <a:r>
              <a:rPr lang="en-US" sz="3600" dirty="0" smtClean="0"/>
              <a:t>?</a:t>
            </a:r>
          </a:p>
          <a:p>
            <a:endParaRPr lang="en-US" sz="3600" dirty="0" smtClean="0"/>
          </a:p>
          <a:p>
            <a:r>
              <a:rPr lang="en-US" sz="3600" dirty="0" smtClean="0"/>
              <a:t>¿</a:t>
            </a:r>
            <a:r>
              <a:rPr lang="en-US" sz="3600" dirty="0" err="1" smtClean="0"/>
              <a:t>Qué</a:t>
            </a:r>
            <a:r>
              <a:rPr lang="en-US" sz="3600" dirty="0" smtClean="0"/>
              <a:t> </a:t>
            </a:r>
            <a:r>
              <a:rPr lang="en-US" sz="3600" dirty="0" err="1" smtClean="0"/>
              <a:t>miden</a:t>
            </a:r>
            <a:r>
              <a:rPr lang="en-US" sz="3600" dirty="0" smtClean="0"/>
              <a:t> las </a:t>
            </a:r>
            <a:r>
              <a:rPr lang="en-US" sz="3600" dirty="0" err="1" smtClean="0"/>
              <a:t>pruebas</a:t>
            </a:r>
            <a:r>
              <a:rPr lang="en-US" sz="3600" dirty="0" smtClean="0"/>
              <a:t> SOL?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¿</a:t>
            </a:r>
            <a:r>
              <a:rPr lang="en-US" sz="3600" dirty="0" err="1" smtClean="0"/>
              <a:t>Cuáles</a:t>
            </a:r>
            <a:r>
              <a:rPr lang="en-US" sz="3600" dirty="0" smtClean="0"/>
              <a:t> son </a:t>
            </a:r>
            <a:r>
              <a:rPr lang="en-US" sz="3600" dirty="0" err="1" smtClean="0"/>
              <a:t>los</a:t>
            </a:r>
            <a:r>
              <a:rPr lang="en-US" sz="3600" dirty="0" smtClean="0"/>
              <a:t> SOLs que mi </a:t>
            </a:r>
            <a:r>
              <a:rPr lang="en-US" sz="3600" dirty="0" err="1" smtClean="0"/>
              <a:t>hijo</a:t>
            </a:r>
            <a:r>
              <a:rPr lang="en-US" sz="3600" dirty="0" smtClean="0"/>
              <a:t>/</a:t>
            </a:r>
            <a:r>
              <a:rPr lang="en-US" sz="3600" dirty="0" err="1" smtClean="0"/>
              <a:t>hija</a:t>
            </a:r>
            <a:r>
              <a:rPr lang="en-US" sz="3600" dirty="0" smtClean="0"/>
              <a:t> </a:t>
            </a:r>
            <a:r>
              <a:rPr lang="en-US" sz="3600" dirty="0" err="1" smtClean="0"/>
              <a:t>tiene</a:t>
            </a:r>
            <a:r>
              <a:rPr lang="en-US" sz="3600" dirty="0" smtClean="0"/>
              <a:t> que </a:t>
            </a:r>
            <a:r>
              <a:rPr lang="en-US" sz="3600" dirty="0" err="1" smtClean="0"/>
              <a:t>tomar</a:t>
            </a:r>
            <a:r>
              <a:rPr lang="en-US" sz="3600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 SOL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0717291"/>
              </p:ext>
            </p:extLst>
          </p:nvPr>
        </p:nvGraphicFramePr>
        <p:xfrm>
          <a:off x="228601" y="2222500"/>
          <a:ext cx="8762999" cy="4155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199">
                  <a:extLst>
                    <a:ext uri="{9D8B030D-6E8A-4147-A177-3AD203B41FA5}">
                      <a16:colId xmlns:a16="http://schemas.microsoft.com/office/drawing/2014/main" val="118327351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33543299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93439759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6049685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2597514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98769943"/>
                    </a:ext>
                  </a:extLst>
                </a:gridCol>
              </a:tblGrid>
              <a:tr h="57512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Grado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Lectura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Matemáticas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Ciencias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Estudios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Sociales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Escritura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5270136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7488825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3776517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 Studies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620945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958688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742555"/>
                  </a:ext>
                </a:extLst>
              </a:tr>
              <a:tr h="5751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Civics and Economics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636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003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1545</TotalTime>
  <Words>363</Words>
  <Application>Microsoft Office PowerPoint</Application>
  <PresentationFormat>On-screen Show (4:3)</PresentationFormat>
  <Paragraphs>114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Times New Roman</vt:lpstr>
      <vt:lpstr>Wingdings 3</vt:lpstr>
      <vt:lpstr>Ion</vt:lpstr>
      <vt:lpstr>Parent Guide to Academic Success Guía para Padres sobre Éxito Académico Part 3</vt:lpstr>
      <vt:lpstr>Introductions</vt:lpstr>
      <vt:lpstr>Objectives</vt:lpstr>
      <vt:lpstr>Session 1 Review/Repaso de sesión 1</vt:lpstr>
      <vt:lpstr>Session 2 Review/Repaso de sesión 2</vt:lpstr>
      <vt:lpstr>Virginia High School Graduation Requirements</vt:lpstr>
      <vt:lpstr>VA SOL Tests</vt:lpstr>
      <vt:lpstr>VA SOL Tests</vt:lpstr>
      <vt:lpstr>VA SOL Tests</vt:lpstr>
      <vt:lpstr>VA SOL Tests</vt:lpstr>
      <vt:lpstr>LEP Plan and Meeting</vt:lpstr>
      <vt:lpstr>LEP Plan and Meeting</vt:lpstr>
      <vt:lpstr>LEP Plan and Meeting</vt:lpstr>
      <vt:lpstr>LEP Plan and Meeting</vt:lpstr>
      <vt:lpstr>Important Websites</vt:lpstr>
      <vt:lpstr>Questions / Preguntas</vt:lpstr>
    </vt:vector>
  </TitlesOfParts>
  <Company>IRG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Support Apoyo Académico</dc:title>
  <dc:creator>Samary</dc:creator>
  <cp:lastModifiedBy>Samary Breshears</cp:lastModifiedBy>
  <cp:revision>32</cp:revision>
  <cp:lastPrinted>2019-08-20T17:05:55Z</cp:lastPrinted>
  <dcterms:created xsi:type="dcterms:W3CDTF">2019-07-15T18:16:12Z</dcterms:created>
  <dcterms:modified xsi:type="dcterms:W3CDTF">2019-09-13T19:48:33Z</dcterms:modified>
</cp:coreProperties>
</file>