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64" r:id="rId5"/>
    <p:sldId id="266" r:id="rId6"/>
    <p:sldId id="258" r:id="rId7"/>
    <p:sldId id="261" r:id="rId8"/>
    <p:sldId id="267" r:id="rId9"/>
    <p:sldId id="262" r:id="rId10"/>
    <p:sldId id="265" r:id="rId11"/>
    <p:sldId id="263" r:id="rId12"/>
    <p:sldId id="268" r:id="rId13"/>
    <p:sldId id="269" r:id="rId14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88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FDEB0BDC-2D53-4784-A600-62D403AA9A2B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08CF3292-759F-4A03-A764-0D65544BC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47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C0BED2CA-DBAC-473D-9402-E59AD14FECC5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2"/>
            <a:ext cx="5560060" cy="3636705"/>
          </a:xfrm>
          <a:prstGeom prst="rect">
            <a:avLst/>
          </a:prstGeom>
        </p:spPr>
        <p:txBody>
          <a:bodyPr vert="horz" lIns="93973" tIns="46986" rIns="93973" bIns="46986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213699BA-70D2-4E4C-BA29-574EC2BFC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36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3699BA-70D2-4E4C-BA29-574EC2BFC9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681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57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6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22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78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33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9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8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8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4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4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0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5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9784FD0-A212-4AD1-96EE-13FB4D915F6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9D4D6D96-10AA-43B4-AB17-1AA5F3ECD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777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sk12.com/cms/lib/VA02208074/Centricity/Domain/4661/SP%20HIGH%20SCHOOL%20BROCHURE%202018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psk12.com/cms/lib/VA02208074/Centricity/Domain/4661/SP%20Middle%20Schools%20Brocure%202018-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sk12.com/fl" TargetMode="External"/><Relationship Id="rId2" Type="http://schemas.openxmlformats.org/officeDocument/2006/relationships/hyperlink" Target="https://www.npsk12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psk12.com/Page/1349" TargetMode="External"/><Relationship Id="rId5" Type="http://schemas.openxmlformats.org/officeDocument/2006/relationships/hyperlink" Target="https://www.npsk12.com/Page/10208" TargetMode="External"/><Relationship Id="rId4" Type="http://schemas.openxmlformats.org/officeDocument/2006/relationships/hyperlink" Target="https://www.npsk12.com/Page/11636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8763000" cy="2971800"/>
          </a:xfrm>
        </p:spPr>
        <p:txBody>
          <a:bodyPr>
            <a:noAutofit/>
          </a:bodyPr>
          <a:lstStyle/>
          <a:p>
            <a:r>
              <a:rPr lang="en-US" sz="4400" dirty="0"/>
              <a:t>Parent Guide to Academic Success</a:t>
            </a:r>
            <a:br>
              <a:rPr lang="en-US" sz="4400" dirty="0"/>
            </a:br>
            <a:r>
              <a:rPr lang="en-US" sz="4400" dirty="0" err="1"/>
              <a:t>Guía</a:t>
            </a:r>
            <a:r>
              <a:rPr lang="en-US" sz="4400" dirty="0"/>
              <a:t> para Padres de </a:t>
            </a:r>
            <a:r>
              <a:rPr lang="en-US" sz="4400" dirty="0" err="1"/>
              <a:t>Éxito</a:t>
            </a:r>
            <a:r>
              <a:rPr lang="en-US" sz="4400" dirty="0"/>
              <a:t> </a:t>
            </a:r>
            <a:r>
              <a:rPr lang="en-US" sz="4400" dirty="0" err="1"/>
              <a:t>Académico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Part </a:t>
            </a:r>
            <a:r>
              <a:rPr lang="en-US" sz="4400" dirty="0" smtClean="0"/>
              <a:t>2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By:</a:t>
            </a:r>
          </a:p>
          <a:p>
            <a:r>
              <a:rPr lang="en-US" dirty="0" smtClean="0"/>
              <a:t>NPS ESL Teachers</a:t>
            </a:r>
          </a:p>
          <a:p>
            <a:r>
              <a:rPr lang="en-US" dirty="0" err="1" smtClean="0"/>
              <a:t>Profesores</a:t>
            </a:r>
            <a:r>
              <a:rPr lang="en-US" dirty="0" smtClean="0"/>
              <a:t> de </a:t>
            </a:r>
            <a:r>
              <a:rPr lang="en-US" dirty="0" err="1" smtClean="0"/>
              <a:t>Inglés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Segundo </a:t>
            </a:r>
            <a:r>
              <a:rPr lang="en-US" dirty="0" err="1" smtClean="0"/>
              <a:t>Idioma</a:t>
            </a:r>
            <a:r>
              <a:rPr lang="en-US" dirty="0" smtClean="0"/>
              <a:t> de Norfolk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250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3600" dirty="0" smtClean="0">
                <a:solidFill>
                  <a:schemeClr val="tx1"/>
                </a:solidFill>
              </a:rPr>
              <a:t>Parent/Teacher Conferences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819399"/>
            <a:ext cx="8762999" cy="3039397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What is it? / ¿</a:t>
            </a:r>
            <a:r>
              <a:rPr lang="en-US" sz="3200" dirty="0" err="1"/>
              <a:t>Qué</a:t>
            </a:r>
            <a:r>
              <a:rPr lang="en-US" sz="3200" dirty="0"/>
              <a:t> </a:t>
            </a:r>
            <a:r>
              <a:rPr lang="en-US" sz="3200" dirty="0" err="1"/>
              <a:t>es</a:t>
            </a:r>
            <a:r>
              <a:rPr lang="en-US" sz="3200" dirty="0"/>
              <a:t>?</a:t>
            </a:r>
          </a:p>
          <a:p>
            <a:r>
              <a:rPr lang="en-US" sz="3200" dirty="0"/>
              <a:t>How do I find out when it is? /¿</a:t>
            </a:r>
            <a:r>
              <a:rPr lang="en-US" sz="3200" dirty="0" err="1"/>
              <a:t>Cómo</a:t>
            </a:r>
            <a:r>
              <a:rPr lang="en-US" sz="3200" dirty="0"/>
              <a:t> </a:t>
            </a:r>
            <a:r>
              <a:rPr lang="en-US" sz="3200" dirty="0" err="1"/>
              <a:t>sé</a:t>
            </a:r>
            <a:r>
              <a:rPr lang="en-US" sz="3200" dirty="0"/>
              <a:t> </a:t>
            </a:r>
            <a:r>
              <a:rPr lang="en-US" sz="3200" dirty="0" err="1"/>
              <a:t>cuándo</a:t>
            </a:r>
            <a:r>
              <a:rPr lang="en-US" sz="3200" dirty="0"/>
              <a:t> </a:t>
            </a:r>
            <a:r>
              <a:rPr lang="en-US" sz="3200" dirty="0" err="1"/>
              <a:t>es</a:t>
            </a:r>
            <a:r>
              <a:rPr lang="en-US" sz="3200" dirty="0"/>
              <a:t>?</a:t>
            </a:r>
          </a:p>
          <a:p>
            <a:r>
              <a:rPr lang="en-US" sz="3200" dirty="0"/>
              <a:t>Who is going to be there? / ¿</a:t>
            </a:r>
            <a:r>
              <a:rPr lang="en-US" sz="3200" dirty="0" err="1"/>
              <a:t>Quién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estar</a:t>
            </a:r>
            <a:r>
              <a:rPr lang="en-US" sz="3200" dirty="0"/>
              <a:t> </a:t>
            </a:r>
            <a:r>
              <a:rPr lang="en-US" sz="3200" dirty="0" err="1"/>
              <a:t>allí</a:t>
            </a:r>
            <a:r>
              <a:rPr lang="en-US" sz="3200" dirty="0"/>
              <a:t>?</a:t>
            </a:r>
          </a:p>
          <a:p>
            <a:r>
              <a:rPr lang="en-US" sz="3200" dirty="0"/>
              <a:t>Why should I go? /¿</a:t>
            </a:r>
            <a:r>
              <a:rPr lang="en-US" sz="3200" dirty="0" err="1"/>
              <a:t>Por</a:t>
            </a:r>
            <a:r>
              <a:rPr lang="en-US" sz="3200" dirty="0"/>
              <a:t> </a:t>
            </a:r>
            <a:r>
              <a:rPr lang="en-US" sz="3200" dirty="0" err="1"/>
              <a:t>qué</a:t>
            </a:r>
            <a:r>
              <a:rPr lang="en-US" sz="3200" dirty="0"/>
              <a:t> </a:t>
            </a:r>
            <a:r>
              <a:rPr lang="en-US" sz="3200" dirty="0" err="1"/>
              <a:t>debo</a:t>
            </a:r>
            <a:r>
              <a:rPr lang="en-US" sz="3200" dirty="0"/>
              <a:t> </a:t>
            </a:r>
            <a:r>
              <a:rPr lang="en-US" sz="3200" dirty="0" err="1"/>
              <a:t>asistir</a:t>
            </a:r>
            <a:r>
              <a:rPr lang="en-US" sz="3200" dirty="0"/>
              <a:t>?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61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/>
            <a:r>
              <a:rPr lang="en-US" sz="3200" dirty="0" smtClean="0">
                <a:solidFill>
                  <a:schemeClr val="tx1"/>
                </a:solidFill>
              </a:rPr>
              <a:t>Specialty Programs (</a:t>
            </a:r>
            <a:r>
              <a:rPr lang="en-US" sz="2800" dirty="0" smtClean="0">
                <a:solidFill>
                  <a:schemeClr val="tx1"/>
                </a:solidFill>
              </a:rPr>
              <a:t>Middle</a:t>
            </a:r>
            <a:r>
              <a:rPr lang="en-US" sz="3200" dirty="0" smtClean="0">
                <a:solidFill>
                  <a:schemeClr val="tx1"/>
                </a:solidFill>
              </a:rPr>
              <a:t> and High School)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www.npsk12.com/cms/lib/VA02208074/Centricity/Domain/4661/SP%20HIGH%20SCHOOL%20BROCHURE%202018.pdf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https://www.npsk12.com/cms/lib/VA02208074/Centricity/Domain/4661/SP%20Middle%20Schools%20Brocure%202018-.</a:t>
            </a:r>
            <a:r>
              <a:rPr lang="en-US" dirty="0" smtClean="0">
                <a:hlinkClick r:id="rId4"/>
              </a:rPr>
              <a:t>pdf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4896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8763000" cy="4267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Norfolk Public Schools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www.npsk12.com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Foreign Language &amp; ESL</a:t>
            </a:r>
          </a:p>
          <a:p>
            <a:pPr lvl="1"/>
            <a:r>
              <a:rPr lang="en-US" dirty="0">
                <a:hlinkClick r:id="rId3"/>
              </a:rPr>
              <a:t>https://www.npsk12.com/fl</a:t>
            </a:r>
            <a:endParaRPr lang="en-US" dirty="0"/>
          </a:p>
          <a:p>
            <a:pPr marL="301943" lvl="1" indent="0">
              <a:buNone/>
            </a:pPr>
            <a:endParaRPr lang="en-US" dirty="0"/>
          </a:p>
          <a:p>
            <a:r>
              <a:rPr lang="en-US" dirty="0" smtClean="0"/>
              <a:t>Specialty Programs</a:t>
            </a:r>
          </a:p>
          <a:p>
            <a:pPr lvl="1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www.npsk12.com/Page/11636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Student </a:t>
            </a:r>
            <a:r>
              <a:rPr lang="en-US" dirty="0"/>
              <a:t>Handbook</a:t>
            </a:r>
          </a:p>
          <a:p>
            <a:pPr lvl="1"/>
            <a:r>
              <a:rPr lang="en-US" dirty="0">
                <a:hlinkClick r:id="rId5"/>
              </a:rPr>
              <a:t>https://www.npsk12.com/Page/10208</a:t>
            </a:r>
            <a:r>
              <a:rPr lang="en-US" dirty="0"/>
              <a:t>   (Spanish)</a:t>
            </a:r>
          </a:p>
          <a:p>
            <a:pPr lvl="1"/>
            <a:r>
              <a:rPr lang="en-US" u="sng" dirty="0">
                <a:hlinkClick r:id="rId6" tooltip="Original URL: https://www.npsk12.com/Page/1349&#10;Click or tap if you trust this link."/>
              </a:rPr>
              <a:t>https://www.npsk12.com/Page/1349</a:t>
            </a:r>
            <a:r>
              <a:rPr lang="en-US" dirty="0"/>
              <a:t>      (English)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98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/ </a:t>
            </a:r>
            <a:r>
              <a:rPr lang="en-US" dirty="0" err="1" smtClean="0"/>
              <a:t>Preguntas</a:t>
            </a:r>
            <a:endParaRPr lang="en-US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54767" y="2222500"/>
            <a:ext cx="5634465" cy="363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675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2222286"/>
            <a:ext cx="7953000" cy="394991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Welcome!</a:t>
            </a:r>
          </a:p>
          <a:p>
            <a:r>
              <a:rPr lang="en-US" sz="3600" dirty="0" smtClean="0"/>
              <a:t>¡</a:t>
            </a:r>
            <a:r>
              <a:rPr lang="en-US" sz="3600" dirty="0" err="1" smtClean="0"/>
              <a:t>Bienvenidos</a:t>
            </a:r>
            <a:r>
              <a:rPr lang="en-US" sz="3600" dirty="0" smtClean="0"/>
              <a:t>!</a:t>
            </a:r>
          </a:p>
          <a:p>
            <a:r>
              <a:rPr lang="ar-AE" sz="3600" dirty="0" smtClean="0"/>
              <a:t>اهلا وسهلا</a:t>
            </a:r>
            <a:endParaRPr lang="en-US" sz="3600" dirty="0" smtClean="0"/>
          </a:p>
          <a:p>
            <a:r>
              <a:rPr lang="en-US" sz="3600" dirty="0" err="1" smtClean="0"/>
              <a:t>Maligayang</a:t>
            </a:r>
            <a:r>
              <a:rPr lang="en-US" sz="3600" dirty="0" smtClean="0"/>
              <a:t> </a:t>
            </a:r>
            <a:r>
              <a:rPr lang="en-US" sz="3600" dirty="0" err="1" smtClean="0"/>
              <a:t>pagdating</a:t>
            </a:r>
            <a:endParaRPr lang="en-US" sz="3600" dirty="0" smtClean="0"/>
          </a:p>
          <a:p>
            <a:r>
              <a:rPr lang="en-US" sz="3600" dirty="0" err="1" smtClean="0"/>
              <a:t>Accueillir</a:t>
            </a:r>
            <a:endParaRPr lang="en-US" sz="3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06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city / </a:t>
            </a:r>
            <a:r>
              <a:rPr lang="en-US" dirty="0" err="1" smtClean="0"/>
              <a:t>Mi</a:t>
            </a:r>
            <a:r>
              <a:rPr lang="en-US" dirty="0" smtClean="0"/>
              <a:t> ciudad</a:t>
            </a:r>
            <a:endParaRPr lang="en-US" dirty="0"/>
          </a:p>
        </p:txBody>
      </p:sp>
      <p:pic>
        <p:nvPicPr>
          <p:cNvPr id="1028" name="Picture 4" descr="https://activerain-store.s3.amazonaws.com/image_store/uploads/5/3/3/9/2/ar1264686384293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453751"/>
            <a:ext cx="4953000" cy="5404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613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We will discuss:</a:t>
            </a:r>
          </a:p>
          <a:p>
            <a:pPr lvl="1"/>
            <a:r>
              <a:rPr lang="en-US" sz="3600" dirty="0" smtClean="0"/>
              <a:t>Importance of attending Parents’ Night</a:t>
            </a:r>
          </a:p>
          <a:p>
            <a:pPr lvl="1"/>
            <a:r>
              <a:rPr lang="en-US" sz="3600" dirty="0" smtClean="0"/>
              <a:t>FERPA Law</a:t>
            </a:r>
          </a:p>
          <a:p>
            <a:pPr lvl="1"/>
            <a:r>
              <a:rPr lang="en-US" sz="3600" dirty="0" smtClean="0"/>
              <a:t>After school tutoring/support</a:t>
            </a:r>
          </a:p>
          <a:p>
            <a:pPr lvl="1"/>
            <a:r>
              <a:rPr lang="en-US" sz="3600" dirty="0" smtClean="0"/>
              <a:t>Parent/Teacher Conferences</a:t>
            </a:r>
          </a:p>
          <a:p>
            <a:pPr lvl="1"/>
            <a:r>
              <a:rPr lang="en-US" sz="3600" dirty="0" smtClean="0"/>
              <a:t>Specialty Programs (Middle and High School)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5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Session 1 Review/</a:t>
            </a:r>
            <a:r>
              <a:rPr lang="en-US" dirty="0" err="1" smtClean="0"/>
              <a:t>Repaso</a:t>
            </a:r>
            <a:r>
              <a:rPr lang="en-US" dirty="0" smtClean="0"/>
              <a:t> de </a:t>
            </a:r>
            <a:r>
              <a:rPr lang="en-US" dirty="0" err="1" smtClean="0"/>
              <a:t>sesión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438400"/>
            <a:ext cx="8686800" cy="4267200"/>
          </a:xfrm>
        </p:spPr>
        <p:txBody>
          <a:bodyPr>
            <a:normAutofit fontScale="85000" lnSpcReduction="10000"/>
          </a:bodyPr>
          <a:lstStyle/>
          <a:p>
            <a:pPr lvl="1"/>
            <a:r>
              <a:rPr lang="en-US" sz="3200" dirty="0" smtClean="0"/>
              <a:t>Officer Valdez</a:t>
            </a:r>
          </a:p>
          <a:p>
            <a:pPr lvl="1"/>
            <a:r>
              <a:rPr lang="en-US" sz="3200" dirty="0" smtClean="0"/>
              <a:t>Enrollment </a:t>
            </a:r>
            <a:r>
              <a:rPr lang="en-US" sz="3200" dirty="0"/>
              <a:t>/ </a:t>
            </a:r>
            <a:r>
              <a:rPr lang="en-US" sz="3200" dirty="0" err="1"/>
              <a:t>Matrícula</a:t>
            </a:r>
            <a:endParaRPr lang="en-US" sz="3200" dirty="0"/>
          </a:p>
          <a:p>
            <a:pPr lvl="1"/>
            <a:r>
              <a:rPr lang="en-US" sz="3200" dirty="0"/>
              <a:t>Translation Support / </a:t>
            </a:r>
            <a:r>
              <a:rPr lang="en-US" sz="3200" dirty="0" err="1"/>
              <a:t>Traducción</a:t>
            </a:r>
            <a:r>
              <a:rPr lang="en-US" sz="3200" dirty="0"/>
              <a:t> </a:t>
            </a:r>
          </a:p>
          <a:p>
            <a:pPr lvl="1"/>
            <a:r>
              <a:rPr lang="en-US" sz="3200" dirty="0"/>
              <a:t>First Week / </a:t>
            </a:r>
            <a:r>
              <a:rPr lang="en-US" sz="3200" dirty="0" err="1"/>
              <a:t>Primera</a:t>
            </a:r>
            <a:r>
              <a:rPr lang="en-US" sz="3200" dirty="0"/>
              <a:t> </a:t>
            </a:r>
            <a:r>
              <a:rPr lang="en-US" sz="3200" dirty="0" err="1"/>
              <a:t>semana</a:t>
            </a:r>
            <a:endParaRPr lang="en-US" sz="3200" dirty="0"/>
          </a:p>
          <a:p>
            <a:pPr lvl="1"/>
            <a:r>
              <a:rPr lang="en-US" sz="3200" dirty="0"/>
              <a:t>Tracking grades &amp; attendance / </a:t>
            </a:r>
            <a:r>
              <a:rPr lang="es-ES" sz="3200" dirty="0"/>
              <a:t>Cómo revisar calificaciones &amp; </a:t>
            </a:r>
            <a:r>
              <a:rPr lang="es-ES" sz="3200" dirty="0" smtClean="0"/>
              <a:t>asistencia</a:t>
            </a:r>
            <a:endParaRPr lang="en-US" dirty="0" smtClean="0"/>
          </a:p>
          <a:p>
            <a:pPr lvl="1"/>
            <a:r>
              <a:rPr lang="en-US" sz="3200" dirty="0" smtClean="0"/>
              <a:t>Health Department / </a:t>
            </a:r>
            <a:r>
              <a:rPr lang="en-US" sz="3200" dirty="0" err="1" smtClean="0"/>
              <a:t>Departamento</a:t>
            </a:r>
            <a:r>
              <a:rPr lang="en-US" sz="3200" dirty="0" smtClean="0"/>
              <a:t> de </a:t>
            </a:r>
            <a:r>
              <a:rPr lang="en-US" sz="3200" dirty="0" err="1" smtClean="0"/>
              <a:t>Salud</a:t>
            </a:r>
            <a:endParaRPr lang="en-US" sz="3200" dirty="0" smtClean="0"/>
          </a:p>
          <a:p>
            <a:pPr lvl="1"/>
            <a:r>
              <a:rPr lang="en-US" sz="3200" dirty="0" smtClean="0"/>
              <a:t>Adult Education Classes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597256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Parents’ Night/ Open 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124200"/>
            <a:ext cx="8839200" cy="3733800"/>
          </a:xfrm>
        </p:spPr>
        <p:txBody>
          <a:bodyPr>
            <a:normAutofit fontScale="92500"/>
          </a:bodyPr>
          <a:lstStyle/>
          <a:p>
            <a:r>
              <a:rPr lang="en-US" sz="3600" dirty="0" smtClean="0"/>
              <a:t>What is it? / ¿</a:t>
            </a:r>
            <a:r>
              <a:rPr lang="en-US" sz="3600" dirty="0" err="1" smtClean="0"/>
              <a:t>Qué</a:t>
            </a:r>
            <a:r>
              <a:rPr lang="en-US" sz="3600" dirty="0" smtClean="0"/>
              <a:t> </a:t>
            </a:r>
            <a:r>
              <a:rPr lang="en-US" sz="3600" dirty="0" err="1" smtClean="0"/>
              <a:t>es</a:t>
            </a:r>
            <a:r>
              <a:rPr lang="en-US" sz="3600" dirty="0" smtClean="0"/>
              <a:t>?</a:t>
            </a:r>
          </a:p>
          <a:p>
            <a:r>
              <a:rPr lang="en-US" sz="3600" dirty="0" smtClean="0"/>
              <a:t>How do I find out when it is? /¿</a:t>
            </a:r>
            <a:r>
              <a:rPr lang="en-US" sz="3600" dirty="0" err="1" smtClean="0"/>
              <a:t>Cómo</a:t>
            </a:r>
            <a:r>
              <a:rPr lang="en-US" sz="3600" dirty="0" smtClean="0"/>
              <a:t> </a:t>
            </a:r>
            <a:r>
              <a:rPr lang="en-US" sz="3600" dirty="0" err="1" smtClean="0"/>
              <a:t>sé</a:t>
            </a:r>
            <a:r>
              <a:rPr lang="en-US" sz="3600" dirty="0" smtClean="0"/>
              <a:t> </a:t>
            </a:r>
            <a:r>
              <a:rPr lang="en-US" sz="3600" dirty="0" err="1" smtClean="0"/>
              <a:t>cuándo</a:t>
            </a:r>
            <a:r>
              <a:rPr lang="en-US" sz="3600" dirty="0" smtClean="0"/>
              <a:t> </a:t>
            </a:r>
            <a:r>
              <a:rPr lang="en-US" sz="3600" dirty="0" err="1" smtClean="0"/>
              <a:t>es</a:t>
            </a:r>
            <a:r>
              <a:rPr lang="en-US" sz="3600" dirty="0" smtClean="0"/>
              <a:t>?</a:t>
            </a:r>
          </a:p>
          <a:p>
            <a:r>
              <a:rPr lang="en-US" sz="3600" dirty="0" smtClean="0"/>
              <a:t>Who is going to be there? / ¿</a:t>
            </a:r>
            <a:r>
              <a:rPr lang="en-US" sz="3600" dirty="0" err="1" smtClean="0"/>
              <a:t>Quién</a:t>
            </a:r>
            <a:r>
              <a:rPr lang="en-US" sz="3600" dirty="0" smtClean="0"/>
              <a:t> </a:t>
            </a:r>
            <a:r>
              <a:rPr lang="en-US" sz="3600" dirty="0" err="1" smtClean="0"/>
              <a:t>va</a:t>
            </a:r>
            <a:r>
              <a:rPr lang="en-US" sz="3600" dirty="0" smtClean="0"/>
              <a:t> </a:t>
            </a:r>
            <a:r>
              <a:rPr lang="en-US" sz="3600" dirty="0" err="1" smtClean="0"/>
              <a:t>estar</a:t>
            </a:r>
            <a:r>
              <a:rPr lang="en-US" sz="3600" dirty="0" smtClean="0"/>
              <a:t> </a:t>
            </a:r>
            <a:r>
              <a:rPr lang="en-US" sz="3600" dirty="0" err="1" smtClean="0"/>
              <a:t>allí</a:t>
            </a:r>
            <a:r>
              <a:rPr lang="en-US" sz="3600" dirty="0" smtClean="0"/>
              <a:t>?</a:t>
            </a:r>
          </a:p>
          <a:p>
            <a:r>
              <a:rPr lang="en-US" sz="3600" dirty="0" smtClean="0"/>
              <a:t>Why should I go? /¿</a:t>
            </a:r>
            <a:r>
              <a:rPr lang="en-US" sz="3600" dirty="0" err="1" smtClean="0"/>
              <a:t>Por</a:t>
            </a:r>
            <a:r>
              <a:rPr lang="en-US" sz="3600" dirty="0" smtClean="0"/>
              <a:t> </a:t>
            </a:r>
            <a:r>
              <a:rPr lang="en-US" sz="3600" dirty="0" err="1"/>
              <a:t>q</a:t>
            </a:r>
            <a:r>
              <a:rPr lang="en-US" sz="3600" dirty="0" err="1" smtClean="0"/>
              <a:t>ué</a:t>
            </a:r>
            <a:r>
              <a:rPr lang="en-US" sz="3600" dirty="0" smtClean="0"/>
              <a:t> </a:t>
            </a:r>
            <a:r>
              <a:rPr lang="en-US" sz="3600" dirty="0" err="1" smtClean="0"/>
              <a:t>debo</a:t>
            </a:r>
            <a:r>
              <a:rPr lang="en-US" sz="3600" dirty="0" smtClean="0"/>
              <a:t> </a:t>
            </a:r>
            <a:r>
              <a:rPr lang="en-US" sz="3600" dirty="0" err="1" smtClean="0"/>
              <a:t>asistir</a:t>
            </a:r>
            <a:r>
              <a:rPr lang="en-US" sz="3600" dirty="0" smtClean="0"/>
              <a:t>?</a:t>
            </a:r>
            <a:endParaRPr lang="en-US" sz="36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938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FERPA Law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2743199"/>
            <a:ext cx="8610599" cy="311559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FERPA – Family Educational Rights and Privacy Act</a:t>
            </a:r>
          </a:p>
          <a:p>
            <a:pPr lvl="1"/>
            <a:r>
              <a:rPr lang="en-US" sz="4400" dirty="0" smtClean="0"/>
              <a:t>Ley federal </a:t>
            </a:r>
          </a:p>
          <a:p>
            <a:pPr lvl="1"/>
            <a:r>
              <a:rPr lang="en-US" sz="4400" dirty="0" err="1" smtClean="0"/>
              <a:t>Protege</a:t>
            </a:r>
            <a:r>
              <a:rPr lang="en-US" sz="4400" dirty="0" smtClean="0"/>
              <a:t> records </a:t>
            </a:r>
            <a:r>
              <a:rPr lang="en-US" sz="4400" dirty="0" err="1" smtClean="0"/>
              <a:t>educativos</a:t>
            </a:r>
            <a:r>
              <a:rPr lang="en-US" sz="4400" dirty="0" smtClean="0"/>
              <a:t> de </a:t>
            </a:r>
            <a:r>
              <a:rPr lang="en-US" sz="4400" dirty="0" err="1" smtClean="0"/>
              <a:t>los</a:t>
            </a:r>
            <a:r>
              <a:rPr lang="en-US" sz="4400" dirty="0" smtClean="0"/>
              <a:t> </a:t>
            </a:r>
            <a:r>
              <a:rPr lang="en-US" sz="4400" dirty="0" err="1" smtClean="0"/>
              <a:t>estudiantes</a:t>
            </a:r>
            <a:endParaRPr lang="en-US" sz="4400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516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FERPA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/>
              <a:t>Funcionarios escolares con interés educativo </a:t>
            </a:r>
            <a:r>
              <a:rPr lang="es-ES" dirty="0" smtClean="0"/>
              <a:t>legítimo</a:t>
            </a:r>
            <a:endParaRPr lang="es-ES" dirty="0"/>
          </a:p>
          <a:p>
            <a:r>
              <a:rPr lang="es-ES" dirty="0"/>
              <a:t>Otras escuelas a las que un estudiante se está </a:t>
            </a:r>
            <a:r>
              <a:rPr lang="es-ES" dirty="0" smtClean="0"/>
              <a:t>transfiriendo</a:t>
            </a:r>
            <a:endParaRPr lang="es-ES" dirty="0"/>
          </a:p>
          <a:p>
            <a:r>
              <a:rPr lang="es-ES" dirty="0"/>
              <a:t>Funcionarios especificados para fines de auditoría o </a:t>
            </a:r>
            <a:r>
              <a:rPr lang="es-ES" dirty="0" smtClean="0"/>
              <a:t>evaluación</a:t>
            </a:r>
            <a:endParaRPr lang="es-ES" dirty="0"/>
          </a:p>
          <a:p>
            <a:r>
              <a:rPr lang="es-ES" dirty="0"/>
              <a:t>Partes apropiadas en relación con la ayuda financiera a un </a:t>
            </a:r>
            <a:r>
              <a:rPr lang="es-ES" dirty="0" smtClean="0"/>
              <a:t>estudiante</a:t>
            </a:r>
            <a:endParaRPr lang="es-ES" dirty="0"/>
          </a:p>
          <a:p>
            <a:r>
              <a:rPr lang="es-ES" dirty="0"/>
              <a:t>Organizaciones que realizan ciertos estudios para o en nombre de la </a:t>
            </a:r>
            <a:r>
              <a:rPr lang="es-ES" dirty="0" smtClean="0"/>
              <a:t>escuela</a:t>
            </a:r>
            <a:endParaRPr lang="es-ES" dirty="0"/>
          </a:p>
          <a:p>
            <a:r>
              <a:rPr lang="es-ES" dirty="0" smtClean="0"/>
              <a:t>Organizaciones para acreditación</a:t>
            </a:r>
            <a:endParaRPr lang="es-ES" dirty="0"/>
          </a:p>
          <a:p>
            <a:r>
              <a:rPr lang="es-ES" dirty="0"/>
              <a:t>Para cumplir con una orden judicial o citación emitida </a:t>
            </a:r>
            <a:r>
              <a:rPr lang="es-ES" dirty="0" smtClean="0"/>
              <a:t>legalmente</a:t>
            </a:r>
            <a:endParaRPr lang="es-ES" dirty="0"/>
          </a:p>
          <a:p>
            <a:r>
              <a:rPr lang="es-ES" dirty="0"/>
              <a:t>Funcionarios apropiados en casos de emergencias de salud y </a:t>
            </a:r>
            <a:r>
              <a:rPr lang="es-ES" dirty="0" smtClean="0"/>
              <a:t>seguridad</a:t>
            </a:r>
            <a:endParaRPr lang="es-ES" dirty="0"/>
          </a:p>
          <a:p>
            <a:r>
              <a:rPr lang="es-ES" dirty="0"/>
              <a:t>Autoridades estatales y locales, dentro de un sistema de justicia juvenil, de conformidad con la legislación estatal específica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421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School Tutoring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8686800" cy="4267200"/>
          </a:xfrm>
        </p:spPr>
        <p:txBody>
          <a:bodyPr/>
          <a:lstStyle/>
          <a:p>
            <a:r>
              <a:rPr lang="en-US" sz="2800" dirty="0" smtClean="0"/>
              <a:t>What is it? / ¿</a:t>
            </a:r>
            <a:r>
              <a:rPr lang="en-US" sz="2800" dirty="0" err="1" smtClean="0"/>
              <a:t>Qué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How can this help my child? / ¿</a:t>
            </a:r>
            <a:r>
              <a:rPr lang="en-US" sz="2800" dirty="0" err="1" smtClean="0"/>
              <a:t>Cómo</a:t>
            </a:r>
            <a:r>
              <a:rPr lang="en-US" sz="2800" dirty="0" smtClean="0"/>
              <a:t> </a:t>
            </a:r>
            <a:r>
              <a:rPr lang="en-US" sz="2800" dirty="0" err="1" smtClean="0"/>
              <a:t>puede</a:t>
            </a:r>
            <a:r>
              <a:rPr lang="en-US" sz="2800" dirty="0" smtClean="0"/>
              <a:t> </a:t>
            </a:r>
            <a:r>
              <a:rPr lang="en-US" sz="2800" dirty="0" err="1" smtClean="0"/>
              <a:t>ayudar</a:t>
            </a:r>
            <a:r>
              <a:rPr lang="en-US" sz="2800" dirty="0" smtClean="0"/>
              <a:t> </a:t>
            </a:r>
            <a:r>
              <a:rPr lang="en-US" sz="2800" dirty="0" err="1" smtClean="0"/>
              <a:t>esto</a:t>
            </a:r>
            <a:r>
              <a:rPr lang="en-US" sz="2800" dirty="0" smtClean="0"/>
              <a:t> a mi </a:t>
            </a:r>
            <a:r>
              <a:rPr lang="en-US" sz="2800" dirty="0" err="1" smtClean="0"/>
              <a:t>hijo</a:t>
            </a:r>
            <a:r>
              <a:rPr lang="en-US" sz="2800" dirty="0" smtClean="0"/>
              <a:t>/a?</a:t>
            </a:r>
          </a:p>
          <a:p>
            <a:r>
              <a:rPr lang="en-US" sz="2800" dirty="0" smtClean="0"/>
              <a:t>Is there transportation? / ¿Hay </a:t>
            </a:r>
            <a:r>
              <a:rPr lang="en-US" sz="2800" dirty="0" err="1" smtClean="0"/>
              <a:t>transportación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Who will be there? / ¿</a:t>
            </a:r>
            <a:r>
              <a:rPr lang="en-US" sz="2800" dirty="0" err="1" smtClean="0"/>
              <a:t>Quién</a:t>
            </a:r>
            <a:r>
              <a:rPr lang="en-US" sz="2800" dirty="0" smtClean="0"/>
              <a:t> </a:t>
            </a:r>
            <a:r>
              <a:rPr lang="en-US" sz="2800" dirty="0" err="1" smtClean="0"/>
              <a:t>va</a:t>
            </a:r>
            <a:r>
              <a:rPr lang="en-US" sz="2800" dirty="0" smtClean="0"/>
              <a:t> </a:t>
            </a:r>
            <a:r>
              <a:rPr lang="en-US" sz="2800" dirty="0" err="1" smtClean="0"/>
              <a:t>estar</a:t>
            </a:r>
            <a:r>
              <a:rPr lang="en-US" sz="2800" dirty="0" smtClean="0"/>
              <a:t> </a:t>
            </a:r>
            <a:r>
              <a:rPr lang="en-US" sz="2800" dirty="0" err="1" smtClean="0"/>
              <a:t>allí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What are the days and times? / ¿</a:t>
            </a:r>
            <a:r>
              <a:rPr lang="en-US" sz="2800" dirty="0" err="1" smtClean="0"/>
              <a:t>Cuáles</a:t>
            </a:r>
            <a:r>
              <a:rPr lang="en-US" sz="2800" dirty="0" smtClean="0"/>
              <a:t> son </a:t>
            </a:r>
            <a:r>
              <a:rPr lang="en-US" sz="2800" dirty="0" err="1" smtClean="0"/>
              <a:t>los</a:t>
            </a:r>
            <a:r>
              <a:rPr lang="en-US" sz="2800" dirty="0" smtClean="0"/>
              <a:t> </a:t>
            </a:r>
            <a:r>
              <a:rPr lang="en-US" sz="2800" dirty="0" err="1" smtClean="0"/>
              <a:t>días</a:t>
            </a:r>
            <a:r>
              <a:rPr lang="en-US" sz="2800" dirty="0" smtClean="0"/>
              <a:t> y las horas?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5135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1319</TotalTime>
  <Words>437</Words>
  <Application>Microsoft Office PowerPoint</Application>
  <PresentationFormat>On-screen Show (4:3)</PresentationFormat>
  <Paragraphs>75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Century Gothic</vt:lpstr>
      <vt:lpstr>Tahoma</vt:lpstr>
      <vt:lpstr>Trebuchet MS</vt:lpstr>
      <vt:lpstr>Wingdings 2</vt:lpstr>
      <vt:lpstr>Quotable</vt:lpstr>
      <vt:lpstr>Parent Guide to Academic Success Guía para Padres de Éxito Académico Part 2</vt:lpstr>
      <vt:lpstr>Introductions</vt:lpstr>
      <vt:lpstr>My city / Mi ciudad</vt:lpstr>
      <vt:lpstr>Objectives</vt:lpstr>
      <vt:lpstr>Session 1 Review/Repaso de sesión 1</vt:lpstr>
      <vt:lpstr>Parents’ Night/ Open House</vt:lpstr>
      <vt:lpstr>FERPA Law</vt:lpstr>
      <vt:lpstr>FERPA Law</vt:lpstr>
      <vt:lpstr>After School Tutoring Support</vt:lpstr>
      <vt:lpstr>Parent/Teacher Conferences</vt:lpstr>
      <vt:lpstr>Specialty Programs (Middle and High School) </vt:lpstr>
      <vt:lpstr>Important Websites</vt:lpstr>
      <vt:lpstr>Questions / Preguntas</vt:lpstr>
    </vt:vector>
  </TitlesOfParts>
  <Company>IRG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Support Apoyo Académico</dc:title>
  <dc:creator>Samary</dc:creator>
  <cp:lastModifiedBy>Darlene J Waters</cp:lastModifiedBy>
  <cp:revision>22</cp:revision>
  <cp:lastPrinted>2019-08-20T18:18:04Z</cp:lastPrinted>
  <dcterms:created xsi:type="dcterms:W3CDTF">2019-07-15T18:16:12Z</dcterms:created>
  <dcterms:modified xsi:type="dcterms:W3CDTF">2019-08-20T18:29:08Z</dcterms:modified>
</cp:coreProperties>
</file>