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0" r:id="rId2"/>
    <p:sldId id="257" r:id="rId3"/>
    <p:sldId id="258" r:id="rId4"/>
    <p:sldId id="261" r:id="rId5"/>
    <p:sldId id="262" r:id="rId6"/>
    <p:sldId id="271" r:id="rId7"/>
    <p:sldId id="270" r:id="rId8"/>
    <p:sldId id="263" r:id="rId9"/>
    <p:sldId id="264" r:id="rId10"/>
    <p:sldId id="265" r:id="rId11"/>
    <p:sldId id="266" r:id="rId12"/>
    <p:sldId id="267" r:id="rId13"/>
    <p:sldId id="268" r:id="rId14"/>
    <p:sldId id="269"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8/22/2019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8/22/2019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8/22/2019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8/22/2019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8/22/2019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8/22/2019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8/22/2019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npsk12.co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synergy-web.nps.k12.va.us/Login_Parent_PXP.aspx?regenerateSessionId=True"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npsk12.com/site/Default.aspx?PageID=10530"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scholastic.com/parents/resources/article/your-child-technology/how-to-prevent-todays-children-cheatin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219201"/>
            <a:ext cx="9448800" cy="952499"/>
          </a:xfrm>
        </p:spPr>
        <p:txBody>
          <a:bodyPr>
            <a:normAutofit/>
          </a:bodyPr>
          <a:lstStyle/>
          <a:p>
            <a:r>
              <a:rPr lang="en-US" sz="4000" dirty="0" smtClean="0"/>
              <a:t>Information Technology</a:t>
            </a:r>
            <a:endParaRPr lang="en-US" sz="4000" dirty="0"/>
          </a:p>
        </p:txBody>
      </p:sp>
      <p:sp>
        <p:nvSpPr>
          <p:cNvPr id="3" name="Subtitle 2"/>
          <p:cNvSpPr>
            <a:spLocks noGrp="1"/>
          </p:cNvSpPr>
          <p:nvPr>
            <p:ph type="subTitle" idx="1"/>
          </p:nvPr>
        </p:nvSpPr>
        <p:spPr>
          <a:xfrm>
            <a:off x="1371600" y="2768600"/>
            <a:ext cx="9448800" cy="1549401"/>
          </a:xfrm>
        </p:spPr>
        <p:txBody>
          <a:bodyPr>
            <a:normAutofit/>
          </a:bodyPr>
          <a:lstStyle/>
          <a:p>
            <a:r>
              <a:rPr lang="en-US" dirty="0" smtClean="0"/>
              <a:t>               Welcome to Norfolk Public Schools</a:t>
            </a:r>
          </a:p>
          <a:p>
            <a:r>
              <a:rPr lang="en-US" dirty="0"/>
              <a:t> </a:t>
            </a:r>
            <a:r>
              <a:rPr lang="en-US" dirty="0" smtClean="0"/>
              <a:t>                    Technology Safety Overview</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4250" y="3628500"/>
            <a:ext cx="1714500"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27180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600200"/>
            <a:ext cx="8420100" cy="3970318"/>
          </a:xfrm>
          <a:prstGeom prst="rect">
            <a:avLst/>
          </a:prstGeom>
          <a:noFill/>
        </p:spPr>
        <p:txBody>
          <a:bodyPr wrap="square" rtlCol="0">
            <a:spAutoFit/>
          </a:bodyPr>
          <a:lstStyle/>
          <a:p>
            <a:r>
              <a:rPr lang="en-US" sz="6000" dirty="0" smtClean="0"/>
              <a:t>ALWAYS:</a:t>
            </a:r>
          </a:p>
          <a:p>
            <a:pPr marL="857250" indent="-857250">
              <a:buFont typeface="Arial" panose="020B0604020202020204" pitchFamily="34" charset="0"/>
              <a:buChar char="•"/>
            </a:pPr>
            <a:r>
              <a:rPr lang="en-US" sz="3200" dirty="0" smtClean="0"/>
              <a:t>Commit to stand up against bullying</a:t>
            </a:r>
          </a:p>
          <a:p>
            <a:pPr marL="857250" indent="-857250">
              <a:buFont typeface="Arial" panose="020B0604020202020204" pitchFamily="34" charset="0"/>
              <a:buChar char="•"/>
            </a:pPr>
            <a:r>
              <a:rPr lang="en-US" sz="3200" dirty="0" smtClean="0"/>
              <a:t>Treat others with respect &amp; kindness</a:t>
            </a:r>
          </a:p>
          <a:p>
            <a:pPr marL="857250" indent="-857250">
              <a:buFont typeface="Arial" panose="020B0604020202020204" pitchFamily="34" charset="0"/>
              <a:buChar char="•"/>
            </a:pPr>
            <a:r>
              <a:rPr lang="en-US" sz="3200" dirty="0" smtClean="0"/>
              <a:t>Be responsible to help others being bullied and report bullying to school guidance counselor or trusted teacher or adult</a:t>
            </a:r>
            <a:endParaRPr lang="en-US" sz="3200" dirty="0"/>
          </a:p>
        </p:txBody>
      </p:sp>
      <p:pic>
        <p:nvPicPr>
          <p:cNvPr id="3" name="Picture 2"/>
          <p:cNvPicPr>
            <a:picLocks noChangeAspect="1"/>
          </p:cNvPicPr>
          <p:nvPr/>
        </p:nvPicPr>
        <p:blipFill>
          <a:blip r:embed="rId2"/>
          <a:stretch>
            <a:fillRect/>
          </a:stretch>
        </p:blipFill>
        <p:spPr>
          <a:xfrm>
            <a:off x="6443662" y="565150"/>
            <a:ext cx="3190875" cy="1714500"/>
          </a:xfrm>
          <a:prstGeom prst="rect">
            <a:avLst/>
          </a:prstGeom>
          <a:ln>
            <a:noFill/>
          </a:ln>
          <a:effectLst>
            <a:softEdge rad="112500"/>
          </a:effectLst>
        </p:spPr>
      </p:pic>
    </p:spTree>
    <p:extLst>
      <p:ext uri="{BB962C8B-B14F-4D97-AF65-F5344CB8AC3E}">
        <p14:creationId xmlns:p14="http://schemas.microsoft.com/office/powerpoint/2010/main" val="134334021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9700" y="3441700"/>
            <a:ext cx="7061200" cy="3108543"/>
          </a:xfrm>
          <a:prstGeom prst="rect">
            <a:avLst/>
          </a:prstGeom>
          <a:noFill/>
        </p:spPr>
        <p:txBody>
          <a:bodyPr wrap="square" rtlCol="0">
            <a:spAutoFit/>
          </a:bodyPr>
          <a:lstStyle/>
          <a:p>
            <a:r>
              <a:rPr lang="en-US" sz="2800" dirty="0" smtClean="0"/>
              <a:t>      Again, keeping an open line of communication with your child can assist with knowing what is going on in their life and if they are having any problems with bullies.  Norfolk Public Schools has a ZERO tolerance for bullies!</a:t>
            </a:r>
            <a:endParaRPr lang="en-US" sz="2800" dirty="0"/>
          </a:p>
        </p:txBody>
      </p:sp>
      <p:pic>
        <p:nvPicPr>
          <p:cNvPr id="3" name="Picture 2"/>
          <p:cNvPicPr>
            <a:picLocks noChangeAspect="1"/>
          </p:cNvPicPr>
          <p:nvPr/>
        </p:nvPicPr>
        <p:blipFill>
          <a:blip r:embed="rId2"/>
          <a:stretch>
            <a:fillRect/>
          </a:stretch>
        </p:blipFill>
        <p:spPr>
          <a:xfrm>
            <a:off x="5842000" y="787400"/>
            <a:ext cx="4314825" cy="2438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81331532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922635"/>
            <a:ext cx="10706100" cy="3600986"/>
          </a:xfrm>
          <a:prstGeom prst="rect">
            <a:avLst/>
          </a:prstGeom>
          <a:noFill/>
        </p:spPr>
        <p:txBody>
          <a:bodyPr wrap="square" lIns="91440" tIns="45720" rIns="91440" bIns="45720">
            <a:spAutoFit/>
          </a:bodyPr>
          <a:lstStyle/>
          <a:p>
            <a:pPr algn="ctr"/>
            <a:r>
              <a:rPr lang="en-US" sz="5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Norfolk Public Schools</a:t>
            </a:r>
          </a:p>
          <a:p>
            <a:pPr algn="ctr"/>
            <a:r>
              <a:rPr lang="en-US" sz="5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Useful links:</a:t>
            </a:r>
          </a:p>
          <a:p>
            <a:pPr algn="ctr"/>
            <a:endParaRPr lang="en-US" sz="2400" dirty="0">
              <a:hlinkClick r:id="rId2"/>
            </a:endParaRPr>
          </a:p>
          <a:p>
            <a:pPr algn="ctr"/>
            <a:endParaRPr lang="en-US" sz="2400" dirty="0" smtClean="0">
              <a:hlinkClick r:id="rId2"/>
            </a:endParaRPr>
          </a:p>
          <a:p>
            <a:pPr algn="ctr"/>
            <a:r>
              <a:rPr lang="en-US" sz="2400" dirty="0" smtClean="0">
                <a:hlinkClick r:id="rId2"/>
              </a:rPr>
              <a:t>https</a:t>
            </a:r>
            <a:r>
              <a:rPr lang="en-US" sz="2400" dirty="0">
                <a:hlinkClick r:id="rId2"/>
              </a:rPr>
              <a:t>://</a:t>
            </a:r>
            <a:r>
              <a:rPr lang="en-US" sz="2400" dirty="0" smtClean="0">
                <a:hlinkClick r:id="rId2"/>
              </a:rPr>
              <a:t>www.npsk12.com</a:t>
            </a:r>
            <a:endParaRPr lang="en-US" sz="2400" dirty="0" smtClean="0"/>
          </a:p>
          <a:p>
            <a:pPr algn="ctr"/>
            <a:endParaRPr lang="en-US" sz="2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a:p>
            <a:pPr algn="ctr"/>
            <a:endParaRPr lang="en-US" sz="2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7432888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1100" y="2447836"/>
            <a:ext cx="9817100" cy="646331"/>
          </a:xfrm>
          <a:prstGeom prst="rect">
            <a:avLst/>
          </a:prstGeom>
        </p:spPr>
        <p:txBody>
          <a:bodyPr wrap="square">
            <a:spAutoFit/>
          </a:bodyPr>
          <a:lstStyle/>
          <a:p>
            <a:pPr algn="ctr"/>
            <a:r>
              <a:rPr lang="en-US" dirty="0">
                <a:hlinkClick r:id="rId2"/>
              </a:rPr>
              <a:t>https://synergy-web.nps.k12.va.us/Login_Parent_PXP.aspx?regenerateSessionId=True</a:t>
            </a:r>
            <a:endParaRPr lang="en-US" dirty="0"/>
          </a:p>
          <a:p>
            <a:pPr algn="ctr"/>
            <a:endPar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4" name="Picture 3"/>
          <p:cNvPicPr>
            <a:picLocks noChangeAspect="1"/>
          </p:cNvPicPr>
          <p:nvPr/>
        </p:nvPicPr>
        <p:blipFill>
          <a:blip r:embed="rId3"/>
          <a:stretch>
            <a:fillRect/>
          </a:stretch>
        </p:blipFill>
        <p:spPr>
          <a:xfrm>
            <a:off x="2474913" y="3385411"/>
            <a:ext cx="6988175" cy="2396264"/>
          </a:xfrm>
          <a:prstGeom prst="rect">
            <a:avLst/>
          </a:prstGeom>
        </p:spPr>
      </p:pic>
      <p:sp>
        <p:nvSpPr>
          <p:cNvPr id="5" name="Rectangle 4"/>
          <p:cNvSpPr/>
          <p:nvPr/>
        </p:nvSpPr>
        <p:spPr>
          <a:xfrm>
            <a:off x="4286112" y="917219"/>
            <a:ext cx="3607078" cy="923330"/>
          </a:xfrm>
          <a:prstGeom prst="rect">
            <a:avLst/>
          </a:prstGeom>
          <a:noFill/>
        </p:spPr>
        <p:txBody>
          <a:bodyPr wrap="none" lIns="91440" tIns="45720" rIns="91440" bIns="45720">
            <a:spAutoFit/>
          </a:bodyPr>
          <a:lstStyle/>
          <a:p>
            <a:pPr algn="ctr"/>
            <a:r>
              <a:rPr lang="en-US" sz="5400" b="1" cap="none" spc="0" dirty="0" err="1" smtClean="0">
                <a:ln w="12700">
                  <a:solidFill>
                    <a:schemeClr val="accent5"/>
                  </a:solidFill>
                  <a:prstDash val="solid"/>
                </a:ln>
                <a:pattFill prst="ltDnDiag">
                  <a:fgClr>
                    <a:schemeClr val="accent5">
                      <a:lumMod val="60000"/>
                      <a:lumOff val="40000"/>
                    </a:schemeClr>
                  </a:fgClr>
                  <a:bgClr>
                    <a:schemeClr val="bg1"/>
                  </a:bgClr>
                </a:pattFill>
                <a:effectLst/>
              </a:rPr>
              <a:t>ParentVUE</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221736057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6567" y="1278235"/>
            <a:ext cx="13168267" cy="4247317"/>
          </a:xfrm>
          <a:prstGeom prst="rect">
            <a:avLst/>
          </a:prstGeom>
          <a:noFill/>
        </p:spPr>
        <p:txBody>
          <a:bodyPr wrap="square" lIns="91440" tIns="45720" rIns="91440" bIns="45720">
            <a:spAutoFit/>
          </a:bodyPr>
          <a:lstStyle/>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Microsoft Office </a:t>
            </a:r>
          </a:p>
          <a:p>
            <a:pPr algn="ctr"/>
            <a:r>
              <a:rPr lang="en-US"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Available at no additional cost for Students</a:t>
            </a:r>
          </a:p>
          <a:p>
            <a:pPr algn="ctr"/>
            <a:r>
              <a:rPr lang="en-US"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Please visit the below link for download and installation instructions</a:t>
            </a:r>
          </a:p>
          <a:p>
            <a:pPr algn="ctr"/>
            <a:r>
              <a:rPr lang="en-US" sz="2400" dirty="0">
                <a:hlinkClick r:id="rId2"/>
              </a:rPr>
              <a:t>https://</a:t>
            </a:r>
            <a:r>
              <a:rPr lang="en-US" sz="2400" dirty="0" smtClean="0">
                <a:hlinkClick r:id="rId2"/>
              </a:rPr>
              <a:t>www.npsk12.com/site/Default.aspx?PageID=10530</a:t>
            </a:r>
            <a:endParaRPr lang="en-US" sz="2400" dirty="0">
              <a:hlinkClick r:id="rId2"/>
            </a:endParaRPr>
          </a:p>
          <a:p>
            <a:pPr algn="ctr"/>
            <a:endParaRPr lang="en-US"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hlinkClick r:id="rId2"/>
            </a:endParaRPr>
          </a:p>
          <a:p>
            <a:pPr algn="ctr"/>
            <a:endPar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hlinkClick r:id="rId2"/>
            </a:endParaRPr>
          </a:p>
          <a:p>
            <a:pPr algn="ctr"/>
            <a:endParaRPr lang="en-US"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hlinkClick r:id="rId2"/>
            </a:endParaRPr>
          </a:p>
          <a:p>
            <a:pPr algn="ctr"/>
            <a:endPar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hlinkClick r:id="rId2"/>
            </a:endParaRPr>
          </a:p>
          <a:p>
            <a:pPr algn="ctr"/>
            <a:endParaRPr lang="en-US" sz="2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hlinkClick r:id="rId2"/>
            </a:endParaRPr>
          </a:p>
          <a:p>
            <a:pPr algn="ctr"/>
            <a:endParaRPr lang="en-US"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3" name="Picture 2"/>
          <p:cNvPicPr>
            <a:picLocks noChangeAspect="1"/>
          </p:cNvPicPr>
          <p:nvPr/>
        </p:nvPicPr>
        <p:blipFill>
          <a:blip r:embed="rId3"/>
          <a:stretch>
            <a:fillRect/>
          </a:stretch>
        </p:blipFill>
        <p:spPr>
          <a:xfrm>
            <a:off x="3113903" y="3992027"/>
            <a:ext cx="5267325" cy="1533525"/>
          </a:xfrm>
          <a:prstGeom prst="rect">
            <a:avLst/>
          </a:prstGeom>
        </p:spPr>
      </p:pic>
    </p:spTree>
    <p:extLst>
      <p:ext uri="{BB962C8B-B14F-4D97-AF65-F5344CB8AC3E}">
        <p14:creationId xmlns:p14="http://schemas.microsoft.com/office/powerpoint/2010/main" val="33442072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8710" y="900837"/>
            <a:ext cx="8901796" cy="1754326"/>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Thank you!</a:t>
            </a:r>
          </a:p>
          <a:p>
            <a:pPr algn="ctr"/>
            <a:r>
              <a:rPr lang="en-US" sz="5400" b="1" dirty="0" smtClean="0">
                <a:ln w="22225">
                  <a:solidFill>
                    <a:schemeClr val="accent2"/>
                  </a:solidFill>
                  <a:prstDash val="solid"/>
                </a:ln>
                <a:solidFill>
                  <a:schemeClr val="accent2">
                    <a:lumMod val="40000"/>
                    <a:lumOff val="60000"/>
                  </a:schemeClr>
                </a:solidFill>
              </a:rPr>
              <a:t>Have a great school year!</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4" name="Picture 3"/>
          <p:cNvPicPr>
            <a:picLocks noChangeAspect="1"/>
          </p:cNvPicPr>
          <p:nvPr/>
        </p:nvPicPr>
        <p:blipFill>
          <a:blip r:embed="rId2"/>
          <a:stretch>
            <a:fillRect/>
          </a:stretch>
        </p:blipFill>
        <p:spPr>
          <a:xfrm>
            <a:off x="4204953" y="3140075"/>
            <a:ext cx="3962400" cy="2790825"/>
          </a:xfrm>
          <a:prstGeom prst="rect">
            <a:avLst/>
          </a:prstGeom>
        </p:spPr>
      </p:pic>
    </p:spTree>
    <p:extLst>
      <p:ext uri="{BB962C8B-B14F-4D97-AF65-F5344CB8AC3E}">
        <p14:creationId xmlns:p14="http://schemas.microsoft.com/office/powerpoint/2010/main" val="3207470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1803400"/>
            <a:ext cx="10604500" cy="4524315"/>
          </a:xfrm>
          <a:prstGeom prst="rect">
            <a:avLst/>
          </a:prstGeom>
          <a:noFill/>
        </p:spPr>
        <p:txBody>
          <a:bodyPr wrap="square" rtlCol="0">
            <a:spAutoFit/>
          </a:bodyPr>
          <a:lstStyle/>
          <a:p>
            <a:r>
              <a:rPr lang="en-US" dirty="0" smtClean="0">
                <a:solidFill>
                  <a:schemeClr val="tx1">
                    <a:lumMod val="85000"/>
                  </a:schemeClr>
                </a:solidFill>
              </a:rPr>
              <a:t>Monitor and limit internet usage – Ask questions.  Know what your child is doing online.</a:t>
            </a:r>
          </a:p>
          <a:p>
            <a:endParaRPr lang="en-US" dirty="0">
              <a:solidFill>
                <a:schemeClr val="tx1">
                  <a:lumMod val="85000"/>
                </a:schemeClr>
              </a:solidFill>
            </a:endParaRPr>
          </a:p>
          <a:p>
            <a:r>
              <a:rPr lang="en-US" dirty="0" smtClean="0">
                <a:solidFill>
                  <a:schemeClr val="tx1">
                    <a:lumMod val="85000"/>
                  </a:schemeClr>
                </a:solidFill>
              </a:rPr>
              <a:t>Set rules and talk about them -  </a:t>
            </a:r>
            <a:r>
              <a:rPr lang="en-US" dirty="0">
                <a:solidFill>
                  <a:schemeClr val="tx1">
                    <a:lumMod val="85000"/>
                  </a:schemeClr>
                </a:solidFill>
              </a:rPr>
              <a:t>Keep an open line of communication with your child regarding their online activities.  </a:t>
            </a:r>
            <a:r>
              <a:rPr lang="en-US" dirty="0" smtClean="0">
                <a:solidFill>
                  <a:schemeClr val="tx1">
                    <a:lumMod val="85000"/>
                  </a:schemeClr>
                </a:solidFill>
              </a:rPr>
              <a:t>If your child feels comfortable talking with you, they will be more likely to open up if they encounter an online bully, or inappropriate content or someone behaving inappropriately towards them.</a:t>
            </a:r>
          </a:p>
          <a:p>
            <a:endParaRPr lang="en-US" dirty="0">
              <a:solidFill>
                <a:schemeClr val="tx1">
                  <a:lumMod val="85000"/>
                </a:schemeClr>
              </a:solidFill>
            </a:endParaRPr>
          </a:p>
          <a:p>
            <a:r>
              <a:rPr lang="en-US" dirty="0" smtClean="0">
                <a:solidFill>
                  <a:schemeClr val="tx1">
                    <a:lumMod val="85000"/>
                  </a:schemeClr>
                </a:solidFill>
              </a:rPr>
              <a:t>Limit internet usage – Set a time for homework and a set amount of time for games, etc.</a:t>
            </a:r>
          </a:p>
          <a:p>
            <a:endParaRPr lang="en-US" dirty="0">
              <a:solidFill>
                <a:schemeClr val="tx1">
                  <a:lumMod val="85000"/>
                </a:schemeClr>
              </a:solidFill>
            </a:endParaRPr>
          </a:p>
          <a:p>
            <a:r>
              <a:rPr lang="en-US" dirty="0" smtClean="0">
                <a:solidFill>
                  <a:schemeClr val="tx1">
                    <a:lumMod val="85000"/>
                  </a:schemeClr>
                </a:solidFill>
              </a:rPr>
              <a:t>Keep kids in sight while they use the internet devices.</a:t>
            </a:r>
          </a:p>
          <a:p>
            <a:endParaRPr lang="en-US" dirty="0">
              <a:solidFill>
                <a:schemeClr val="tx1">
                  <a:lumMod val="85000"/>
                </a:schemeClr>
              </a:solidFill>
            </a:endParaRPr>
          </a:p>
          <a:p>
            <a:r>
              <a:rPr lang="en-US" dirty="0" smtClean="0">
                <a:solidFill>
                  <a:schemeClr val="tx1">
                    <a:lumMod val="85000"/>
                  </a:schemeClr>
                </a:solidFill>
              </a:rPr>
              <a:t>Do your homework - Check the browser history to know</a:t>
            </a:r>
          </a:p>
          <a:p>
            <a:r>
              <a:rPr lang="en-US" dirty="0" smtClean="0">
                <a:solidFill>
                  <a:schemeClr val="tx1">
                    <a:lumMod val="85000"/>
                  </a:schemeClr>
                </a:solidFill>
              </a:rPr>
              <a:t> where your kids are going online.                                                 </a:t>
            </a:r>
          </a:p>
          <a:p>
            <a:endParaRPr lang="en-US" dirty="0"/>
          </a:p>
          <a:p>
            <a:endParaRPr lang="en-US" dirty="0"/>
          </a:p>
          <a:p>
            <a:endParaRPr lang="en-US" dirty="0"/>
          </a:p>
        </p:txBody>
      </p:sp>
      <p:sp>
        <p:nvSpPr>
          <p:cNvPr id="5" name="TextBox 4"/>
          <p:cNvSpPr txBox="1"/>
          <p:nvPr/>
        </p:nvSpPr>
        <p:spPr>
          <a:xfrm>
            <a:off x="1028700" y="838200"/>
            <a:ext cx="8750300" cy="523220"/>
          </a:xfrm>
          <a:prstGeom prst="rect">
            <a:avLst/>
          </a:prstGeom>
          <a:noFill/>
        </p:spPr>
        <p:txBody>
          <a:bodyPr wrap="square" rtlCol="0">
            <a:spAutoFit/>
          </a:bodyPr>
          <a:lstStyle/>
          <a:p>
            <a:r>
              <a:rPr lang="en-US" sz="2800" dirty="0" smtClean="0"/>
              <a:t>Internet Safety Guidelines</a:t>
            </a:r>
            <a:endParaRPr lang="en-US" sz="2800" dirty="0"/>
          </a:p>
        </p:txBody>
      </p:sp>
      <p:pic>
        <p:nvPicPr>
          <p:cNvPr id="6" name="Picture 5"/>
          <p:cNvPicPr>
            <a:picLocks noChangeAspect="1"/>
          </p:cNvPicPr>
          <p:nvPr/>
        </p:nvPicPr>
        <p:blipFill>
          <a:blip r:embed="rId2"/>
          <a:stretch>
            <a:fillRect/>
          </a:stretch>
        </p:blipFill>
        <p:spPr>
          <a:xfrm>
            <a:off x="7796212" y="4429125"/>
            <a:ext cx="2695575" cy="1504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062048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0100" y="1616839"/>
            <a:ext cx="6426200" cy="2862322"/>
          </a:xfrm>
          <a:prstGeom prst="rect">
            <a:avLst/>
          </a:prstGeom>
        </p:spPr>
        <p:txBody>
          <a:bodyPr wrap="square">
            <a:spAutoFit/>
          </a:bodyPr>
          <a:lstStyle/>
          <a:p>
            <a:r>
              <a:rPr lang="en-US" b="1" dirty="0">
                <a:solidFill>
                  <a:schemeClr val="tx1">
                    <a:lumMod val="85000"/>
                  </a:schemeClr>
                </a:solidFill>
                <a:latin typeface="Museo Sans W01_300"/>
              </a:rPr>
              <a:t>Communicating and social networking: </a:t>
            </a:r>
            <a:endParaRPr lang="en-US" b="1" dirty="0" smtClean="0">
              <a:solidFill>
                <a:schemeClr val="tx1">
                  <a:lumMod val="85000"/>
                </a:schemeClr>
              </a:solidFill>
              <a:latin typeface="Museo Sans W01_300"/>
            </a:endParaRPr>
          </a:p>
          <a:p>
            <a:endParaRPr lang="en-US" b="1" dirty="0">
              <a:solidFill>
                <a:schemeClr val="tx1">
                  <a:lumMod val="85000"/>
                </a:schemeClr>
              </a:solidFill>
              <a:latin typeface="Museo Sans W01_300"/>
            </a:endParaRPr>
          </a:p>
          <a:p>
            <a:r>
              <a:rPr lang="en-US" dirty="0" smtClean="0">
                <a:solidFill>
                  <a:schemeClr val="tx1">
                    <a:lumMod val="85000"/>
                  </a:schemeClr>
                </a:solidFill>
                <a:latin typeface="Museo Sans W01_300"/>
              </a:rPr>
              <a:t>Online </a:t>
            </a:r>
            <a:r>
              <a:rPr lang="en-US" dirty="0">
                <a:solidFill>
                  <a:schemeClr val="tx1">
                    <a:lumMod val="85000"/>
                  </a:schemeClr>
                </a:solidFill>
                <a:latin typeface="Museo Sans W01_300"/>
              </a:rPr>
              <a:t>communication consists primarily of email, instant messaging (IMs), chat rooms, and journals or web logs (blogs). On networking sites such as Facebook, kids (often, they must be 13 or older) can create web profiles, and then invite others to view and become online buddies. Your child may use these media to share gossip, exchange photos, make weekend plans, find out about missed assignments, connect over common interests, and express opinions.</a:t>
            </a:r>
            <a:endParaRPr lang="en-US" dirty="0">
              <a:solidFill>
                <a:schemeClr val="tx1">
                  <a:lumMod val="85000"/>
                </a:schemeClr>
              </a:solidFill>
            </a:endParaRPr>
          </a:p>
        </p:txBody>
      </p:sp>
      <p:sp>
        <p:nvSpPr>
          <p:cNvPr id="6" name="Rectangle 5"/>
          <p:cNvSpPr/>
          <p:nvPr/>
        </p:nvSpPr>
        <p:spPr>
          <a:xfrm>
            <a:off x="3048000" y="1997839"/>
            <a:ext cx="6096000" cy="369332"/>
          </a:xfrm>
          <a:prstGeom prst="rect">
            <a:avLst/>
          </a:prstGeom>
        </p:spPr>
        <p:txBody>
          <a:bodyPr>
            <a:spAutoFit/>
          </a:bodyPr>
          <a:lstStyle/>
          <a:p>
            <a:r>
              <a:rPr lang="en-US" dirty="0" smtClean="0">
                <a:solidFill>
                  <a:srgbClr val="333333"/>
                </a:solidFill>
                <a:latin typeface="Museo Sans W01_300"/>
              </a:rPr>
              <a:t>.</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6825" y="1138764"/>
            <a:ext cx="3054350" cy="2710814"/>
          </a:xfrm>
          <a:prstGeom prst="rect">
            <a:avLst/>
          </a:prstGeom>
        </p:spPr>
      </p:pic>
    </p:spTree>
    <p:extLst>
      <p:ext uri="{BB962C8B-B14F-4D97-AF65-F5344CB8AC3E}">
        <p14:creationId xmlns:p14="http://schemas.microsoft.com/office/powerpoint/2010/main" val="4098549439"/>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95700" y="825500"/>
            <a:ext cx="8153400" cy="10064294"/>
          </a:xfrm>
          <a:prstGeom prst="rect">
            <a:avLst/>
          </a:prstGeom>
          <a:noFill/>
        </p:spPr>
        <p:txBody>
          <a:bodyPr wrap="square" rtlCol="0">
            <a:spAutoFit/>
          </a:bodyPr>
          <a:lstStyle/>
          <a:p>
            <a:r>
              <a:rPr lang="en-US" b="1" dirty="0"/>
              <a:t>What to know: </a:t>
            </a:r>
            <a:r>
              <a:rPr lang="en-US" dirty="0"/>
              <a:t>One out of every five kids gets sexual solicitations online. Strangers, predators, and cyber-bullies all target children, and their work is simplified when screen names reveal age, gender, or hometown. If posts aren't marked as private, personal information can be displayed to an unrestricted audience of readers</a:t>
            </a:r>
            <a:r>
              <a:rPr lang="en-US" dirty="0" smtClean="0"/>
              <a:t>.</a:t>
            </a:r>
          </a:p>
          <a:p>
            <a:endParaRPr lang="en-US" dirty="0"/>
          </a:p>
          <a:p>
            <a:r>
              <a:rPr lang="en-US" b="1" dirty="0"/>
              <a:t>What to do</a:t>
            </a:r>
            <a:r>
              <a:rPr lang="en-US" b="1" dirty="0" smtClean="0"/>
              <a:t>:</a:t>
            </a:r>
          </a:p>
          <a:p>
            <a:endParaRPr lang="en-US" b="1" dirty="0"/>
          </a:p>
          <a:p>
            <a:r>
              <a:rPr lang="en-US" b="1" dirty="0"/>
              <a:t>Know who your child talks to online.</a:t>
            </a:r>
            <a:r>
              <a:rPr lang="en-US" dirty="0"/>
              <a:t> Review </a:t>
            </a:r>
            <a:r>
              <a:rPr lang="en-US" dirty="0" smtClean="0"/>
              <a:t>their </a:t>
            </a:r>
            <a:r>
              <a:rPr lang="en-US" dirty="0"/>
              <a:t>buddy list: </a:t>
            </a:r>
            <a:r>
              <a:rPr lang="en-US" dirty="0" smtClean="0"/>
              <a:t>do they really </a:t>
            </a:r>
            <a:r>
              <a:rPr lang="en-US" dirty="0"/>
              <a:t>know everyone, or are some buddies "friends of friends"? Have </a:t>
            </a:r>
            <a:r>
              <a:rPr lang="en-US" dirty="0" smtClean="0"/>
              <a:t>them </a:t>
            </a:r>
            <a:r>
              <a:rPr lang="en-US" dirty="0"/>
              <a:t>remove anyone </a:t>
            </a:r>
            <a:r>
              <a:rPr lang="en-US" dirty="0" smtClean="0"/>
              <a:t>they haven’t met </a:t>
            </a:r>
            <a:r>
              <a:rPr lang="en-US" dirty="0"/>
              <a:t>in person</a:t>
            </a:r>
            <a:r>
              <a:rPr lang="en-US" dirty="0" smtClean="0"/>
              <a:t>.</a:t>
            </a:r>
          </a:p>
          <a:p>
            <a:endParaRPr lang="en-US" dirty="0"/>
          </a:p>
          <a:p>
            <a:r>
              <a:rPr lang="en-US" b="1" dirty="0"/>
              <a:t>Tell </a:t>
            </a:r>
            <a:r>
              <a:rPr lang="en-US" b="1" dirty="0" smtClean="0"/>
              <a:t>them </a:t>
            </a:r>
            <a:r>
              <a:rPr lang="en-US" b="1" dirty="0"/>
              <a:t>not to exchange personal information</a:t>
            </a:r>
            <a:r>
              <a:rPr lang="en-US" dirty="0"/>
              <a:t> like a phone number, address, best friend's name, or picture. No party invitations, revealing details, or meeting in person — ever</a:t>
            </a:r>
            <a:r>
              <a:rPr lang="en-US" dirty="0" smtClean="0"/>
              <a:t>.</a:t>
            </a:r>
          </a:p>
          <a:p>
            <a:endParaRPr lang="en-US" dirty="0"/>
          </a:p>
          <a:p>
            <a:r>
              <a:rPr lang="en-US" b="1" dirty="0" smtClean="0"/>
              <a:t>Know your child’s password: </a:t>
            </a:r>
            <a:r>
              <a:rPr lang="en-US" dirty="0" smtClean="0"/>
              <a:t>They are not yet adults, social media is a privilege not a right.</a:t>
            </a:r>
          </a:p>
          <a:p>
            <a:endParaRPr lang="en-US" b="1" dirty="0"/>
          </a:p>
          <a:p>
            <a:r>
              <a:rPr lang="en-US" b="1" dirty="0" smtClean="0"/>
              <a:t>Security Settings: </a:t>
            </a:r>
            <a:r>
              <a:rPr lang="en-US" dirty="0" smtClean="0"/>
              <a:t>Set them to PRIVATE not Public, friends/relatives ONLY!!!</a:t>
            </a:r>
            <a:endParaRPr lang="en-US" b="1"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1816100"/>
            <a:ext cx="3022600" cy="3175000"/>
          </a:xfrm>
          <a:prstGeom prst="rect">
            <a:avLst/>
          </a:prstGeom>
        </p:spPr>
      </p:pic>
    </p:spTree>
    <p:extLst>
      <p:ext uri="{BB962C8B-B14F-4D97-AF65-F5344CB8AC3E}">
        <p14:creationId xmlns:p14="http://schemas.microsoft.com/office/powerpoint/2010/main" val="37525463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900" y="3759200"/>
            <a:ext cx="9677400" cy="2585323"/>
          </a:xfrm>
          <a:prstGeom prst="rect">
            <a:avLst/>
          </a:prstGeom>
          <a:noFill/>
        </p:spPr>
        <p:txBody>
          <a:bodyPr wrap="square" rtlCol="0">
            <a:spAutoFit/>
          </a:bodyPr>
          <a:lstStyle/>
          <a:p>
            <a:r>
              <a:rPr lang="en-US" b="1" dirty="0"/>
              <a:t>Web surfing: </a:t>
            </a:r>
            <a:r>
              <a:rPr lang="en-US" dirty="0"/>
              <a:t>Kids can explore new interests, check to see if a library book is available, or find a recipe for the class party in valuable resources, such as online encyclopedias, newspapers, and periodicals.</a:t>
            </a:r>
            <a:r>
              <a:rPr lang="en-US" dirty="0"/>
              <a:t/>
            </a:r>
            <a:br>
              <a:rPr lang="en-US" dirty="0"/>
            </a:br>
            <a:r>
              <a:rPr lang="en-US" dirty="0"/>
              <a:t/>
            </a:r>
            <a:br>
              <a:rPr lang="en-US" dirty="0"/>
            </a:br>
            <a:r>
              <a:rPr lang="en-US" b="1" dirty="0"/>
              <a:t>What to know: </a:t>
            </a:r>
            <a:r>
              <a:rPr lang="en-US" dirty="0"/>
              <a:t>Surfing the Web without restrictions can mean encountering pop-up ads, viruses, erroneous information, and inappropriate content. The ease of cutting and pasting means that </a:t>
            </a:r>
            <a:r>
              <a:rPr lang="en-US" dirty="0">
                <a:hlinkClick r:id="rId2"/>
              </a:rPr>
              <a:t>plagiarism</a:t>
            </a:r>
            <a:r>
              <a:rPr lang="en-US" dirty="0"/>
              <a:t> is a real concern. And time flies online! Kids can click from one site to another until bedtime (or beyond), if you let them</a:t>
            </a:r>
            <a:r>
              <a:rPr lang="en-US" dirty="0" smtClean="0"/>
              <a:t>.</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900" y="817563"/>
            <a:ext cx="4889500" cy="2717800"/>
          </a:xfrm>
          <a:prstGeom prst="rect">
            <a:avLst/>
          </a:prstGeom>
          <a:ln>
            <a:noFill/>
          </a:ln>
          <a:effectLst>
            <a:softEdge rad="112500"/>
          </a:effectLst>
        </p:spPr>
      </p:pic>
    </p:spTree>
    <p:extLst>
      <p:ext uri="{BB962C8B-B14F-4D97-AF65-F5344CB8AC3E}">
        <p14:creationId xmlns:p14="http://schemas.microsoft.com/office/powerpoint/2010/main" val="199711673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400" y="3338543"/>
            <a:ext cx="10756900" cy="3139321"/>
          </a:xfrm>
          <a:prstGeom prst="rect">
            <a:avLst/>
          </a:prstGeom>
        </p:spPr>
        <p:txBody>
          <a:bodyPr wrap="square">
            <a:spAutoFit/>
          </a:bodyPr>
          <a:lstStyle/>
          <a:p>
            <a:r>
              <a:rPr lang="en-US" b="1" dirty="0"/>
              <a:t>What to do:</a:t>
            </a:r>
          </a:p>
          <a:p>
            <a:endParaRPr lang="en-US" b="1" dirty="0"/>
          </a:p>
          <a:p>
            <a:r>
              <a:rPr lang="en-US" b="1" dirty="0"/>
              <a:t>Set a code of conduct and time limits. </a:t>
            </a:r>
            <a:r>
              <a:rPr lang="en-US" dirty="0"/>
              <a:t>Keeping kids safe means setting guidelines about suitable language, content, and behavior. While it's important to direct your child to suitable websites, it's even more valuable to help </a:t>
            </a:r>
            <a:r>
              <a:rPr lang="en-US" dirty="0" smtClean="0"/>
              <a:t>them </a:t>
            </a:r>
            <a:r>
              <a:rPr lang="en-US" dirty="0"/>
              <a:t>recognize the redeeming qualities of those sites, so </a:t>
            </a:r>
            <a:r>
              <a:rPr lang="en-US" dirty="0" smtClean="0"/>
              <a:t>they can </a:t>
            </a:r>
            <a:r>
              <a:rPr lang="en-US" dirty="0"/>
              <a:t>surf safely on </a:t>
            </a:r>
            <a:r>
              <a:rPr lang="en-US" dirty="0" smtClean="0"/>
              <a:t>their </a:t>
            </a:r>
            <a:r>
              <a:rPr lang="en-US" dirty="0"/>
              <a:t>own.</a:t>
            </a:r>
          </a:p>
          <a:p>
            <a:endParaRPr lang="en-US" dirty="0"/>
          </a:p>
          <a:p>
            <a:r>
              <a:rPr lang="en-US" b="1" dirty="0"/>
              <a:t>Critique content.</a:t>
            </a:r>
            <a:r>
              <a:rPr lang="en-US" dirty="0"/>
              <a:t> Help your child think critically about the content </a:t>
            </a:r>
            <a:r>
              <a:rPr lang="en-US" dirty="0" smtClean="0"/>
              <a:t>they read </a:t>
            </a:r>
            <a:r>
              <a:rPr lang="en-US" dirty="0"/>
              <a:t>and </a:t>
            </a:r>
            <a:r>
              <a:rPr lang="en-US" dirty="0" smtClean="0"/>
              <a:t>see. </a:t>
            </a:r>
            <a:r>
              <a:rPr lang="en-US" dirty="0"/>
              <a:t>Encourage </a:t>
            </a:r>
            <a:r>
              <a:rPr lang="en-US" dirty="0" smtClean="0"/>
              <a:t>them </a:t>
            </a:r>
            <a:r>
              <a:rPr lang="en-US" dirty="0"/>
              <a:t>to check facts with multiple sources before including them in a school report. Try to distinguish between user-generated content and reputable institutions.</a:t>
            </a:r>
          </a:p>
          <a:p>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5600" y="816768"/>
            <a:ext cx="4813300" cy="270748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304747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6500" y="990600"/>
            <a:ext cx="8610600" cy="5262979"/>
          </a:xfrm>
          <a:prstGeom prst="rect">
            <a:avLst/>
          </a:prstGeom>
          <a:noFill/>
        </p:spPr>
        <p:txBody>
          <a:bodyPr wrap="square" rtlCol="0">
            <a:spAutoFit/>
          </a:bodyPr>
          <a:lstStyle/>
          <a:p>
            <a:endParaRPr lang="en-US" sz="2800" dirty="0" smtClean="0"/>
          </a:p>
          <a:p>
            <a:endParaRPr lang="en-US" sz="2800" dirty="0"/>
          </a:p>
          <a:p>
            <a:endParaRPr lang="en-US" sz="2800" dirty="0" smtClean="0"/>
          </a:p>
          <a:p>
            <a:endParaRPr lang="en-US" sz="2800" dirty="0"/>
          </a:p>
          <a:p>
            <a:r>
              <a:rPr lang="en-US" sz="2800" dirty="0" smtClean="0"/>
              <a:t>Don’t let computers/devices be the only activity for your child.  Find an activity such as sports, theater, scouts, environmentalism to help occupy their free time.  Being “online” should not be the only extracurricular activity they have.  Talk to your child and know their interests and try to get them involved with other activities.</a:t>
            </a:r>
            <a:endParaRPr lang="en-US" sz="2800" dirty="0"/>
          </a:p>
        </p:txBody>
      </p:sp>
      <p:pic>
        <p:nvPicPr>
          <p:cNvPr id="3" name="Picture 2"/>
          <p:cNvPicPr>
            <a:picLocks noChangeAspect="1"/>
          </p:cNvPicPr>
          <p:nvPr/>
        </p:nvPicPr>
        <p:blipFill>
          <a:blip r:embed="rId2"/>
          <a:stretch>
            <a:fillRect/>
          </a:stretch>
        </p:blipFill>
        <p:spPr>
          <a:xfrm>
            <a:off x="3625850" y="725487"/>
            <a:ext cx="4305300" cy="18764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704405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9100" y="990600"/>
            <a:ext cx="7924800" cy="1569660"/>
          </a:xfrm>
          <a:prstGeom prst="rect">
            <a:avLst/>
          </a:prstGeom>
          <a:noFill/>
        </p:spPr>
        <p:txBody>
          <a:bodyPr wrap="square" rtlCol="0">
            <a:spAutoFit/>
          </a:bodyPr>
          <a:lstStyle/>
          <a:p>
            <a:r>
              <a:rPr lang="en-US" sz="6000" dirty="0" smtClean="0"/>
              <a:t>       Online Bullying</a:t>
            </a:r>
          </a:p>
          <a:p>
            <a:r>
              <a:rPr lang="en-US" sz="3600" dirty="0" smtClean="0"/>
              <a:t>                  Things to know</a:t>
            </a:r>
            <a:endParaRPr lang="en-US" sz="6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8925" y="3355975"/>
            <a:ext cx="3333750" cy="20002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3832198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3100" y="927100"/>
            <a:ext cx="7924800" cy="5632311"/>
          </a:xfrm>
          <a:prstGeom prst="rect">
            <a:avLst/>
          </a:prstGeom>
          <a:noFill/>
        </p:spPr>
        <p:txBody>
          <a:bodyPr wrap="square" rtlCol="0">
            <a:spAutoFit/>
          </a:bodyPr>
          <a:lstStyle/>
          <a:p>
            <a:r>
              <a:rPr lang="en-US" sz="6000" dirty="0"/>
              <a:t> </a:t>
            </a:r>
            <a:r>
              <a:rPr lang="en-US" sz="6000" dirty="0" smtClean="0"/>
              <a:t>NEVER:</a:t>
            </a:r>
          </a:p>
          <a:p>
            <a:endParaRPr lang="en-US" sz="6000" dirty="0" smtClean="0"/>
          </a:p>
          <a:p>
            <a:endParaRPr lang="en-US" sz="6000" dirty="0" smtClean="0"/>
          </a:p>
          <a:p>
            <a:pPr marL="571500" indent="-571500">
              <a:buFont typeface="Arial" panose="020B0604020202020204" pitchFamily="34" charset="0"/>
              <a:buChar char="•"/>
            </a:pPr>
            <a:r>
              <a:rPr lang="en-US" sz="3600" dirty="0" smtClean="0"/>
              <a:t>Tease or harass people online</a:t>
            </a:r>
          </a:p>
          <a:p>
            <a:pPr marL="571500" indent="-571500">
              <a:buFont typeface="Arial" panose="020B0604020202020204" pitchFamily="34" charset="0"/>
              <a:buChar char="•"/>
            </a:pPr>
            <a:r>
              <a:rPr lang="en-US" sz="3600" dirty="0" smtClean="0"/>
              <a:t>Spread gossip or lies</a:t>
            </a:r>
          </a:p>
          <a:p>
            <a:pPr marL="571500" indent="-571500">
              <a:buFont typeface="Arial" panose="020B0604020202020204" pitchFamily="34" charset="0"/>
              <a:buChar char="•"/>
            </a:pPr>
            <a:r>
              <a:rPr lang="en-US" sz="3600" dirty="0" smtClean="0"/>
              <a:t>Threaten anyone</a:t>
            </a:r>
          </a:p>
          <a:p>
            <a:pPr marL="571500" indent="-571500">
              <a:buFont typeface="Arial" panose="020B0604020202020204" pitchFamily="34" charset="0"/>
              <a:buChar char="•"/>
            </a:pPr>
            <a:r>
              <a:rPr lang="en-US" sz="3600" dirty="0" smtClean="0"/>
              <a:t>Disrespect anyone</a:t>
            </a:r>
          </a:p>
          <a:p>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700" y="1371599"/>
            <a:ext cx="2794611" cy="18954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83228938"/>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1445</TotalTime>
  <Words>367</Words>
  <Application>Microsoft Office PowerPoint</Application>
  <PresentationFormat>Widescreen</PresentationFormat>
  <Paragraphs>85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Museo Sans W01_300</vt:lpstr>
      <vt:lpstr>Vapor Trail</vt:lpstr>
      <vt:lpstr>Information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Norfolk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Technology</dc:title>
  <dc:creator>Tara S. Taffe</dc:creator>
  <cp:lastModifiedBy>Tara S. Taffe</cp:lastModifiedBy>
  <cp:revision>20</cp:revision>
  <dcterms:created xsi:type="dcterms:W3CDTF">2019-08-22T11:18:22Z</dcterms:created>
  <dcterms:modified xsi:type="dcterms:W3CDTF">2019-08-23T11:23:44Z</dcterms:modified>
</cp:coreProperties>
</file>