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Abril Fatface"/>
      <p:regular r:id="rId17"/>
    </p:embeddedFont>
    <p:embeddedFont>
      <p:font typeface="Average"/>
      <p:regular r:id="rId18"/>
    </p:embeddedFont>
    <p:embeddedFont>
      <p:font typeface="Calistoga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brilFatfac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listoga-regular.fntdata"/><Relationship Id="rId6" Type="http://schemas.openxmlformats.org/officeDocument/2006/relationships/slide" Target="slides/slide1.xml"/><Relationship Id="rId18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3fcb1560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73fcb1560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3fcb1560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73fcb1560e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 would be that we have a local concern of people in our community going without food.  An organization that helps distribute food to the less fortunate is Cy Hope.</a:t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1844313" y="1696055"/>
            <a:ext cx="23929159" cy="7048784"/>
            <a:chOff x="0" y="-47625"/>
            <a:chExt cx="6302330" cy="1856470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47625"/>
              <a:ext cx="6302330" cy="1856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414908" y="3028706"/>
            <a:ext cx="7708041" cy="6436214"/>
          </a:xfrm>
          <a:custGeom>
            <a:rect b="b" l="l" r="r" t="t"/>
            <a:pathLst>
              <a:path extrusionOk="0" h="6436214" w="7708041">
                <a:moveTo>
                  <a:pt x="0" y="0"/>
                </a:moveTo>
                <a:lnTo>
                  <a:pt x="7708041" y="0"/>
                </a:lnTo>
                <a:lnTo>
                  <a:pt x="7708041" y="6436214"/>
                </a:lnTo>
                <a:lnTo>
                  <a:pt x="0" y="6436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2970879" y="350403"/>
            <a:ext cx="13338806" cy="2375837"/>
          </a:xfrm>
          <a:custGeom>
            <a:rect b="b" l="l" r="r" t="t"/>
            <a:pathLst>
              <a:path extrusionOk="0" h="2375837" w="13338806">
                <a:moveTo>
                  <a:pt x="0" y="0"/>
                </a:moveTo>
                <a:lnTo>
                  <a:pt x="13338806" y="0"/>
                </a:lnTo>
                <a:lnTo>
                  <a:pt x="13338806" y="2375837"/>
                </a:lnTo>
                <a:lnTo>
                  <a:pt x="0" y="2375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85" l="0" r="0" t="-2085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9640282" y="3592216"/>
            <a:ext cx="81465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533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rPr>
              <a:t>APRIL CHARACTER TRAIT</a:t>
            </a:r>
            <a:endParaRPr sz="8933"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lnSpc>
                <a:spcPct val="107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33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CHARITY</a:t>
            </a:r>
            <a:endParaRPr/>
          </a:p>
          <a:p>
            <a:pPr indent="0" lvl="0" marL="0" marR="0" rtl="0" algn="ctr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436582" y="6682829"/>
            <a:ext cx="81465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33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2024-2025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2"/>
          <p:cNvGrpSpPr/>
          <p:nvPr/>
        </p:nvGrpSpPr>
        <p:grpSpPr>
          <a:xfrm>
            <a:off x="-1844313" y="1696055"/>
            <a:ext cx="23929159" cy="7048784"/>
            <a:chOff x="0" y="-47625"/>
            <a:chExt cx="6302330" cy="1856470"/>
          </a:xfrm>
        </p:grpSpPr>
        <p:sp>
          <p:nvSpPr>
            <p:cNvPr id="190" name="Google Shape;190;p22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 txBox="1"/>
            <p:nvPr/>
          </p:nvSpPr>
          <p:spPr>
            <a:xfrm>
              <a:off x="0" y="-47625"/>
              <a:ext cx="6302330" cy="1856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22"/>
          <p:cNvSpPr txBox="1"/>
          <p:nvPr/>
        </p:nvSpPr>
        <p:spPr>
          <a:xfrm>
            <a:off x="9478725" y="1772100"/>
            <a:ext cx="84585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Pick one of the organizations you feel strongly about and create a colorful, persuasive poster to encourage others to help. </a:t>
            </a: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527168" y="1679887"/>
            <a:ext cx="8951552" cy="7261947"/>
          </a:xfrm>
          <a:custGeom>
            <a:rect b="b" l="l" r="r" t="t"/>
            <a:pathLst>
              <a:path extrusionOk="0" h="7261947" w="8951552">
                <a:moveTo>
                  <a:pt x="0" y="0"/>
                </a:moveTo>
                <a:lnTo>
                  <a:pt x="8951552" y="0"/>
                </a:lnTo>
                <a:lnTo>
                  <a:pt x="8951552" y="7261946"/>
                </a:lnTo>
                <a:lnTo>
                  <a:pt x="0" y="7261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22"/>
          <p:cNvSpPr txBox="1"/>
          <p:nvPr/>
        </p:nvSpPr>
        <p:spPr>
          <a:xfrm>
            <a:off x="8536125" y="283497"/>
            <a:ext cx="94011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Work with a Partner </a:t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96" name="Google Shape;196;p22"/>
          <p:cNvSpPr txBox="1"/>
          <p:nvPr/>
        </p:nvSpPr>
        <p:spPr>
          <a:xfrm>
            <a:off x="1912550" y="9474950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3"/>
          <p:cNvGrpSpPr/>
          <p:nvPr/>
        </p:nvGrpSpPr>
        <p:grpSpPr>
          <a:xfrm>
            <a:off x="-1844313" y="1696055"/>
            <a:ext cx="23929159" cy="7048784"/>
            <a:chOff x="0" y="-47625"/>
            <a:chExt cx="6302330" cy="1856470"/>
          </a:xfrm>
        </p:grpSpPr>
        <p:sp>
          <p:nvSpPr>
            <p:cNvPr id="202" name="Google Shape;202;p23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3"/>
            <p:cNvSpPr txBox="1"/>
            <p:nvPr/>
          </p:nvSpPr>
          <p:spPr>
            <a:xfrm>
              <a:off x="0" y="-47625"/>
              <a:ext cx="6302330" cy="1856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23"/>
          <p:cNvSpPr/>
          <p:nvPr/>
        </p:nvSpPr>
        <p:spPr>
          <a:xfrm>
            <a:off x="606276" y="1447540"/>
            <a:ext cx="8537724" cy="7726640"/>
          </a:xfrm>
          <a:custGeom>
            <a:rect b="b" l="l" r="r" t="t"/>
            <a:pathLst>
              <a:path extrusionOk="0" h="7726640" w="8537724">
                <a:moveTo>
                  <a:pt x="0" y="0"/>
                </a:moveTo>
                <a:lnTo>
                  <a:pt x="8537724" y="0"/>
                </a:lnTo>
                <a:lnTo>
                  <a:pt x="8537724" y="7726640"/>
                </a:lnTo>
                <a:lnTo>
                  <a:pt x="0" y="7726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23"/>
          <p:cNvSpPr txBox="1"/>
          <p:nvPr/>
        </p:nvSpPr>
        <p:spPr>
          <a:xfrm>
            <a:off x="8646000" y="0"/>
            <a:ext cx="9642000" cy="21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Home Connection: Compassion in Action</a:t>
            </a:r>
            <a:endParaRPr sz="900"/>
          </a:p>
        </p:txBody>
      </p:sp>
      <p:sp>
        <p:nvSpPr>
          <p:cNvPr id="206" name="Google Shape;206;p23"/>
          <p:cNvSpPr txBox="1"/>
          <p:nvPr/>
        </p:nvSpPr>
        <p:spPr>
          <a:xfrm>
            <a:off x="9484723" y="2841100"/>
            <a:ext cx="8395800" cy="4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Find a charity that you and your family can </a:t>
            </a:r>
            <a:r>
              <a:rPr lang="en-US" sz="6171">
                <a:latin typeface="Calistoga"/>
                <a:ea typeface="Calistoga"/>
                <a:cs typeface="Calistoga"/>
                <a:sym typeface="Calistoga"/>
              </a:rPr>
              <a:t>consider</a:t>
            </a:r>
            <a:r>
              <a:rPr lang="en-US" sz="6171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b="0" i="0" lang="en-US" sz="61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volunteer with on the weekends.</a:t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208" name="Google Shape;208;p23"/>
          <p:cNvSpPr txBox="1"/>
          <p:nvPr/>
        </p:nvSpPr>
        <p:spPr>
          <a:xfrm>
            <a:off x="1912550" y="9474950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1878600" y="2377050"/>
            <a:ext cx="14778964" cy="6869089"/>
          </a:xfrm>
          <a:custGeom>
            <a:rect b="b" l="l" r="r" t="t"/>
            <a:pathLst>
              <a:path extrusionOk="0" h="1808845" w="6302330">
                <a:moveTo>
                  <a:pt x="16500" y="0"/>
                </a:moveTo>
                <a:lnTo>
                  <a:pt x="6285830" y="0"/>
                </a:lnTo>
                <a:cubicBezTo>
                  <a:pt x="6294943" y="0"/>
                  <a:pt x="6302330" y="7387"/>
                  <a:pt x="6302330" y="16500"/>
                </a:cubicBezTo>
                <a:lnTo>
                  <a:pt x="6302330" y="1792344"/>
                </a:lnTo>
                <a:cubicBezTo>
                  <a:pt x="6302330" y="1801457"/>
                  <a:pt x="6294943" y="1808845"/>
                  <a:pt x="6285830" y="1808845"/>
                </a:cubicBezTo>
                <a:lnTo>
                  <a:pt x="16500" y="1808845"/>
                </a:lnTo>
                <a:cubicBezTo>
                  <a:pt x="7387" y="1808845"/>
                  <a:pt x="0" y="1801457"/>
                  <a:pt x="0" y="1792344"/>
                </a:cubicBezTo>
                <a:lnTo>
                  <a:pt x="0" y="16500"/>
                </a:lnTo>
                <a:cubicBezTo>
                  <a:pt x="0" y="7387"/>
                  <a:pt x="7387" y="0"/>
                  <a:pt x="16500" y="0"/>
                </a:cubicBezTo>
                <a:close/>
              </a:path>
            </a:pathLst>
          </a:custGeom>
          <a:solidFill>
            <a:srgbClr val="FAF1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2774399" y="873150"/>
            <a:ext cx="127392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70">
                <a:latin typeface="Calistoga"/>
                <a:ea typeface="Calistoga"/>
                <a:cs typeface="Calistoga"/>
                <a:sym typeface="Calistoga"/>
              </a:rPr>
              <a:t>CAMPUS MATRIX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2265150" y="9494825"/>
            <a:ext cx="28389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-1844313" y="1696054"/>
            <a:ext cx="23929583" cy="7048831"/>
            <a:chOff x="0" y="-47625"/>
            <a:chExt cx="6302400" cy="1856470"/>
          </a:xfrm>
        </p:grpSpPr>
        <p:sp>
          <p:nvSpPr>
            <p:cNvPr id="104" name="Google Shape;104;p15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0" y="-47625"/>
              <a:ext cx="6302400" cy="185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5"/>
          <p:cNvSpPr/>
          <p:nvPr/>
        </p:nvSpPr>
        <p:spPr>
          <a:xfrm>
            <a:off x="649772" y="1146779"/>
            <a:ext cx="7172630" cy="8328162"/>
          </a:xfrm>
          <a:custGeom>
            <a:rect b="b" l="l" r="r" t="t"/>
            <a:pathLst>
              <a:path extrusionOk="0" h="8328162" w="7172630">
                <a:moveTo>
                  <a:pt x="0" y="0"/>
                </a:moveTo>
                <a:lnTo>
                  <a:pt x="7172630" y="0"/>
                </a:lnTo>
                <a:lnTo>
                  <a:pt x="7172630" y="8328162"/>
                </a:lnTo>
                <a:lnTo>
                  <a:pt x="0" y="8328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5"/>
          <p:cNvSpPr/>
          <p:nvPr/>
        </p:nvSpPr>
        <p:spPr>
          <a:xfrm>
            <a:off x="6898124" y="2966127"/>
            <a:ext cx="2121367" cy="925687"/>
          </a:xfrm>
          <a:custGeom>
            <a:rect b="b" l="l" r="r" t="t"/>
            <a:pathLst>
              <a:path extrusionOk="0" h="925687" w="2121367">
                <a:moveTo>
                  <a:pt x="0" y="0"/>
                </a:moveTo>
                <a:lnTo>
                  <a:pt x="2121367" y="0"/>
                </a:lnTo>
                <a:lnTo>
                  <a:pt x="2121367" y="925687"/>
                </a:lnTo>
                <a:lnTo>
                  <a:pt x="0" y="925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5"/>
          <p:cNvSpPr txBox="1"/>
          <p:nvPr/>
        </p:nvSpPr>
        <p:spPr>
          <a:xfrm>
            <a:off x="7822402" y="131222"/>
            <a:ext cx="84249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7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OBJECTIVES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9019492" y="2966124"/>
            <a:ext cx="763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d</a:t>
            </a: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efine </a:t>
            </a:r>
            <a:r>
              <a:rPr lang="en-US" sz="6000" u="sng">
                <a:solidFill>
                  <a:srgbClr val="274E13"/>
                </a:solidFill>
                <a:latin typeface="Abril Fatface"/>
                <a:ea typeface="Abril Fatface"/>
                <a:cs typeface="Abril Fatface"/>
                <a:sym typeface="Abril Fatface"/>
              </a:rPr>
              <a:t>CHARITY</a:t>
            </a:r>
            <a:r>
              <a:rPr lang="en-US" sz="6000"/>
              <a:t>.</a:t>
            </a:r>
            <a:endParaRPr sz="6000"/>
          </a:p>
        </p:txBody>
      </p:sp>
      <p:sp>
        <p:nvSpPr>
          <p:cNvPr id="110" name="Google Shape;110;p15"/>
          <p:cNvSpPr/>
          <p:nvPr/>
        </p:nvSpPr>
        <p:spPr>
          <a:xfrm>
            <a:off x="6898124" y="4476961"/>
            <a:ext cx="2121367" cy="925687"/>
          </a:xfrm>
          <a:custGeom>
            <a:rect b="b" l="l" r="r" t="t"/>
            <a:pathLst>
              <a:path extrusionOk="0" h="925687" w="2121367">
                <a:moveTo>
                  <a:pt x="0" y="0"/>
                </a:moveTo>
                <a:lnTo>
                  <a:pt x="2121367" y="0"/>
                </a:lnTo>
                <a:lnTo>
                  <a:pt x="2121367" y="925687"/>
                </a:lnTo>
                <a:lnTo>
                  <a:pt x="0" y="925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5"/>
          <p:cNvSpPr txBox="1"/>
          <p:nvPr/>
        </p:nvSpPr>
        <p:spPr>
          <a:xfrm>
            <a:off x="9019500" y="4273250"/>
            <a:ext cx="9268500" cy="48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r</a:t>
            </a: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ecognize various community, national, and global concerns and ways in which people help.</a:t>
            </a:r>
            <a:endParaRPr sz="6000"/>
          </a:p>
        </p:txBody>
      </p:sp>
      <p:sp>
        <p:nvSpPr>
          <p:cNvPr id="112" name="Google Shape;112;p15"/>
          <p:cNvSpPr txBox="1"/>
          <p:nvPr/>
        </p:nvSpPr>
        <p:spPr>
          <a:xfrm>
            <a:off x="1912550" y="9474950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14" name="Google Shape;114;p15"/>
          <p:cNvSpPr txBox="1"/>
          <p:nvPr/>
        </p:nvSpPr>
        <p:spPr>
          <a:xfrm>
            <a:off x="6670802" y="1838925"/>
            <a:ext cx="998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The learner will be able to: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-1844313" y="1696055"/>
            <a:ext cx="23929159" cy="7048784"/>
            <a:chOff x="0" y="-47625"/>
            <a:chExt cx="6302330" cy="1856470"/>
          </a:xfrm>
        </p:grpSpPr>
        <p:sp>
          <p:nvSpPr>
            <p:cNvPr id="120" name="Google Shape;120;p16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0" y="-47625"/>
              <a:ext cx="6302330" cy="1856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6"/>
          <p:cNvSpPr txBox="1"/>
          <p:nvPr/>
        </p:nvSpPr>
        <p:spPr>
          <a:xfrm>
            <a:off x="4931550" y="3652501"/>
            <a:ext cx="8424900" cy="2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Insert District Video Here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24" name="Google Shape;124;p16"/>
          <p:cNvSpPr txBox="1"/>
          <p:nvPr/>
        </p:nvSpPr>
        <p:spPr>
          <a:xfrm>
            <a:off x="1912550" y="9474950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929100" y="3914800"/>
            <a:ext cx="4142100" cy="4040100"/>
          </a:xfrm>
          <a:prstGeom prst="wedgeEllipseCallout">
            <a:avLst>
              <a:gd fmla="val 62291" name="adj1"/>
              <a:gd fmla="val 56723" name="adj2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 rot="568611">
            <a:off x="12569478" y="2497102"/>
            <a:ext cx="4668109" cy="3936945"/>
          </a:xfrm>
          <a:prstGeom prst="wedgeRectCallout">
            <a:avLst>
              <a:gd fmla="val -44669" name="adj1"/>
              <a:gd fmla="val 73656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3140494" y="286072"/>
            <a:ext cx="107238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71">
                <a:latin typeface="Calistoga"/>
                <a:ea typeface="Calistoga"/>
                <a:cs typeface="Calistoga"/>
                <a:sym typeface="Calistoga"/>
              </a:rPr>
              <a:t>Reflect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 rot="-867658">
            <a:off x="929029" y="4418291"/>
            <a:ext cx="4142234" cy="42435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Share any reflections you may have after watching the video.</a:t>
            </a:r>
            <a:endParaRPr sz="400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 rot="594428">
            <a:off x="12489426" y="2954706"/>
            <a:ext cx="4828199" cy="3960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rPr>
              <a:t>Can you think of a time when you or someone else gave and/or received charity?</a:t>
            </a:r>
            <a:endParaRPr sz="4000">
              <a:solidFill>
                <a:schemeClr val="dk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pic>
        <p:nvPicPr>
          <p:cNvPr id="135" name="Google Shape;135;p17" title="Giving Tuesday Give Back 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463" y="2568925"/>
            <a:ext cx="6731849" cy="673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1912550" y="9474950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8"/>
          <p:cNvGrpSpPr/>
          <p:nvPr/>
        </p:nvGrpSpPr>
        <p:grpSpPr>
          <a:xfrm>
            <a:off x="-2467767" y="1696054"/>
            <a:ext cx="23929583" cy="7048831"/>
            <a:chOff x="0" y="-47625"/>
            <a:chExt cx="6302400" cy="1856470"/>
          </a:xfrm>
        </p:grpSpPr>
        <p:sp>
          <p:nvSpPr>
            <p:cNvPr id="142" name="Google Shape;142;p18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0" y="-47625"/>
              <a:ext cx="6302400" cy="185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8"/>
          <p:cNvSpPr/>
          <p:nvPr/>
        </p:nvSpPr>
        <p:spPr>
          <a:xfrm>
            <a:off x="1028700" y="1876881"/>
            <a:ext cx="6412130" cy="8078274"/>
          </a:xfrm>
          <a:custGeom>
            <a:rect b="b" l="l" r="r" t="t"/>
            <a:pathLst>
              <a:path extrusionOk="0" h="8078274" w="6412130">
                <a:moveTo>
                  <a:pt x="0" y="0"/>
                </a:moveTo>
                <a:lnTo>
                  <a:pt x="6412130" y="0"/>
                </a:lnTo>
                <a:lnTo>
                  <a:pt x="6412130" y="8078275"/>
                </a:lnTo>
                <a:lnTo>
                  <a:pt x="0" y="8078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8"/>
          <p:cNvSpPr txBox="1"/>
          <p:nvPr/>
        </p:nvSpPr>
        <p:spPr>
          <a:xfrm>
            <a:off x="6535544" y="150272"/>
            <a:ext cx="107238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What is C</a:t>
            </a:r>
            <a:r>
              <a:rPr lang="en-US" sz="8771">
                <a:latin typeface="Calistoga"/>
                <a:ea typeface="Calistoga"/>
                <a:cs typeface="Calistoga"/>
                <a:sym typeface="Calistoga"/>
              </a:rPr>
              <a:t>HARITY</a:t>
            </a:r>
            <a:r>
              <a:rPr b="0" i="0" lang="en-US" sz="87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?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6676159" y="2575434"/>
            <a:ext cx="11611800" cy="6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Aid, assistance, or support given to those in need.</a:t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16169375" y="93013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48" name="Google Shape;148;p18"/>
          <p:cNvSpPr txBox="1"/>
          <p:nvPr/>
        </p:nvSpPr>
        <p:spPr>
          <a:xfrm>
            <a:off x="13079975" y="9332488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9"/>
          <p:cNvGrpSpPr/>
          <p:nvPr/>
        </p:nvGrpSpPr>
        <p:grpSpPr>
          <a:xfrm>
            <a:off x="-1844313" y="1696055"/>
            <a:ext cx="23929159" cy="7048784"/>
            <a:chOff x="0" y="-47625"/>
            <a:chExt cx="6302330" cy="1856470"/>
          </a:xfrm>
        </p:grpSpPr>
        <p:sp>
          <p:nvSpPr>
            <p:cNvPr id="154" name="Google Shape;154;p19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0" y="-47625"/>
              <a:ext cx="6302330" cy="1856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9"/>
          <p:cNvSpPr/>
          <p:nvPr/>
        </p:nvSpPr>
        <p:spPr>
          <a:xfrm>
            <a:off x="321263" y="2278044"/>
            <a:ext cx="8822737" cy="6065631"/>
          </a:xfrm>
          <a:custGeom>
            <a:rect b="b" l="l" r="r" t="t"/>
            <a:pathLst>
              <a:path extrusionOk="0" h="6065631" w="8822737">
                <a:moveTo>
                  <a:pt x="0" y="0"/>
                </a:moveTo>
                <a:lnTo>
                  <a:pt x="8822737" y="0"/>
                </a:lnTo>
                <a:lnTo>
                  <a:pt x="8822737" y="6065632"/>
                </a:lnTo>
                <a:lnTo>
                  <a:pt x="0" y="606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9"/>
          <p:cNvSpPr txBox="1"/>
          <p:nvPr/>
        </p:nvSpPr>
        <p:spPr>
          <a:xfrm>
            <a:off x="9585350" y="2149150"/>
            <a:ext cx="8555400" cy="59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How can sharing with others improve our community and the lives of people throughout the world?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4140046" y="36819"/>
            <a:ext cx="10943089" cy="17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Class Discussion</a:t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60" name="Google Shape;160;p19"/>
          <p:cNvSpPr txBox="1"/>
          <p:nvPr/>
        </p:nvSpPr>
        <p:spPr>
          <a:xfrm>
            <a:off x="1912550" y="9474950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0"/>
          <p:cNvGrpSpPr/>
          <p:nvPr/>
        </p:nvGrpSpPr>
        <p:grpSpPr>
          <a:xfrm>
            <a:off x="-1844313" y="1696055"/>
            <a:ext cx="23929159" cy="7048784"/>
            <a:chOff x="0" y="-47625"/>
            <a:chExt cx="6302330" cy="1856470"/>
          </a:xfrm>
        </p:grpSpPr>
        <p:sp>
          <p:nvSpPr>
            <p:cNvPr id="166" name="Google Shape;166;p20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 txBox="1"/>
            <p:nvPr/>
          </p:nvSpPr>
          <p:spPr>
            <a:xfrm>
              <a:off x="0" y="-47625"/>
              <a:ext cx="6302330" cy="1856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0"/>
          <p:cNvSpPr txBox="1"/>
          <p:nvPr/>
        </p:nvSpPr>
        <p:spPr>
          <a:xfrm>
            <a:off x="8835819" y="268686"/>
            <a:ext cx="84249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Class Discussion 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8091525" y="1705425"/>
            <a:ext cx="9913500" cy="6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a time when you have been helped by someone or you were able to help someone else. </a:t>
            </a:r>
            <a:endParaRPr b="0" i="0" sz="64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/>
              <a:t>How did the experience make you feel?</a:t>
            </a:r>
            <a:endParaRPr sz="6499"/>
          </a:p>
        </p:txBody>
      </p:sp>
      <p:sp>
        <p:nvSpPr>
          <p:cNvPr id="170" name="Google Shape;170;p20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71" name="Google Shape;171;p20"/>
          <p:cNvSpPr txBox="1"/>
          <p:nvPr/>
        </p:nvSpPr>
        <p:spPr>
          <a:xfrm>
            <a:off x="1912550" y="9474950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1615973" y="849643"/>
            <a:ext cx="4771556" cy="8463958"/>
          </a:xfrm>
          <a:custGeom>
            <a:rect b="b" l="l" r="r" t="t"/>
            <a:pathLst>
              <a:path extrusionOk="0" h="8463958" w="4771556">
                <a:moveTo>
                  <a:pt x="0" y="0"/>
                </a:moveTo>
                <a:lnTo>
                  <a:pt x="4771557" y="0"/>
                </a:lnTo>
                <a:lnTo>
                  <a:pt x="4771557" y="8463958"/>
                </a:lnTo>
                <a:lnTo>
                  <a:pt x="0" y="8463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D77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1"/>
          <p:cNvGrpSpPr/>
          <p:nvPr/>
        </p:nvGrpSpPr>
        <p:grpSpPr>
          <a:xfrm>
            <a:off x="-1732740" y="1696055"/>
            <a:ext cx="23929159" cy="7048784"/>
            <a:chOff x="0" y="-47625"/>
            <a:chExt cx="6302330" cy="1856470"/>
          </a:xfrm>
        </p:grpSpPr>
        <p:sp>
          <p:nvSpPr>
            <p:cNvPr id="178" name="Google Shape;178;p21"/>
            <p:cNvSpPr/>
            <p:nvPr/>
          </p:nvSpPr>
          <p:spPr>
            <a:xfrm>
              <a:off x="0" y="0"/>
              <a:ext cx="6302330" cy="1808845"/>
            </a:xfrm>
            <a:custGeom>
              <a:rect b="b" l="l" r="r" t="t"/>
              <a:pathLst>
                <a:path extrusionOk="0" h="1808845" w="6302330">
                  <a:moveTo>
                    <a:pt x="16500" y="0"/>
                  </a:moveTo>
                  <a:lnTo>
                    <a:pt x="6285830" y="0"/>
                  </a:lnTo>
                  <a:cubicBezTo>
                    <a:pt x="6294943" y="0"/>
                    <a:pt x="6302330" y="7387"/>
                    <a:pt x="6302330" y="16500"/>
                  </a:cubicBezTo>
                  <a:lnTo>
                    <a:pt x="6302330" y="1792344"/>
                  </a:lnTo>
                  <a:cubicBezTo>
                    <a:pt x="6302330" y="1801457"/>
                    <a:pt x="6294943" y="1808845"/>
                    <a:pt x="6285830" y="1808845"/>
                  </a:cubicBezTo>
                  <a:lnTo>
                    <a:pt x="16500" y="1808845"/>
                  </a:lnTo>
                  <a:cubicBezTo>
                    <a:pt x="7387" y="1808845"/>
                    <a:pt x="0" y="1801457"/>
                    <a:pt x="0" y="1792344"/>
                  </a:cubicBezTo>
                  <a:lnTo>
                    <a:pt x="0" y="16500"/>
                  </a:lnTo>
                  <a:cubicBezTo>
                    <a:pt x="0" y="7387"/>
                    <a:pt x="7387" y="0"/>
                    <a:pt x="16500" y="0"/>
                  </a:cubicBezTo>
                  <a:close/>
                </a:path>
              </a:pathLst>
            </a:custGeom>
            <a:solidFill>
              <a:srgbClr val="FAF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0" y="-47625"/>
              <a:ext cx="6302330" cy="1856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21"/>
          <p:cNvSpPr txBox="1"/>
          <p:nvPr/>
        </p:nvSpPr>
        <p:spPr>
          <a:xfrm>
            <a:off x="7513249" y="1883475"/>
            <a:ext cx="101487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71">
                <a:latin typeface="Calistoga"/>
                <a:ea typeface="Calistoga"/>
                <a:cs typeface="Calistoga"/>
                <a:sym typeface="Calistoga"/>
              </a:rPr>
              <a:t>As a class, create a T-Chart with a </a:t>
            </a:r>
            <a:r>
              <a:rPr b="0" i="0" lang="en-US" sz="56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list of local, national, or global concerns </a:t>
            </a:r>
            <a:r>
              <a:rPr lang="en-US" sz="5671">
                <a:latin typeface="Calistoga"/>
                <a:ea typeface="Calistoga"/>
                <a:cs typeface="Calistoga"/>
                <a:sym typeface="Calistoga"/>
              </a:rPr>
              <a:t>on one side</a:t>
            </a:r>
            <a:r>
              <a:rPr b="0" i="0" lang="en-US" sz="56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 and a list of charity organizations </a:t>
            </a:r>
            <a:r>
              <a:rPr lang="en-US" sz="5671">
                <a:latin typeface="Calistoga"/>
                <a:ea typeface="Calistoga"/>
                <a:cs typeface="Calistoga"/>
                <a:sym typeface="Calistoga"/>
              </a:rPr>
              <a:t>that would help those concerns on the other</a:t>
            </a:r>
            <a:r>
              <a:rPr b="0" i="0" lang="en-US" sz="56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.</a:t>
            </a:r>
            <a:endParaRPr sz="800"/>
          </a:p>
        </p:txBody>
      </p:sp>
      <p:sp>
        <p:nvSpPr>
          <p:cNvPr id="181" name="Google Shape;181;p21"/>
          <p:cNvSpPr txBox="1"/>
          <p:nvPr/>
        </p:nvSpPr>
        <p:spPr>
          <a:xfrm>
            <a:off x="9044612" y="346060"/>
            <a:ext cx="7086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71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Brainstorm</a:t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0" y="9300775"/>
            <a:ext cx="2118582" cy="985619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83" name="Google Shape;183;p21"/>
          <p:cNvSpPr txBox="1"/>
          <p:nvPr/>
        </p:nvSpPr>
        <p:spPr>
          <a:xfrm>
            <a:off x="1912550" y="9474950"/>
            <a:ext cx="30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1">
                <a:solidFill>
                  <a:srgbClr val="F9FFF9"/>
                </a:solidFill>
                <a:latin typeface="Average"/>
                <a:ea typeface="Average"/>
                <a:cs typeface="Average"/>
                <a:sym typeface="Average"/>
              </a:rPr>
              <a:t>CHARITY</a:t>
            </a:r>
            <a:endParaRPr sz="130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50">
              <a:solidFill>
                <a:srgbClr val="F9FFF9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500775" y="90435"/>
            <a:ext cx="6944590" cy="9122615"/>
          </a:xfrm>
          <a:custGeom>
            <a:rect b="b" l="l" r="r" t="t"/>
            <a:pathLst>
              <a:path extrusionOk="0" h="9122615" w="6944590">
                <a:moveTo>
                  <a:pt x="0" y="0"/>
                </a:moveTo>
                <a:lnTo>
                  <a:pt x="6944590" y="0"/>
                </a:lnTo>
                <a:lnTo>
                  <a:pt x="6944590" y="9122615"/>
                </a:lnTo>
                <a:lnTo>
                  <a:pt x="0" y="9122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