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handoutMasterIdLst>
    <p:handoutMasterId r:id="rId24"/>
  </p:handoutMasterIdLst>
  <p:sldIdLst>
    <p:sldId id="312" r:id="rId2"/>
    <p:sldId id="256" r:id="rId3"/>
    <p:sldId id="258" r:id="rId4"/>
    <p:sldId id="317" r:id="rId5"/>
    <p:sldId id="319" r:id="rId6"/>
    <p:sldId id="318" r:id="rId7"/>
    <p:sldId id="308" r:id="rId8"/>
    <p:sldId id="307" r:id="rId9"/>
    <p:sldId id="306" r:id="rId10"/>
    <p:sldId id="276" r:id="rId11"/>
    <p:sldId id="275" r:id="rId12"/>
    <p:sldId id="278" r:id="rId13"/>
    <p:sldId id="279" r:id="rId14"/>
    <p:sldId id="281" r:id="rId15"/>
    <p:sldId id="320" r:id="rId16"/>
    <p:sldId id="311" r:id="rId17"/>
    <p:sldId id="321" r:id="rId18"/>
    <p:sldId id="325" r:id="rId19"/>
    <p:sldId id="322" r:id="rId20"/>
    <p:sldId id="323" r:id="rId21"/>
    <p:sldId id="259" r:id="rId22"/>
    <p:sldId id="324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6B"/>
    <a:srgbClr val="EE3D06"/>
    <a:srgbClr val="470A05"/>
    <a:srgbClr val="40130C"/>
    <a:srgbClr val="DB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1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E8B7-1769-4A03-807D-D8CBE23F6E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9BCD-4575-43B5-B6B4-021F004E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7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391881-8EA1-4419-9B07-05D282BC0E1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5CD36D-7E7F-42EA-A734-CBDF5732BA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thornberg@yahoo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5/08/hillary-stills-wants-village-to-raise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gency FB" panose="020B0503020202020204" pitchFamily="34" charset="0"/>
              </a:rPr>
              <a:t>WELCOME!</a:t>
            </a:r>
          </a:p>
        </p:txBody>
      </p:sp>
      <p:sp>
        <p:nvSpPr>
          <p:cNvPr id="4" name="Rectangle 3"/>
          <p:cNvSpPr/>
          <p:nvPr/>
        </p:nvSpPr>
        <p:spPr>
          <a:xfrm rot="19553474">
            <a:off x="465155" y="1436009"/>
            <a:ext cx="6499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askerville Old Face" panose="02020602080505020303" pitchFamily="18" charset="0"/>
              </a:rPr>
              <a:t>WELCOME</a:t>
            </a:r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71" y="5504551"/>
            <a:ext cx="3724275" cy="1250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352354">
            <a:off x="-302129" y="4666927"/>
            <a:ext cx="4793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Bauhaus 93" panose="04030905020B02020C02" pitchFamily="82" charset="0"/>
              </a:rPr>
              <a:t>WELCOME</a:t>
            </a:r>
            <a:r>
              <a:rPr lang="en-US" sz="6600" dirty="0">
                <a:solidFill>
                  <a:srgbClr val="002060"/>
                </a:solidFill>
                <a:latin typeface="Algerian" panose="04020705040A02060702" pitchFamily="82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1B376-EB34-446A-A191-62F6DB736AF9}"/>
              </a:ext>
            </a:extLst>
          </p:cNvPr>
          <p:cNvSpPr txBox="1"/>
          <p:nvPr/>
        </p:nvSpPr>
        <p:spPr>
          <a:xfrm>
            <a:off x="6767428" y="152879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Bienvenido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D1B23-4769-46BF-8720-1D11095A9C8B}"/>
              </a:ext>
            </a:extLst>
          </p:cNvPr>
          <p:cNvSpPr txBox="1"/>
          <p:nvPr/>
        </p:nvSpPr>
        <p:spPr>
          <a:xfrm>
            <a:off x="4143174" y="3643852"/>
            <a:ext cx="456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/>
              <a:t>환영</a:t>
            </a:r>
            <a:endParaRPr lang="en-US" sz="80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4D9CADA-A344-4439-A07E-58B2AC89F6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44348" y="3053434"/>
            <a:ext cx="1627561" cy="741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akeyi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1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337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Family Engagement Plan and Student-School-Parent/Guardian Compact 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436" y="1305040"/>
            <a:ext cx="8596668" cy="2447506"/>
          </a:xfrm>
        </p:spPr>
        <p:txBody>
          <a:bodyPr>
            <a:noAutofit/>
          </a:bodyPr>
          <a:lstStyle/>
          <a:p>
            <a:pPr marL="128016" lvl="1" indent="0">
              <a:buNone/>
            </a:pPr>
            <a:r>
              <a:rPr lang="en-US" sz="2800" b="1" dirty="0"/>
              <a:t>Available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on the school website   </a:t>
            </a:r>
            <a:r>
              <a:rPr lang="en-US" sz="2800" u="sng" dirty="0">
                <a:solidFill>
                  <a:srgbClr val="0070C0"/>
                </a:solidFill>
              </a:rPr>
              <a:t>www.gabmacon.org</a:t>
            </a:r>
          </a:p>
          <a:p>
            <a:pPr lvl="1"/>
            <a:r>
              <a:rPr lang="en-US" sz="2800" dirty="0"/>
              <a:t>on Registration Day</a:t>
            </a:r>
          </a:p>
          <a:p>
            <a:pPr lvl="1"/>
            <a:r>
              <a:rPr lang="en-US" sz="2800" dirty="0"/>
              <a:t>in the Family Resource Room</a:t>
            </a:r>
          </a:p>
          <a:p>
            <a:pPr lvl="1"/>
            <a:r>
              <a:rPr lang="en-US" sz="2800" dirty="0"/>
              <a:t>at all Regional Parent Meetings</a:t>
            </a:r>
          </a:p>
          <a:p>
            <a:pPr lvl="1"/>
            <a:r>
              <a:rPr lang="en-US" sz="2800" dirty="0"/>
              <a:t>at IEP meetings</a:t>
            </a:r>
          </a:p>
          <a:p>
            <a:pPr lvl="1"/>
            <a:r>
              <a:rPr lang="en-US" sz="2800" dirty="0"/>
              <a:t>at all on-campus parent/guardian gatherings (Winter and Spring music and art programs, Prom, Awards Day, Spring Festival, etc.)</a:t>
            </a:r>
          </a:p>
          <a:p>
            <a:r>
              <a:rPr lang="en-US" sz="2800" b="1" dirty="0"/>
              <a:t>Revised </a:t>
            </a:r>
            <a:r>
              <a:rPr lang="en-US" sz="2800" b="1" u="sng" dirty="0"/>
              <a:t>each year </a:t>
            </a:r>
            <a:r>
              <a:rPr lang="en-US" sz="2800" b="1" dirty="0"/>
              <a:t> based on  input from all stakeholders (parent/guardians, faculty/staff, and community partners) at each of the events described above</a:t>
            </a:r>
          </a:p>
        </p:txBody>
      </p:sp>
    </p:spTree>
    <p:extLst>
      <p:ext uri="{BB962C8B-B14F-4D97-AF65-F5344CB8AC3E}">
        <p14:creationId xmlns:p14="http://schemas.microsoft.com/office/powerpoint/2010/main" val="159274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388" y="-540989"/>
            <a:ext cx="5763126" cy="1495455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3200" dirty="0"/>
              <a:t>What is allowed by Law for Parental  Involvement?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2413000"/>
            <a:ext cx="10637253" cy="3966431"/>
          </a:xfrm>
        </p:spPr>
        <p:txBody>
          <a:bodyPr>
            <a:normAutofit fontScale="92500"/>
          </a:bodyPr>
          <a:lstStyle/>
          <a:p>
            <a:pPr lvl="3"/>
            <a:r>
              <a:rPr lang="en-US" dirty="0"/>
              <a:t>        </a:t>
            </a:r>
          </a:p>
          <a:p>
            <a:endParaRPr lang="en-US" dirty="0"/>
          </a:p>
          <a:p>
            <a:r>
              <a:rPr lang="en-US" dirty="0"/>
              <a:t>At least 1 annual parent-teacher conference must be offered for elementary school students. </a:t>
            </a:r>
          </a:p>
          <a:p>
            <a:r>
              <a:rPr lang="en-US" dirty="0"/>
              <a:t>Input in the revisions of the Parental Involvement Plan, Compact, and School Improvement Plan. </a:t>
            </a:r>
          </a:p>
          <a:p>
            <a:r>
              <a:rPr lang="en-US" dirty="0"/>
              <a:t>Input into the Comprehensive LEA Improvement Plan (CLIP) </a:t>
            </a:r>
          </a:p>
          <a:p>
            <a:r>
              <a:rPr lang="en-US" dirty="0"/>
              <a:t>Timely communication of school announcements to the home through all available means: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	newsletters and  flyers sent home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	emails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	text messages through Talking Points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website and Facebook page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Farrow3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5566"/>
          <a:stretch>
            <a:fillRect/>
          </a:stretch>
        </p:blipFill>
        <p:spPr bwMode="auto">
          <a:xfrm>
            <a:off x="238015" y="281071"/>
            <a:ext cx="3068053" cy="27953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87409" y="980869"/>
            <a:ext cx="8329838" cy="2105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Request the qualifications of your child’s teacher.</a:t>
            </a:r>
          </a:p>
          <a:p>
            <a:r>
              <a:rPr lang="en-US" b="1" dirty="0"/>
              <a:t>Request opportunities for regular meetings with staff in order to make suggestions.</a:t>
            </a:r>
          </a:p>
          <a:p>
            <a:r>
              <a:rPr lang="en-US" b="1" dirty="0"/>
              <a:t>Receive </a:t>
            </a:r>
            <a:r>
              <a:rPr lang="en-US" b="1" i="1" dirty="0"/>
              <a:t>Parents/Guardians’ Right Booklet </a:t>
            </a:r>
            <a:r>
              <a:rPr lang="en-US" b="1" dirty="0"/>
              <a:t>yearly.</a:t>
            </a:r>
          </a:p>
          <a:p>
            <a:r>
              <a:rPr lang="en-US" b="1" dirty="0"/>
              <a:t>Participate in IEP development and meetings to make decisions n the  education of your child.</a:t>
            </a:r>
          </a:p>
        </p:txBody>
      </p:sp>
    </p:spTree>
    <p:extLst>
      <p:ext uri="{BB962C8B-B14F-4D97-AF65-F5344CB8AC3E}">
        <p14:creationId xmlns:p14="http://schemas.microsoft.com/office/powerpoint/2010/main" val="146858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1" y="547885"/>
            <a:ext cx="3605908" cy="24223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Are there Opportunities for families to be Involved at GAB?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053" y="4296832"/>
            <a:ext cx="3814455" cy="1095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</a:rPr>
              <a:t>Absolutely!!</a:t>
            </a:r>
          </a:p>
        </p:txBody>
      </p:sp>
      <p:pic>
        <p:nvPicPr>
          <p:cNvPr id="6" name="Picture 5" descr="A person and person dancing&#10;&#10;Description automatically generated">
            <a:extLst>
              <a:ext uri="{FF2B5EF4-FFF2-40B4-BE49-F238E27FC236}">
                <a16:creationId xmlns:a16="http://schemas.microsoft.com/office/drawing/2014/main" id="{6781C9C6-FBFB-44AA-608F-21343375D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42" y="2900839"/>
            <a:ext cx="3005345" cy="3887756"/>
          </a:xfrm>
          <a:prstGeom prst="rect">
            <a:avLst/>
          </a:prstGeom>
        </p:spPr>
      </p:pic>
      <p:pic>
        <p:nvPicPr>
          <p:cNvPr id="8" name="Picture 7" descr="A person and person dancing&#10;&#10;Description automatically generated">
            <a:extLst>
              <a:ext uri="{FF2B5EF4-FFF2-40B4-BE49-F238E27FC236}">
                <a16:creationId xmlns:a16="http://schemas.microsoft.com/office/drawing/2014/main" id="{F76B7381-4FB4-79FA-7A94-2A3EC77BD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6"/>
          <a:stretch/>
        </p:blipFill>
        <p:spPr>
          <a:xfrm>
            <a:off x="5282028" y="330605"/>
            <a:ext cx="2699448" cy="3098395"/>
          </a:xfrm>
          <a:prstGeom prst="rect">
            <a:avLst/>
          </a:prstGeom>
        </p:spPr>
      </p:pic>
      <p:pic>
        <p:nvPicPr>
          <p:cNvPr id="1027" name="Picture 3" descr="IMG_35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t="13680" r="19151" b="8905"/>
          <a:stretch/>
        </p:blipFill>
        <p:spPr bwMode="auto">
          <a:xfrm>
            <a:off x="7981476" y="547885"/>
            <a:ext cx="3162032" cy="309839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48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486770"/>
            <a:ext cx="8960461" cy="660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How can parents/guardians get involved?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433785"/>
            <a:ext cx="9152466" cy="51573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Volunteer and be involved in school activities.  (Must complete volunteer application).</a:t>
            </a:r>
          </a:p>
          <a:p>
            <a:r>
              <a:rPr lang="en-US" dirty="0"/>
              <a:t>Observe in your child’s classroom.  (Must obtain permission and at least 24 hours notice and adhere to State Schools visitors policy).</a:t>
            </a:r>
          </a:p>
          <a:p>
            <a:r>
              <a:rPr lang="en-US" dirty="0"/>
              <a:t>Attend schoolwide events such as the winter and spring musicals.</a:t>
            </a:r>
          </a:p>
          <a:p>
            <a:r>
              <a:rPr lang="en-US" dirty="0"/>
              <a:t>Attend SCASB and Special Olympics events.</a:t>
            </a:r>
          </a:p>
          <a:p>
            <a:r>
              <a:rPr lang="en-US" dirty="0"/>
              <a:t>Learn ways to provide home support for your child’s education.</a:t>
            </a:r>
          </a:p>
          <a:p>
            <a:r>
              <a:rPr lang="en-US" dirty="0"/>
              <a:t>Participate in school decision-making through, Better Seeking Team, PBIS, Diversity Culture and Climate  Committee and  School Council.</a:t>
            </a:r>
          </a:p>
          <a:p>
            <a:r>
              <a:rPr lang="en-US" dirty="0"/>
              <a:t>Attend Registration Open House and the Annual Title I Parent</a:t>
            </a:r>
            <a:r>
              <a:rPr lang="en-US" dirty="0">
                <a:solidFill>
                  <a:schemeClr val="tx1"/>
                </a:solidFill>
              </a:rPr>
              <a:t>/Guardian </a:t>
            </a:r>
            <a:r>
              <a:rPr lang="en-US" dirty="0"/>
              <a:t>Meeting.</a:t>
            </a:r>
          </a:p>
          <a:p>
            <a:r>
              <a:rPr lang="en-US" dirty="0"/>
              <a:t>Provide feedback and suggestions on parental involvement programs through surveys and comment cards after meetings and events.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Stay informed!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Visit website and Facebook page.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Opt in to receive text and voice messages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Read weekly “Panther Press”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Notify us when there is a change of address and/or phone number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8813" y="4965236"/>
            <a:ext cx="512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But wait! There IS MORE!!</a:t>
            </a:r>
          </a:p>
        </p:txBody>
      </p:sp>
    </p:spTree>
    <p:extLst>
      <p:ext uri="{BB962C8B-B14F-4D97-AF65-F5344CB8AC3E}">
        <p14:creationId xmlns:p14="http://schemas.microsoft.com/office/powerpoint/2010/main" val="27218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-266700"/>
            <a:ext cx="9639300" cy="1766316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u="sng" dirty="0"/>
              <a:t>Family Resource Room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1462532"/>
            <a:ext cx="10215372" cy="50144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Office of Parent Mentor, Jennifer Minter</a:t>
            </a:r>
          </a:p>
          <a:p>
            <a:pPr marL="0" indent="0">
              <a:buNone/>
            </a:pPr>
            <a:r>
              <a:rPr lang="en-US" sz="2400" b="1" dirty="0"/>
              <a:t>Includes items for check-out and use at home to improve student achievement, behavior, and health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Family Engagement Program: State and Federal Parental Involvement Resources </a:t>
            </a:r>
          </a:p>
          <a:p>
            <a:pPr marL="0" indent="0">
              <a:buNone/>
            </a:pPr>
            <a:r>
              <a:rPr lang="en-US" sz="2400" b="1" dirty="0"/>
              <a:t>Georgia Parent Mentor Partnership Program: Statewide program with Parent Mentors throughout the state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Ongoing regional resource manuals (Community Resources nearest our families)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Items for the entire family</a:t>
            </a:r>
          </a:p>
          <a:p>
            <a:pPr marL="0" indent="0">
              <a:buNone/>
            </a:pPr>
            <a:r>
              <a:rPr lang="en-US" sz="2400" b="1" dirty="0"/>
              <a:t>Information on Waivers and Guardianship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8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DAC4-6E20-45B0-80AA-FC56076F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98430" cy="1643634"/>
          </a:xfrm>
        </p:spPr>
        <p:txBody>
          <a:bodyPr>
            <a:normAutofit fontScale="90000"/>
          </a:bodyPr>
          <a:lstStyle/>
          <a:p>
            <a:r>
              <a:rPr lang="en-US" altLang="en-US" sz="4000" b="1" cap="non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 Family Member appointed to serve on </a:t>
            </a:r>
            <a:br>
              <a:rPr lang="en-US" altLang="en-US" sz="4000" b="1" cap="non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4000" b="1" cap="non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Advisory Panel for Special Education </a:t>
            </a:r>
            <a:br>
              <a:rPr lang="en-US" altLang="en-US" sz="4400" cap="none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52" name="Picture 59">
            <a:extLst>
              <a:ext uri="{FF2B5EF4-FFF2-40B4-BE49-F238E27FC236}">
                <a16:creationId xmlns:a16="http://schemas.microsoft.com/office/drawing/2014/main" id="{578BF771-A54B-4130-928A-C83AE8E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" y="1708746"/>
            <a:ext cx="2416658" cy="42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8">
            <a:extLst>
              <a:ext uri="{FF2B5EF4-FFF2-40B4-BE49-F238E27FC236}">
                <a16:creationId xmlns:a16="http://schemas.microsoft.com/office/drawing/2014/main" id="{9B6C9781-87C9-47A5-8333-BF2C8E393AAC}"/>
              </a:ext>
            </a:extLst>
          </p:cNvPr>
          <p:cNvSpPr txBox="1"/>
          <p:nvPr/>
        </p:nvSpPr>
        <p:spPr>
          <a:xfrm>
            <a:off x="295275" y="6914515"/>
            <a:ext cx="1952625" cy="29241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2E515C5F-E594-4FD2-8683-71CBDBFEDA14}"/>
              </a:ext>
            </a:extLst>
          </p:cNvPr>
          <p:cNvSpPr txBox="1"/>
          <p:nvPr/>
        </p:nvSpPr>
        <p:spPr>
          <a:xfrm>
            <a:off x="3714750" y="9153525"/>
            <a:ext cx="1466850" cy="8382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3BCB20-1FBC-4E00-85CB-1D2E2493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79333B-5B76-423F-8002-5720F0B2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FC94A-DBB6-4DE6-9054-467E824B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71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BD8B9-7A41-4673-B9C2-63D6838F96A4}"/>
              </a:ext>
            </a:extLst>
          </p:cNvPr>
          <p:cNvSpPr txBox="1"/>
          <p:nvPr/>
        </p:nvSpPr>
        <p:spPr>
          <a:xfrm>
            <a:off x="3433762" y="2118158"/>
            <a:ext cx="477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 wants to hear from YOU! </a:t>
            </a:r>
            <a:r>
              <a:rPr lang="en-US" sz="3600" u="sng" dirty="0">
                <a:hlinkClick r:id="rId3"/>
              </a:rPr>
              <a:t>lthornberg@yahoo.com</a:t>
            </a:r>
            <a:endParaRPr lang="en-US" sz="3600" dirty="0"/>
          </a:p>
        </p:txBody>
      </p:sp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110AF63-B317-4ABC-84DF-84CB063CC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913115"/>
            <a:ext cx="3458903" cy="41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4648"/>
            <a:ext cx="9038166" cy="1271752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0070C0"/>
                </a:solidFill>
              </a:rPr>
              <a:t>Helping you stay informed – 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Communication is key!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83" y="1882313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Emails from Parent Mentor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Text messages from Parent Mentor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Contact list of GAB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School Calendar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School Council Meeting Schedule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2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23194-22A8-53E2-AF1C-A159DFAB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91" y="0"/>
            <a:ext cx="966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6A946-541C-4D40-3591-8D28FB55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2" y="0"/>
            <a:ext cx="946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883" y="5056848"/>
            <a:ext cx="6268453" cy="1276206"/>
          </a:xfrm>
        </p:spPr>
        <p:txBody>
          <a:bodyPr>
            <a:normAutofit fontScale="90000"/>
          </a:bodyPr>
          <a:lstStyle/>
          <a:p>
            <a:pPr>
              <a:lnSpc>
                <a:spcPct val="118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Annual Title I Parent</a:t>
            </a:r>
            <a:r>
              <a:rPr lang="en-US" sz="44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/Guardian</a:t>
            </a:r>
            <a:r>
              <a:rPr lang="en-US" sz="4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Meeting</a:t>
            </a:r>
            <a:br>
              <a:rPr lang="en-US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Media Center</a:t>
            </a:r>
            <a:br>
              <a:rPr lang="en-US" sz="3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August 8, 2021 </a:t>
            </a:r>
            <a:b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3:00</a:t>
            </a:r>
            <a:r>
              <a:rPr lang="en-US" sz="31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p.m.</a:t>
            </a:r>
            <a:br>
              <a:rPr lang="en-US" sz="31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2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Presented by Dr. Cindy Gibson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, Superintendent</a:t>
            </a:r>
            <a:r>
              <a:rPr lang="en-US" sz="2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and </a:t>
            </a:r>
            <a:br>
              <a:rPr lang="en-US" sz="2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Jennifer Minter</a:t>
            </a:r>
            <a:r>
              <a:rPr lang="en-US" sz="2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, Parent Mentor</a:t>
            </a:r>
            <a:br>
              <a:rPr lang="en-US" sz="31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261" y="261615"/>
            <a:ext cx="4918446" cy="2459421"/>
          </a:xfrm>
        </p:spPr>
        <p:txBody>
          <a:bodyPr>
            <a:normAutofit fontScale="70000" lnSpcReduction="20000"/>
          </a:bodyPr>
          <a:lstStyle/>
          <a:p>
            <a:r>
              <a:rPr lang="en-US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1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Georgia Academy for the Blind</a:t>
            </a:r>
            <a:br>
              <a:rPr lang="en-US" sz="5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</a:br>
            <a:r>
              <a:rPr lang="en-US" sz="38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Cindy Gibson, Superintendent</a:t>
            </a:r>
            <a:br>
              <a:rPr lang="en-US" sz="2600" b="1" kern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2895 </a:t>
            </a:r>
            <a:r>
              <a:rPr lang="en-US" sz="2600" b="1" kern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Vineville</a:t>
            </a:r>
            <a: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</a:t>
            </a:r>
            <a:b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Macon, Georgia 31204</a:t>
            </a:r>
            <a:b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www.gabmacon.org</a:t>
            </a:r>
            <a:br>
              <a:rPr lang="en-US" sz="26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92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8F6C2-4589-EC01-6897-5AC1FEDA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926103"/>
            <a:ext cx="9784107" cy="43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E85E3-2872-8747-2574-1DFEC186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97" y="804333"/>
            <a:ext cx="6343602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51B973DF-F48C-C454-66AE-8930CA18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88" y="231512"/>
            <a:ext cx="5240230" cy="3538606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77840E26-BE7F-01F4-9C29-BF4832BF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13" y="3978497"/>
            <a:ext cx="6302180" cy="23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28041"/>
            <a:ext cx="7987350" cy="14996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a Title I School?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0000"/>
            <a:ext cx="9076267" cy="5002784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Title I is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program that provides federal funds to local educational agencies and public schools with high numbers or percentages of children in poverty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to help ensure that all children meet challenging state academic content and student academic achievement standards</a:t>
            </a:r>
            <a:endParaRPr lang="en-US" dirty="0"/>
          </a:p>
          <a:p>
            <a:r>
              <a:rPr lang="en-US" b="1" dirty="0"/>
              <a:t>TITLE I</a:t>
            </a:r>
            <a:r>
              <a:rPr lang="en-US" sz="1800" dirty="0"/>
              <a:t>.  </a:t>
            </a:r>
            <a:r>
              <a:rPr lang="en-US" dirty="0"/>
              <a:t>October 1, 2016 we transitioned to the legislative changes of Every Student Succeeds Act (ESSA)</a:t>
            </a:r>
          </a:p>
          <a:p>
            <a:r>
              <a:rPr lang="en-US" dirty="0"/>
              <a:t>GAB is qualified to receive federal funding under this act.</a:t>
            </a:r>
          </a:p>
          <a:p>
            <a:r>
              <a:rPr lang="en-US" dirty="0"/>
              <a:t> Georgia Academy for the Blind is a Schoolwide  Title I School. ALL students benefit from Title I resources.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SEC. 101. IMPROVING THE ACADEMIC ACHIEVEMENT OF THE DISADVANTAGED.</a:t>
            </a:r>
          </a:p>
          <a:p>
            <a:r>
              <a:rPr lang="en-US" dirty="0"/>
              <a:t>Title I of the Elementary and Secondary Education Act of 1965 (20 U.S.C. 6301 et seq.) is amended to read as follows:</a:t>
            </a:r>
          </a:p>
          <a:p>
            <a:r>
              <a:rPr lang="en-US" dirty="0"/>
              <a:t>TITLE I--IMPROVING THE ACADEMIC ACHIEVEMENT OF THE DISADVANTAGED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7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8" y="1399256"/>
            <a:ext cx="4203433" cy="3963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47576B-D62C-42BA-8767-AD2D6D9EED82}"/>
              </a:ext>
            </a:extLst>
          </p:cNvPr>
          <p:cNvSpPr/>
          <p:nvPr/>
        </p:nvSpPr>
        <p:spPr>
          <a:xfrm>
            <a:off x="3727679" y="250639"/>
            <a:ext cx="820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Educating The WHOLE Child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83C50-B160-4099-A398-5C05E09EE1FD}"/>
              </a:ext>
            </a:extLst>
          </p:cNvPr>
          <p:cNvSpPr/>
          <p:nvPr/>
        </p:nvSpPr>
        <p:spPr>
          <a:xfrm>
            <a:off x="4707018" y="1367277"/>
            <a:ext cx="7050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&amp;quot"/>
              </a:rPr>
              <a:t>Addressing  students’ well-being in the learning process.</a:t>
            </a:r>
          </a:p>
          <a:p>
            <a:endParaRPr lang="en-US" sz="2400" dirty="0">
              <a:solidFill>
                <a:srgbClr val="333333"/>
              </a:solidFill>
              <a:latin typeface="&amp;quo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&amp;quot"/>
              </a:rPr>
              <a:t>Exploring  new ways to provide an excellent, relevant, meaningful education to every child.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333333"/>
              </a:solidFill>
              <a:latin typeface="&amp;quo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&amp;quot"/>
              </a:rPr>
              <a:t>Recognizing that all children learn at different rates and have individual needs.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333333"/>
              </a:solidFill>
              <a:latin typeface="&amp;quo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&amp;quot"/>
              </a:rPr>
              <a:t>Addressing  non-academic factors that impact student achievement, and it maximizes educational opportunities for students.</a:t>
            </a:r>
            <a:r>
              <a:rPr lang="en-US" sz="2400" dirty="0"/>
              <a:t> </a:t>
            </a:r>
            <a:endParaRPr lang="en-US" sz="2400" b="0" i="0" u="none" strike="noStrike" dirty="0">
              <a:solidFill>
                <a:srgbClr val="333333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20346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BA3B9B-A5EE-4E60-B809-93226826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AFB16-C997-4498-B29A-AF886FEA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60" y="76315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School climate!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119B9D-EB57-4E21-A62E-D4EB28B1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6A10-8E71-43BF-BD1A-5966DC23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4" y="1094281"/>
            <a:ext cx="5246556" cy="506667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“the quality and character of school life”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“patterns of students’, parents’, and school personnel’s experiences of school life.”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“sustainable, positive school climate supports people feeling socially​, emotionally and physically safe.  In a positive school climate people are engaged and respected.”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Georgia is the first state in the nation to include school climate as an early indicator in its academic accountability system, the </a:t>
            </a:r>
            <a:r>
              <a:rPr lang="en-US" sz="2000" i="1" dirty="0">
                <a:solidFill>
                  <a:srgbClr val="FFFFFF"/>
                </a:solidFill>
              </a:rPr>
              <a:t>College and Career Ready Performance Index</a:t>
            </a:r>
            <a:r>
              <a:rPr lang="en-US" sz="2000" dirty="0">
                <a:solidFill>
                  <a:srgbClr val="FFFFFF"/>
                </a:solidFill>
              </a:rPr>
              <a:t> (CCRPI). 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State law (O.C.G.A. § 20-14-33) requires the development and use of a "star rating" to address school climate.  THANKS TO ALL WHO’VE COMPLETED THIS YEARLY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B0BD1-E3C2-4F72-A7BB-D9D81EA68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4410"/>
            <a:ext cx="5455921" cy="33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758-550D-4328-978E-0AE68B25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STAKEHOLDER?  </a:t>
            </a:r>
            <a:r>
              <a:rPr lang="en-US" sz="54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1A23B-9A42-4E8F-BF1A-BF8B41B9B5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4669" y="2084832"/>
            <a:ext cx="9720262" cy="388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766B"/>
                </a:solidFill>
              </a:rPr>
              <a:t>Mother – Father – Grandparent -  Aunt – Uncle - Sister</a:t>
            </a:r>
          </a:p>
          <a:p>
            <a:pPr algn="ctr"/>
            <a:r>
              <a:rPr lang="en-US" sz="3200" dirty="0">
                <a:solidFill>
                  <a:srgbClr val="04766B"/>
                </a:solidFill>
              </a:rPr>
              <a:t> </a:t>
            </a:r>
          </a:p>
          <a:p>
            <a:pPr algn="ctr"/>
            <a:endParaRPr lang="en-US" sz="2400" dirty="0"/>
          </a:p>
          <a:p>
            <a:r>
              <a:rPr lang="en-US" sz="2400" b="1" i="1" dirty="0"/>
              <a:t>*</a:t>
            </a:r>
            <a:r>
              <a:rPr lang="en-US" sz="2800" i="1" dirty="0"/>
              <a:t>In education, the term </a:t>
            </a:r>
            <a:r>
              <a:rPr lang="en-US" sz="2800" b="1" i="1" dirty="0"/>
              <a:t>stakeholder</a:t>
            </a:r>
            <a:r>
              <a:rPr lang="en-US" sz="2800" i="1" dirty="0"/>
              <a:t> refers to </a:t>
            </a:r>
            <a:r>
              <a:rPr lang="en-US" sz="2800" i="1" u="sng" dirty="0"/>
              <a:t>anyone</a:t>
            </a:r>
            <a:r>
              <a:rPr lang="en-US" sz="2800" i="1" dirty="0"/>
              <a:t> who is invested in the welfare and success of a school and its students, including administrators, teachers, staff members, students, parents, families, community members, business leaders, and elected officials.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18277" y="326486"/>
            <a:ext cx="9340123" cy="13273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Does GAB money come from?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923" y="3083442"/>
            <a:ext cx="8596668" cy="45946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13072" y="1574422"/>
            <a:ext cx="3585369" cy="75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PngMedium-Vanilla-Ice-Cream-Cone-533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b="49925"/>
          <a:stretch>
            <a:fillRect/>
          </a:stretch>
        </p:blipFill>
        <p:spPr bwMode="auto">
          <a:xfrm>
            <a:off x="5601766" y="2938878"/>
            <a:ext cx="2548401" cy="22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5" descr="PngMedium-Vanilla-Ice-Cream-Cone-533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66" y="3575463"/>
            <a:ext cx="2432050" cy="31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2485503" y="2366584"/>
            <a:ext cx="1912938" cy="457200"/>
          </a:xfrm>
          <a:prstGeom prst="leftArrow">
            <a:avLst>
              <a:gd name="adj1" fmla="val 50000"/>
              <a:gd name="adj2" fmla="val 74392"/>
            </a:avLst>
          </a:prstGeom>
          <a:solidFill>
            <a:srgbClr val="4F81BD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7" descr="ice-cream-co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b="4134"/>
          <a:stretch>
            <a:fillRect/>
          </a:stretch>
        </p:blipFill>
        <p:spPr bwMode="auto">
          <a:xfrm>
            <a:off x="1124220" y="2244262"/>
            <a:ext cx="2193925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" name="Picture 8" descr="Cherry-Fruite-6691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2" y="2419209"/>
            <a:ext cx="515938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32523" y="2476122"/>
            <a:ext cx="1143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Federal Grants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946677" y="2614235"/>
            <a:ext cx="1227137" cy="481012"/>
          </a:xfrm>
          <a:prstGeom prst="leftArrow">
            <a:avLst>
              <a:gd name="adj1" fmla="val 50000"/>
              <a:gd name="adj2" fmla="val 63779"/>
            </a:avLst>
          </a:prstGeom>
          <a:solidFill>
            <a:srgbClr val="0070C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030101" y="2702341"/>
            <a:ext cx="121109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Federal Grants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237185" y="4450177"/>
            <a:ext cx="1227138" cy="481013"/>
          </a:xfrm>
          <a:prstGeom prst="leftArrow">
            <a:avLst>
              <a:gd name="adj1" fmla="val 50000"/>
              <a:gd name="adj2" fmla="val 63779"/>
            </a:avLst>
          </a:prstGeom>
          <a:solidFill>
            <a:srgbClr val="0070C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94050" y="4516059"/>
            <a:ext cx="13716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Local funds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673454" y="3690559"/>
            <a:ext cx="1227137" cy="962025"/>
          </a:xfrm>
          <a:prstGeom prst="leftArrow">
            <a:avLst>
              <a:gd name="adj1" fmla="val 50000"/>
              <a:gd name="adj2" fmla="val 31889"/>
            </a:avLst>
          </a:prstGeom>
          <a:solidFill>
            <a:srgbClr val="0070C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840141" y="3966784"/>
            <a:ext cx="185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State Funds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3003028" y="3334958"/>
            <a:ext cx="1227137" cy="481013"/>
          </a:xfrm>
          <a:prstGeom prst="leftArrow">
            <a:avLst>
              <a:gd name="adj1" fmla="val 50000"/>
              <a:gd name="adj2" fmla="val 63779"/>
            </a:avLst>
          </a:prstGeom>
          <a:solidFill>
            <a:srgbClr val="0070C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169073" y="3413007"/>
            <a:ext cx="16129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State Funds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1809038" y="1866841"/>
            <a:ext cx="2359025" cy="301625"/>
          </a:xfrm>
          <a:prstGeom prst="rect">
            <a:avLst/>
          </a:prstGeom>
          <a:solidFill>
            <a:srgbClr val="FF66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916988" y="1878748"/>
            <a:ext cx="2251075" cy="277813"/>
          </a:xfrm>
          <a:prstGeom prst="rect">
            <a:avLst/>
          </a:prstGeom>
          <a:noFill/>
          <a:ln w="9525" algn="in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Local School Districts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6305822" y="1862507"/>
            <a:ext cx="3068637" cy="300038"/>
          </a:xfrm>
          <a:prstGeom prst="rect">
            <a:avLst/>
          </a:prstGeom>
          <a:solidFill>
            <a:srgbClr val="FF66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6335192" y="1800243"/>
            <a:ext cx="335756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State Schools: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GAB, GSD, AASD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185" y="5239768"/>
            <a:ext cx="248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must eat the “ice cream” from the bottom up!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1EED8-E27B-422D-B34E-92AA046E0097}"/>
              </a:ext>
            </a:extLst>
          </p:cNvPr>
          <p:cNvSpPr txBox="1"/>
          <p:nvPr/>
        </p:nvSpPr>
        <p:spPr>
          <a:xfrm>
            <a:off x="4982776" y="1764403"/>
            <a:ext cx="123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3D06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99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 Our School Spend Title I Money?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7934" y="1444099"/>
            <a:ext cx="8596668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After School Program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Family Engagement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Instructional Supplies and Equipment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Family Resource Room  materials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Regional Parent/Guardian Meetings’ materials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Technology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14286" r="1" b="39593"/>
          <a:stretch/>
        </p:blipFill>
        <p:spPr>
          <a:xfrm>
            <a:off x="8461319" y="4110303"/>
            <a:ext cx="3332747" cy="24054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618" y="1544951"/>
            <a:ext cx="3011682" cy="24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3947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latin typeface="Calibri" panose="020F0502020204030204" pitchFamily="34" charset="0"/>
              </a:rPr>
              <a:t>Additional Supports in Place to Help us Reach our Goals: 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62" y="1467582"/>
            <a:ext cx="11660042" cy="52247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supplies for all students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student - teacher ratio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Learning for Staff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Extended Learning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Assessment for and of learning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Formative and Summative Assessments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Pacing guides, planning calendars, curriculum maps, and                                                    unit frameworks for teachers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 School Improvement Specialists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Educational Consultants in Visual Impairment  Strategies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collaboration for transition and work-based learning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Georgia Regional Educational Service Agency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2282" y="2582615"/>
            <a:ext cx="7791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834E4-2EBC-4336-9E31-E22EF2C7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04666" y="1752600"/>
            <a:ext cx="381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3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17560</TotalTime>
  <Words>1186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&amp;quot</vt:lpstr>
      <vt:lpstr>Agency FB</vt:lpstr>
      <vt:lpstr>Algerian</vt:lpstr>
      <vt:lpstr>Arial</vt:lpstr>
      <vt:lpstr>Baskerville Old Face</vt:lpstr>
      <vt:lpstr>Bauhaus 93</vt:lpstr>
      <vt:lpstr>Bookman Old Style</vt:lpstr>
      <vt:lpstr>Calibri</vt:lpstr>
      <vt:lpstr>inherit</vt:lpstr>
      <vt:lpstr>Roboto</vt:lpstr>
      <vt:lpstr>Times New Roman</vt:lpstr>
      <vt:lpstr>Tw Cen MT</vt:lpstr>
      <vt:lpstr>Tw Cen MT Condensed</vt:lpstr>
      <vt:lpstr>Wingdings</vt:lpstr>
      <vt:lpstr>Wingdings 3</vt:lpstr>
      <vt:lpstr>Integral</vt:lpstr>
      <vt:lpstr>WELCOME!</vt:lpstr>
      <vt:lpstr>   Annual Title I Parent/Guardian  Meeting Media Center August 8, 2021  3:00 p.m. Presented by Dr. Cindy Gibson, Superintendent and  Jennifer Minter, Parent Mentor   </vt:lpstr>
      <vt:lpstr>What is a Title I School?  </vt:lpstr>
      <vt:lpstr>PowerPoint Presentation</vt:lpstr>
      <vt:lpstr>School climate! </vt:lpstr>
      <vt:lpstr>what IS A STAKEHOLDER?  You</vt:lpstr>
      <vt:lpstr>Where Does GAB money come from?</vt:lpstr>
      <vt:lpstr>How Does  Our School Spend Title I Money?  </vt:lpstr>
      <vt:lpstr>Additional Supports in Place to Help us Reach our Goals:  </vt:lpstr>
      <vt:lpstr> Family Engagement Plan and Student-School-Parent/Guardian Compact  </vt:lpstr>
      <vt:lpstr> What is allowed by Law for Parental  Involvement? </vt:lpstr>
      <vt:lpstr>Are there Opportunities for families to be Involved at GAB?</vt:lpstr>
      <vt:lpstr>How can parents/guardians get involved? </vt:lpstr>
      <vt:lpstr> Family Resource Room</vt:lpstr>
      <vt:lpstr>GAB Family Member appointed to serve on  State Advisory Panel for Special Education  </vt:lpstr>
      <vt:lpstr>Helping you stay informed –  Communication is key!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Sonya Milam</dc:creator>
  <cp:lastModifiedBy>Jennifer Minter</cp:lastModifiedBy>
  <cp:revision>17</cp:revision>
  <dcterms:created xsi:type="dcterms:W3CDTF">2018-08-03T03:18:04Z</dcterms:created>
  <dcterms:modified xsi:type="dcterms:W3CDTF">2024-05-02T15:38:12Z</dcterms:modified>
</cp:coreProperties>
</file>