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05" r:id="rId1"/>
  </p:sldMasterIdLst>
  <p:notesMasterIdLst>
    <p:notesMasterId r:id="rId37"/>
  </p:notesMasterIdLst>
  <p:handoutMasterIdLst>
    <p:handoutMasterId r:id="rId38"/>
  </p:handoutMasterIdLst>
  <p:sldIdLst>
    <p:sldId id="256" r:id="rId2"/>
    <p:sldId id="481" r:id="rId3"/>
    <p:sldId id="478" r:id="rId4"/>
    <p:sldId id="482" r:id="rId5"/>
    <p:sldId id="483" r:id="rId6"/>
    <p:sldId id="499" r:id="rId7"/>
    <p:sldId id="526" r:id="rId8"/>
    <p:sldId id="485" r:id="rId9"/>
    <p:sldId id="540" r:id="rId10"/>
    <p:sldId id="541" r:id="rId11"/>
    <p:sldId id="525" r:id="rId12"/>
    <p:sldId id="527" r:id="rId13"/>
    <p:sldId id="489" r:id="rId14"/>
    <p:sldId id="542" r:id="rId15"/>
    <p:sldId id="543" r:id="rId16"/>
    <p:sldId id="528" r:id="rId17"/>
    <p:sldId id="544" r:id="rId18"/>
    <p:sldId id="491" r:id="rId19"/>
    <p:sldId id="529" r:id="rId20"/>
    <p:sldId id="495" r:id="rId21"/>
    <p:sldId id="531" r:id="rId22"/>
    <p:sldId id="510" r:id="rId23"/>
    <p:sldId id="501" r:id="rId24"/>
    <p:sldId id="539" r:id="rId25"/>
    <p:sldId id="505" r:id="rId26"/>
    <p:sldId id="534" r:id="rId27"/>
    <p:sldId id="509" r:id="rId28"/>
    <p:sldId id="504" r:id="rId29"/>
    <p:sldId id="536" r:id="rId30"/>
    <p:sldId id="537" r:id="rId31"/>
    <p:sldId id="538" r:id="rId32"/>
    <p:sldId id="511" r:id="rId33"/>
    <p:sldId id="513" r:id="rId34"/>
    <p:sldId id="535" r:id="rId35"/>
    <p:sldId id="546" r:id="rId36"/>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106" charset="0"/>
        <a:ea typeface="ＭＳ Ｐゴシック" pitchFamily="-106" charset="-128"/>
        <a:cs typeface="+mn-cs"/>
      </a:defRPr>
    </a:lvl1pPr>
    <a:lvl2pPr marL="457200" algn="l" rtl="0" eaLnBrk="0" fontAlgn="base" hangingPunct="0">
      <a:spcBef>
        <a:spcPct val="0"/>
      </a:spcBef>
      <a:spcAft>
        <a:spcPct val="0"/>
      </a:spcAft>
      <a:defRPr kern="1200">
        <a:solidFill>
          <a:schemeClr val="tx1"/>
        </a:solidFill>
        <a:latin typeface="Verdana" pitchFamily="-106" charset="0"/>
        <a:ea typeface="ＭＳ Ｐゴシック" pitchFamily="-106" charset="-128"/>
        <a:cs typeface="+mn-cs"/>
      </a:defRPr>
    </a:lvl2pPr>
    <a:lvl3pPr marL="914400" algn="l" rtl="0" eaLnBrk="0" fontAlgn="base" hangingPunct="0">
      <a:spcBef>
        <a:spcPct val="0"/>
      </a:spcBef>
      <a:spcAft>
        <a:spcPct val="0"/>
      </a:spcAft>
      <a:defRPr kern="1200">
        <a:solidFill>
          <a:schemeClr val="tx1"/>
        </a:solidFill>
        <a:latin typeface="Verdana" pitchFamily="-106" charset="0"/>
        <a:ea typeface="ＭＳ Ｐゴシック" pitchFamily="-106" charset="-128"/>
        <a:cs typeface="+mn-cs"/>
      </a:defRPr>
    </a:lvl3pPr>
    <a:lvl4pPr marL="1371600" algn="l" rtl="0" eaLnBrk="0" fontAlgn="base" hangingPunct="0">
      <a:spcBef>
        <a:spcPct val="0"/>
      </a:spcBef>
      <a:spcAft>
        <a:spcPct val="0"/>
      </a:spcAft>
      <a:defRPr kern="1200">
        <a:solidFill>
          <a:schemeClr val="tx1"/>
        </a:solidFill>
        <a:latin typeface="Verdana" pitchFamily="-106" charset="0"/>
        <a:ea typeface="ＭＳ Ｐゴシック" pitchFamily="-106" charset="-128"/>
        <a:cs typeface="+mn-cs"/>
      </a:defRPr>
    </a:lvl4pPr>
    <a:lvl5pPr marL="1828800" algn="l" rtl="0" eaLnBrk="0" fontAlgn="base" hangingPunct="0">
      <a:spcBef>
        <a:spcPct val="0"/>
      </a:spcBef>
      <a:spcAft>
        <a:spcPct val="0"/>
      </a:spcAft>
      <a:defRPr kern="1200">
        <a:solidFill>
          <a:schemeClr val="tx1"/>
        </a:solidFill>
        <a:latin typeface="Verdana" pitchFamily="-106" charset="0"/>
        <a:ea typeface="ＭＳ Ｐゴシック" pitchFamily="-106" charset="-128"/>
        <a:cs typeface="+mn-cs"/>
      </a:defRPr>
    </a:lvl5pPr>
    <a:lvl6pPr marL="2286000" algn="l" defTabSz="914400" rtl="0" eaLnBrk="1" latinLnBrk="0" hangingPunct="1">
      <a:defRPr kern="1200">
        <a:solidFill>
          <a:schemeClr val="tx1"/>
        </a:solidFill>
        <a:latin typeface="Verdana" pitchFamily="-106" charset="0"/>
        <a:ea typeface="ＭＳ Ｐゴシック" pitchFamily="-106" charset="-128"/>
        <a:cs typeface="+mn-cs"/>
      </a:defRPr>
    </a:lvl6pPr>
    <a:lvl7pPr marL="2743200" algn="l" defTabSz="914400" rtl="0" eaLnBrk="1" latinLnBrk="0" hangingPunct="1">
      <a:defRPr kern="1200">
        <a:solidFill>
          <a:schemeClr val="tx1"/>
        </a:solidFill>
        <a:latin typeface="Verdana" pitchFamily="-106" charset="0"/>
        <a:ea typeface="ＭＳ Ｐゴシック" pitchFamily="-106" charset="-128"/>
        <a:cs typeface="+mn-cs"/>
      </a:defRPr>
    </a:lvl7pPr>
    <a:lvl8pPr marL="3200400" algn="l" defTabSz="914400" rtl="0" eaLnBrk="1" latinLnBrk="0" hangingPunct="1">
      <a:defRPr kern="1200">
        <a:solidFill>
          <a:schemeClr val="tx1"/>
        </a:solidFill>
        <a:latin typeface="Verdana" pitchFamily="-106" charset="0"/>
        <a:ea typeface="ＭＳ Ｐゴシック" pitchFamily="-106" charset="-128"/>
        <a:cs typeface="+mn-cs"/>
      </a:defRPr>
    </a:lvl8pPr>
    <a:lvl9pPr marL="3657600" algn="l" defTabSz="914400" rtl="0" eaLnBrk="1" latinLnBrk="0" hangingPunct="1">
      <a:defRPr kern="1200">
        <a:solidFill>
          <a:schemeClr val="tx1"/>
        </a:solidFill>
        <a:latin typeface="Verdana" pitchFamily="-106" charset="0"/>
        <a:ea typeface="ＭＳ Ｐゴシック" pitchFamily="-106"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1" autoAdjust="0"/>
    <p:restoredTop sz="78857" autoAdjust="0"/>
  </p:normalViewPr>
  <p:slideViewPr>
    <p:cSldViewPr>
      <p:cViewPr varScale="1">
        <p:scale>
          <a:sx n="120" d="100"/>
          <a:sy n="120" d="100"/>
        </p:scale>
        <p:origin x="1794"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17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ＭＳ Ｐゴシック" pitchFamily="-110" charset="-128"/>
                <a:cs typeface="+mn-cs"/>
              </a:defRPr>
            </a:lvl1pPr>
          </a:lstStyle>
          <a:p>
            <a:pPr>
              <a:defRPr/>
            </a:pPr>
            <a:endParaRPr lang="en-US" dirty="0"/>
          </a:p>
        </p:txBody>
      </p:sp>
      <p:sp>
        <p:nvSpPr>
          <p:cNvPr id="24579"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ea typeface="ＭＳ Ｐゴシック" pitchFamily="-110" charset="-128"/>
                <a:cs typeface="+mn-cs"/>
              </a:defRPr>
            </a:lvl1pPr>
          </a:lstStyle>
          <a:p>
            <a:pPr>
              <a:defRPr/>
            </a:pPr>
            <a:endParaRPr lang="en-US" dirty="0"/>
          </a:p>
        </p:txBody>
      </p:sp>
      <p:sp>
        <p:nvSpPr>
          <p:cNvPr id="24580"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ＭＳ Ｐゴシック" pitchFamily="-110" charset="-128"/>
                <a:cs typeface="+mn-cs"/>
              </a:defRPr>
            </a:lvl1pPr>
          </a:lstStyle>
          <a:p>
            <a:pPr>
              <a:defRPr/>
            </a:pPr>
            <a:endParaRPr lang="en-US" dirty="0"/>
          </a:p>
        </p:txBody>
      </p:sp>
      <p:sp>
        <p:nvSpPr>
          <p:cNvPr id="24581"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AA382B5C-9939-4BC7-A989-3FFA4358B263}" type="slidenum">
              <a:rPr lang="en-US"/>
              <a:pPr/>
              <a:t>‹#›</a:t>
            </a:fld>
            <a:endParaRPr lang="en-US" dirty="0"/>
          </a:p>
        </p:txBody>
      </p:sp>
    </p:spTree>
    <p:extLst>
      <p:ext uri="{BB962C8B-B14F-4D97-AF65-F5344CB8AC3E}">
        <p14:creationId xmlns:p14="http://schemas.microsoft.com/office/powerpoint/2010/main" val="128772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ＭＳ Ｐゴシック" pitchFamily="-110" charset="-128"/>
                <a:cs typeface="+mn-cs"/>
              </a:defRPr>
            </a:lvl1pPr>
          </a:lstStyle>
          <a:p>
            <a:pPr>
              <a:defRPr/>
            </a:pPr>
            <a:endParaRPr lang="en-US" dirty="0"/>
          </a:p>
        </p:txBody>
      </p:sp>
      <p:sp>
        <p:nvSpPr>
          <p:cNvPr id="22531"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ea typeface="ＭＳ Ｐゴシック" pitchFamily="-110" charset="-128"/>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ＭＳ Ｐゴシック" pitchFamily="-110" charset="-128"/>
                <a:cs typeface="+mn-cs"/>
              </a:defRPr>
            </a:lvl1pPr>
          </a:lstStyle>
          <a:p>
            <a:pPr>
              <a:defRPr/>
            </a:pPr>
            <a:endParaRPr lang="en-US" dirty="0"/>
          </a:p>
        </p:txBody>
      </p:sp>
      <p:sp>
        <p:nvSpPr>
          <p:cNvPr id="22535"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884224D8-4FA5-4B74-BD52-B6C2D83FE930}" type="slidenum">
              <a:rPr lang="en-US"/>
              <a:pPr/>
              <a:t>‹#›</a:t>
            </a:fld>
            <a:endParaRPr lang="en-US" dirty="0"/>
          </a:p>
        </p:txBody>
      </p:sp>
    </p:spTree>
    <p:extLst>
      <p:ext uri="{BB962C8B-B14F-4D97-AF65-F5344CB8AC3E}">
        <p14:creationId xmlns:p14="http://schemas.microsoft.com/office/powerpoint/2010/main" val="1006335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eneraltraining.mandatedreporterca.com/lesson1/lesson1p8.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9C6D266-CFC4-4596-81C8-AA0E40C3F065}" type="slidenum">
              <a:rPr lang="en-US"/>
              <a:pPr/>
              <a:t>1</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pitchFamily="-106" charset="-128"/>
            </a:endParaRPr>
          </a:p>
        </p:txBody>
      </p:sp>
    </p:spTree>
    <p:extLst>
      <p:ext uri="{BB962C8B-B14F-4D97-AF65-F5344CB8AC3E}">
        <p14:creationId xmlns:p14="http://schemas.microsoft.com/office/powerpoint/2010/main" val="370845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10" charset="0"/>
                <a:ea typeface="ＭＳ Ｐゴシック" pitchFamily="-110" charset="-128"/>
                <a:cs typeface="ＭＳ Ｐゴシック" pitchFamily="-110" charset="-128"/>
              </a:rPr>
              <a:t>The injury is most consistent with a slap mark.  The injury is not consistent with a fall off a skateboard. There are no abrasions, and the bruise is patterned.  Even if </a:t>
            </a:r>
            <a:r>
              <a:rPr lang="en-US" sz="1200" b="0" i="0" kern="1200">
                <a:solidFill>
                  <a:schemeClr val="tx1"/>
                </a:solidFill>
                <a:effectLst/>
                <a:latin typeface="Arial" pitchFamily="-110" charset="0"/>
                <a:ea typeface="ＭＳ Ｐゴシック" pitchFamily="-110" charset="-128"/>
                <a:cs typeface="ＭＳ Ｐゴシック" pitchFamily="-110" charset="-128"/>
              </a:rPr>
              <a:t>the student </a:t>
            </a:r>
            <a:r>
              <a:rPr lang="en-US" sz="1200" b="0" i="0" kern="1200" dirty="0">
                <a:solidFill>
                  <a:schemeClr val="tx1"/>
                </a:solidFill>
                <a:effectLst/>
                <a:latin typeface="Arial" pitchFamily="-110" charset="0"/>
                <a:ea typeface="ＭＳ Ｐゴシック" pitchFamily="-110" charset="-128"/>
                <a:cs typeface="ＭＳ Ｐゴシック" pitchFamily="-110" charset="-128"/>
              </a:rPr>
              <a:t>is unwilling or unable to disclose physical abuse, this is most likely an abusive injury and should be reported so that it can be investigated.  </a:t>
            </a:r>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12</a:t>
            </a:fld>
            <a:endParaRPr lang="en-US" dirty="0"/>
          </a:p>
        </p:txBody>
      </p:sp>
    </p:spTree>
    <p:extLst>
      <p:ext uri="{BB962C8B-B14F-4D97-AF65-F5344CB8AC3E}">
        <p14:creationId xmlns:p14="http://schemas.microsoft.com/office/powerpoint/2010/main" val="208478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pitchFamily="-110" charset="0"/>
                <a:ea typeface="ＭＳ Ｐゴシック" pitchFamily="-110" charset="-128"/>
                <a:cs typeface="ＭＳ Ｐゴシック" pitchFamily="-110" charset="-128"/>
              </a:rPr>
              <a:t>Sexual assault</a:t>
            </a:r>
            <a:r>
              <a:rPr lang="en-US" sz="1200" b="0" i="0" kern="1200" dirty="0">
                <a:solidFill>
                  <a:schemeClr val="tx1"/>
                </a:solidFill>
                <a:effectLst/>
                <a:latin typeface="Arial" pitchFamily="-110" charset="0"/>
                <a:ea typeface="ＭＳ Ｐゴシック" pitchFamily="-110" charset="-128"/>
                <a:cs typeface="ＭＳ Ｐゴシック" pitchFamily="-110" charset="-128"/>
              </a:rPr>
              <a:t> includes rape, statutory rape, incest, sodomy, lewd or lascivious (indecent, or of a sexual nature) acts upon a child, oral sex, sexual penetration, or child molestation. It includes, but is not limited to, all of the following:</a:t>
            </a:r>
          </a:p>
          <a:p>
            <a:r>
              <a:rPr lang="en-US" sz="1200" b="0" i="0" kern="1200" dirty="0">
                <a:solidFill>
                  <a:schemeClr val="tx1"/>
                </a:solidFill>
                <a:effectLst/>
                <a:latin typeface="Arial" pitchFamily="-110" charset="0"/>
                <a:ea typeface="ＭＳ Ｐゴシック" pitchFamily="-110" charset="-128"/>
                <a:cs typeface="ＭＳ Ｐゴシック" pitchFamily="-110" charset="-128"/>
              </a:rPr>
              <a:t>Vaginal or anal sex</a:t>
            </a:r>
          </a:p>
          <a:p>
            <a:r>
              <a:rPr lang="en-US" sz="1200" b="0" i="0" kern="1200" dirty="0">
                <a:solidFill>
                  <a:schemeClr val="tx1"/>
                </a:solidFill>
                <a:effectLst/>
                <a:latin typeface="Arial" pitchFamily="-110" charset="0"/>
                <a:ea typeface="ＭＳ Ｐゴシック" pitchFamily="-110" charset="-128"/>
                <a:cs typeface="ＭＳ Ｐゴシック" pitchFamily="-110" charset="-128"/>
              </a:rPr>
              <a:t>Oral contact with genital or anal area</a:t>
            </a:r>
          </a:p>
          <a:p>
            <a:r>
              <a:rPr lang="en-US" sz="1200" b="0" i="0" kern="1200" dirty="0">
                <a:solidFill>
                  <a:schemeClr val="tx1"/>
                </a:solidFill>
                <a:effectLst/>
                <a:latin typeface="Arial" pitchFamily="-110" charset="0"/>
                <a:ea typeface="ＭＳ Ｐゴシック" pitchFamily="-110" charset="-128"/>
                <a:cs typeface="ＭＳ Ｐゴシック" pitchFamily="-110" charset="-128"/>
              </a:rPr>
              <a:t>Any intrusion by one person into the genitals or anal opening of another person, including the use of any object for this purpose, excepting acts performed for a valid medical purpose</a:t>
            </a:r>
          </a:p>
          <a:p>
            <a:r>
              <a:rPr lang="en-US" sz="1200" b="0" i="0" kern="1200" dirty="0">
                <a:solidFill>
                  <a:schemeClr val="tx1"/>
                </a:solidFill>
                <a:effectLst/>
                <a:latin typeface="Arial" pitchFamily="-110" charset="0"/>
                <a:ea typeface="ＭＳ Ｐゴシック" pitchFamily="-110" charset="-128"/>
                <a:cs typeface="ＭＳ Ｐゴシック" pitchFamily="-110" charset="-128"/>
              </a:rPr>
              <a:t>The intentional touching or fondling of the genitals or intimate parts (including the breasts, genital area, groin, inner thighs, and buttocks) or the clothing covering them, for purposes of sexual arousal or gratification.</a:t>
            </a:r>
          </a:p>
          <a:p>
            <a:r>
              <a:rPr lang="en-US" sz="1200" b="0" i="0" kern="1200" dirty="0">
                <a:solidFill>
                  <a:schemeClr val="tx1"/>
                </a:solidFill>
                <a:effectLst/>
                <a:latin typeface="Arial" pitchFamily="-110" charset="0"/>
                <a:ea typeface="ＭＳ Ｐゴシック" pitchFamily="-110" charset="-128"/>
                <a:cs typeface="ＭＳ Ｐゴシック" pitchFamily="-110" charset="-128"/>
              </a:rPr>
              <a:t>Masturbating in the presence of a child (</a:t>
            </a:r>
            <a:r>
              <a:rPr lang="en-US" sz="1200" b="0" i="0" u="sng" kern="1200" dirty="0">
                <a:solidFill>
                  <a:schemeClr val="tx1"/>
                </a:solidFill>
                <a:effectLst/>
                <a:latin typeface="Arial" pitchFamily="-110" charset="0"/>
                <a:ea typeface="ＭＳ Ｐゴシック" pitchFamily="-110" charset="-128"/>
                <a:cs typeface="ＭＳ Ｐゴシック" pitchFamily="-110" charset="-128"/>
                <a:hlinkClick r:id="rId3"/>
              </a:rPr>
              <a:t>P.C. 11165.1[b]</a:t>
            </a:r>
            <a:r>
              <a:rPr lang="en-US" sz="1200" b="0" i="0" kern="1200" dirty="0">
                <a:solidFill>
                  <a:schemeClr val="tx1"/>
                </a:solidFill>
                <a:effectLst/>
                <a:latin typeface="Arial" pitchFamily="-110" charset="0"/>
                <a:ea typeface="ＭＳ Ｐゴシック" pitchFamily="-110" charset="-128"/>
                <a:cs typeface="ＭＳ Ｐゴシック" pitchFamily="-110" charset="-128"/>
              </a:rPr>
              <a:t>)</a:t>
            </a:r>
          </a:p>
          <a:p>
            <a:endParaRPr lang="en-US" dirty="0"/>
          </a:p>
          <a:p>
            <a:pPr lvl="0"/>
            <a:endParaRPr lang="en-US" dirty="0"/>
          </a:p>
          <a:p>
            <a:r>
              <a:rPr lang="en-US" dirty="0"/>
              <a:t>Consensual sexual intercourse between a minor under age 16 and an adult 21 and older (P.C. 261.5(d))</a:t>
            </a:r>
          </a:p>
          <a:p>
            <a:r>
              <a:rPr lang="en-US" dirty="0"/>
              <a:t>Sexual activity that occurs between two minors when both minors are under the age of 14 if the minors are of a “disparate” age (there is no precise definition of a disparate age: basically the two are not of a similar age)  (</a:t>
            </a:r>
            <a:r>
              <a:rPr lang="en-US" i="1" dirty="0"/>
              <a:t>See People v. Stockton Pregnancy Control Medical Clinic, </a:t>
            </a:r>
            <a:r>
              <a:rPr lang="en-US" i="1" dirty="0" err="1"/>
              <a:t>Inc</a:t>
            </a:r>
            <a:r>
              <a:rPr lang="en-US" i="1" dirty="0"/>
              <a:t> </a:t>
            </a:r>
            <a:r>
              <a:rPr lang="en-US" dirty="0"/>
              <a:t>(1988) 203 Cal. App. 3d 225). </a:t>
            </a:r>
          </a:p>
          <a:p>
            <a:r>
              <a:rPr lang="en-US" dirty="0"/>
              <a:t>Sexual activity (deemed lewd and lascivious conduct) which occurs between a minor who is under age 14 and any person age 14 and older.</a:t>
            </a:r>
          </a:p>
          <a:p>
            <a:r>
              <a:rPr lang="en-US" dirty="0"/>
              <a:t>Sexual activity between minors 14 and older if the minors are siblings. (P.C. 11165.1 and 285.)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10" charset="0"/>
                <a:ea typeface="ＭＳ Ｐゴシック" pitchFamily="-110" charset="-128"/>
                <a:cs typeface="ＭＳ Ｐゴシック" pitchFamily="-110" charset="-128"/>
              </a:rPr>
              <a:t>Additionally, it is very common for children to recant a disclosure of sexual abuse, meaning they disclose the abuse and then change their story, denying that it ever occurred. This happens for a variety of reasons, including fear, guilt, shame, embarrassment, or pressure from others to deny that sexual abuse has occurred. Many people may not believe the victim because the abuser is well-liked and others cannot believe he or she could be capable of sexual abuse. The child may feel guilty about "turning in" the abuser or breaking up the family, and recant or change his or her story.</a:t>
            </a:r>
          </a:p>
          <a:p>
            <a:endParaRPr lang="en-US"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78BC52EF-D05E-4D1C-923F-05ACC3FAF65A}" type="slidenum">
              <a:rPr lang="en-US" smtClean="0"/>
              <a:t>13</a:t>
            </a:fld>
            <a:endParaRPr lang="en-US" dirty="0"/>
          </a:p>
        </p:txBody>
      </p:sp>
    </p:spTree>
    <p:extLst>
      <p:ext uri="{BB962C8B-B14F-4D97-AF65-F5344CB8AC3E}">
        <p14:creationId xmlns:p14="http://schemas.microsoft.com/office/powerpoint/2010/main" val="207055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While consensual sexual intercourse between a child (a person under age 18) and an adult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person age 18 or older) is still a crime and thus subject to prosecution, California law</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only requires that it be reported if the child is under age 16 and the adult is over age 21.</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(See Penal Code§ 261.5(a).)</a:t>
            </a:r>
          </a:p>
          <a:p>
            <a:endParaRPr lang="en-US" sz="1200" b="0" i="0" u="none" strike="noStrike" kern="1200" baseline="0" dirty="0">
              <a:solidFill>
                <a:schemeClr val="tx1"/>
              </a:solidFill>
              <a:latin typeface="Arial" pitchFamily="-110" charset="0"/>
              <a:ea typeface="ＭＳ Ｐゴシック" pitchFamily="-110" charset="-128"/>
            </a:endParaRPr>
          </a:p>
          <a:p>
            <a:r>
              <a:rPr lang="en-US" sz="1200" b="0" i="0" kern="1200" dirty="0">
                <a:solidFill>
                  <a:schemeClr val="tx1"/>
                </a:solidFill>
                <a:effectLst/>
                <a:latin typeface="Arial" pitchFamily="-110" charset="0"/>
                <a:ea typeface="ＭＳ Ｐゴシック" pitchFamily="-110" charset="-128"/>
                <a:cs typeface="ＭＳ Ｐゴシック" pitchFamily="-110" charset="-128"/>
              </a:rPr>
              <a:t>Per P.C. 288, lewd acts may include the touching of the child by the perpetrator, the perpetrator displaying him/herself or others, or the perpetrator having the child participate in touching himself/herself or others. These acts are done with the intent of arousing, appealing to, or gratifying the lust, passions, or sexual desires of that person or the child. In this case the law defines a “child” as someone under the age of 14. A report must also be made if the child is 14 or 15 and the perpetrator is more than 10 years older than the child. </a:t>
            </a:r>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15</a:t>
            </a:fld>
            <a:endParaRPr lang="en-US" dirty="0"/>
          </a:p>
        </p:txBody>
      </p:sp>
    </p:spTree>
    <p:extLst>
      <p:ext uri="{BB962C8B-B14F-4D97-AF65-F5344CB8AC3E}">
        <p14:creationId xmlns:p14="http://schemas.microsoft.com/office/powerpoint/2010/main" val="2173827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10" charset="0"/>
                <a:ea typeface="ＭＳ Ｐゴシック" pitchFamily="-110" charset="-128"/>
                <a:cs typeface="ＭＳ Ｐゴシック" pitchFamily="-110" charset="-128"/>
              </a:rPr>
              <a:t>Many victims of sex trafficking and exploitation have prior histories of abuse or neglect. Children who are runaways or who are involved with the child welfare and/or juvenile justice system are at increased risk for CSEC. Parental substance abuse is also a risk factor, as are poverty and mental health issues. Children who experience rejection or marginalization are also more vulnerable to exploitation.</a:t>
            </a:r>
          </a:p>
          <a:p>
            <a:endParaRPr lang="en-US" sz="1200" b="0" i="0" kern="1200" dirty="0">
              <a:solidFill>
                <a:schemeClr val="tx1"/>
              </a:solidFill>
              <a:effectLst/>
              <a:latin typeface="Arial" pitchFamily="-110" charset="0"/>
              <a:ea typeface="ＭＳ Ｐゴシック" pitchFamily="-110" charset="-128"/>
            </a:endParaRPr>
          </a:p>
          <a:p>
            <a:r>
              <a:rPr lang="en-US" dirty="0"/>
              <a:t>The nature of sexual abuse and the guilt and shame of the child victim often make it extremely difficult for children to report. Disclosure is often further inhibited by stigmatization and criminalization experienced by victims of forced prostitution, and the power and control exercised by the trafficker may render the child helpless to speak out.</a:t>
            </a:r>
          </a:p>
          <a:p>
            <a:endParaRPr lang="en-US" dirty="0"/>
          </a:p>
          <a:p>
            <a:r>
              <a:rPr lang="en-US" dirty="0"/>
              <a:t>In other cases, children may not recognize that they are victims. Traffickers recruit their victims using a variety of tactics: they may establish a loving, romantic relationship with the victim, exploiting them only after trust and dependence have been established. Peers or classmates may be used to recruit victims, who are incorporated into the abuse cycle and used to recruit others. In the abusive, usually violent, exploitive relationship that develops, trauma bonding may further impede the ability of CSEC victims to recognize the abuse and escape the abuser.</a:t>
            </a:r>
          </a:p>
        </p:txBody>
      </p:sp>
      <p:sp>
        <p:nvSpPr>
          <p:cNvPr id="4" name="Slide Number Placeholder 3"/>
          <p:cNvSpPr>
            <a:spLocks noGrp="1"/>
          </p:cNvSpPr>
          <p:nvPr>
            <p:ph type="sldNum" sz="quarter" idx="10"/>
          </p:nvPr>
        </p:nvSpPr>
        <p:spPr/>
        <p:txBody>
          <a:bodyPr/>
          <a:lstStyle/>
          <a:p>
            <a:fld id="{884224D8-4FA5-4B74-BD52-B6C2D83FE930}" type="slidenum">
              <a:rPr lang="en-US" smtClean="0"/>
              <a:pPr/>
              <a:t>17</a:t>
            </a:fld>
            <a:endParaRPr lang="en-US" dirty="0"/>
          </a:p>
        </p:txBody>
      </p:sp>
    </p:spTree>
    <p:extLst>
      <p:ext uri="{BB962C8B-B14F-4D97-AF65-F5344CB8AC3E}">
        <p14:creationId xmlns:p14="http://schemas.microsoft.com/office/powerpoint/2010/main" val="134519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itchFamily="-110" charset="0"/>
                <a:ea typeface="ＭＳ Ｐゴシック" pitchFamily="-110" charset="-128"/>
                <a:cs typeface="ＭＳ Ｐゴシック" pitchFamily="-110" charset="-128"/>
              </a:rPr>
              <a:t>General neglect</a:t>
            </a:r>
            <a:r>
              <a:rPr lang="en-US" sz="1200" kern="1200" dirty="0">
                <a:solidFill>
                  <a:schemeClr val="tx1"/>
                </a:solidFill>
                <a:effectLst/>
                <a:latin typeface="Arial" pitchFamily="-110" charset="0"/>
                <a:ea typeface="ＭＳ Ｐゴシック" pitchFamily="-110" charset="-128"/>
                <a:cs typeface="ＭＳ Ｐゴシック" pitchFamily="-110" charset="-128"/>
              </a:rPr>
              <a:t> means the failure of a caregiver of a child to provide adequate food, clothing, shelter, medical care, or supervision, where no physical injury to the child has occurred (P.C. 11165.2).</a:t>
            </a:r>
          </a:p>
          <a:p>
            <a:r>
              <a:rPr lang="en-US" sz="1200" kern="1200" dirty="0">
                <a:solidFill>
                  <a:schemeClr val="tx1"/>
                </a:solidFill>
                <a:effectLst/>
                <a:latin typeface="Arial" pitchFamily="-110" charset="0"/>
                <a:ea typeface="ＭＳ Ｐゴシック" pitchFamily="-110" charset="-128"/>
                <a:cs typeface="ＭＳ Ｐゴシック" pitchFamily="-110" charset="-128"/>
              </a:rPr>
              <a:t>Other</a:t>
            </a:r>
            <a:r>
              <a:rPr lang="en-US" sz="1200" kern="1200" baseline="0" dirty="0">
                <a:solidFill>
                  <a:schemeClr val="tx1"/>
                </a:solidFill>
                <a:effectLst/>
                <a:latin typeface="Arial" pitchFamily="-110" charset="0"/>
                <a:ea typeface="ＭＳ Ｐゴシック" pitchFamily="-110" charset="-128"/>
                <a:cs typeface="ＭＳ Ｐゴシック" pitchFamily="-110" charset="-128"/>
              </a:rPr>
              <a:t> forms of neglect:</a:t>
            </a:r>
          </a:p>
          <a:p>
            <a:pPr lvl="0"/>
            <a:r>
              <a:rPr lang="en-US" dirty="0"/>
              <a:t>Medical neglect, such as not providing appropriate medical care, dental care, or immunizations</a:t>
            </a:r>
          </a:p>
          <a:p>
            <a:pPr lvl="0"/>
            <a:r>
              <a:rPr lang="en-US" dirty="0"/>
              <a:t>Emotional neglect, such as not interacting with an infant or child</a:t>
            </a:r>
          </a:p>
          <a:p>
            <a:r>
              <a:rPr lang="en-US" dirty="0"/>
              <a:t>Educational neglect, such as not enrolling a child in school or providing proper home-schooling</a:t>
            </a:r>
          </a:p>
          <a:p>
            <a:endParaRPr lang="en-US" dirty="0"/>
          </a:p>
          <a:p>
            <a:r>
              <a:rPr lang="en-US" sz="1200" b="1" i="0" kern="1200" dirty="0">
                <a:solidFill>
                  <a:schemeClr val="tx1"/>
                </a:solidFill>
                <a:effectLst/>
                <a:latin typeface="Arial" pitchFamily="-110" charset="0"/>
                <a:ea typeface="ＭＳ Ｐゴシック" pitchFamily="-110" charset="-128"/>
                <a:cs typeface="ＭＳ Ｐゴシック" pitchFamily="-110" charset="-128"/>
              </a:rPr>
              <a:t>Severe neglect</a:t>
            </a:r>
            <a:r>
              <a:rPr lang="en-US" sz="1200" b="0" i="0" kern="1200" dirty="0">
                <a:solidFill>
                  <a:schemeClr val="tx1"/>
                </a:solidFill>
                <a:effectLst/>
                <a:latin typeface="Arial" pitchFamily="-110" charset="0"/>
                <a:ea typeface="ＭＳ Ｐゴシック" pitchFamily="-110" charset="-128"/>
                <a:cs typeface="ＭＳ Ｐゴシック" pitchFamily="-110" charset="-128"/>
              </a:rPr>
              <a:t> means the intentional failure of a caregiver to provide adequate food, clothing, shelter, or medical care. "Severe neglect" also means those situations of neglect where any person having the care or custody of a child willfully causes or permits the person or health of the child to be placed in a situation such that his or her person or health is endangered (P.C. 11165.2).</a:t>
            </a:r>
            <a:endParaRPr lang="en-US" dirty="0"/>
          </a:p>
          <a:p>
            <a:endParaRPr lang="en-US" sz="1200" kern="1200" dirty="0">
              <a:solidFill>
                <a:schemeClr val="tx1"/>
              </a:solidFill>
              <a:effectLst/>
              <a:latin typeface="Arial"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fld id="{78BC52EF-D05E-4D1C-923F-05ACC3FAF65A}" type="slidenum">
              <a:rPr lang="en-US" smtClean="0"/>
              <a:t>18</a:t>
            </a:fld>
            <a:endParaRPr lang="en-US" dirty="0"/>
          </a:p>
        </p:txBody>
      </p:sp>
    </p:spTree>
    <p:extLst>
      <p:ext uri="{BB962C8B-B14F-4D97-AF65-F5344CB8AC3E}">
        <p14:creationId xmlns:p14="http://schemas.microsoft.com/office/powerpoint/2010/main" val="4100878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10" charset="0"/>
                <a:ea typeface="ＭＳ Ｐゴシック" pitchFamily="-110" charset="-128"/>
                <a:cs typeface="ＭＳ Ｐゴシック" pitchFamily="-110" charset="-128"/>
              </a:rPr>
              <a:t>When evaluating children and families for evidence of abuse, it is important to consider cultural and socio-economic factors. Cultural competency includes both the awareness of one’s own cultural worldview and attitudes towards other cultures, as well as the development of knowledge about other cultures in order to understand, communicate with and provide services to people across cultures.</a:t>
            </a:r>
          </a:p>
          <a:p>
            <a:endParaRPr lang="en-US" sz="1200" b="0" i="0" kern="1200" dirty="0">
              <a:solidFill>
                <a:schemeClr val="tx1"/>
              </a:solidFill>
              <a:effectLst/>
              <a:latin typeface="Arial" pitchFamily="-110" charset="0"/>
              <a:ea typeface="ＭＳ Ｐゴシック" pitchFamily="-110" charset="-128"/>
              <a:cs typeface="ＭＳ Ｐゴシック" pitchFamily="-110" charset="-128"/>
            </a:endParaRPr>
          </a:p>
          <a:p>
            <a:r>
              <a:rPr lang="en-US" sz="1200" b="0" i="0" kern="1200" dirty="0">
                <a:solidFill>
                  <a:schemeClr val="tx1"/>
                </a:solidFill>
                <a:effectLst/>
                <a:latin typeface="Arial" pitchFamily="-110" charset="0"/>
                <a:ea typeface="ＭＳ Ｐゴシック" pitchFamily="-110" charset="-128"/>
                <a:cs typeface="ＭＳ Ｐゴシック" pitchFamily="-110" charset="-128"/>
              </a:rPr>
              <a:t>There may be times when you must decide whether to report child abuse, try to educate the parents, or simply accept a questionable practice as "different" but not harmful. </a:t>
            </a:r>
            <a:r>
              <a:rPr lang="en-US" sz="1200" b="1" i="0" kern="1200" dirty="0">
                <a:solidFill>
                  <a:schemeClr val="tx1"/>
                </a:solidFill>
                <a:effectLst/>
                <a:latin typeface="Arial" pitchFamily="-110" charset="0"/>
                <a:ea typeface="ＭＳ Ｐゴシック" pitchFamily="-110" charset="-128"/>
                <a:cs typeface="ＭＳ Ｐゴシック" pitchFamily="-110" charset="-128"/>
              </a:rPr>
              <a:t>If the practice falls within the legal definitions of child abuse, it must be reported. </a:t>
            </a:r>
            <a:r>
              <a:rPr lang="en-US" sz="1200" b="0" i="0" kern="1200" dirty="0">
                <a:solidFill>
                  <a:schemeClr val="tx1"/>
                </a:solidFill>
                <a:effectLst/>
                <a:latin typeface="Arial" pitchFamily="-110" charset="0"/>
                <a:ea typeface="ＭＳ Ｐゴシック" pitchFamily="-110" charset="-128"/>
                <a:cs typeface="ＭＳ Ｐゴシック" pitchFamily="-110" charset="-128"/>
              </a:rPr>
              <a:t>If you are unsure whether what you have seen or heard is abuse, call a child protective agency for advice.</a:t>
            </a:r>
          </a:p>
          <a:p>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19</a:t>
            </a:fld>
            <a:endParaRPr lang="en-US" dirty="0"/>
          </a:p>
        </p:txBody>
      </p:sp>
    </p:spTree>
    <p:extLst>
      <p:ext uri="{BB962C8B-B14F-4D97-AF65-F5344CB8AC3E}">
        <p14:creationId xmlns:p14="http://schemas.microsoft.com/office/powerpoint/2010/main" val="240704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of</a:t>
            </a:r>
            <a:r>
              <a:rPr lang="en-US" baseline="0" dirty="0"/>
              <a:t> potential emotional abuse:</a:t>
            </a:r>
          </a:p>
          <a:p>
            <a:r>
              <a:rPr lang="en-US" dirty="0"/>
              <a:t>Excessively withdrawn, fearful, or anxious about doing something wrong.</a:t>
            </a:r>
          </a:p>
          <a:p>
            <a:r>
              <a:rPr lang="en-US" dirty="0"/>
              <a:t>Shows extremes in behavior (extremely compliant or extremely demanding; extremely passive or extremely aggressive).</a:t>
            </a:r>
          </a:p>
          <a:p>
            <a:r>
              <a:rPr lang="en-US" dirty="0"/>
              <a:t>Doesn’t seem to be attached to the parent or caregiver.</a:t>
            </a:r>
          </a:p>
          <a:p>
            <a:r>
              <a:rPr lang="en-US" dirty="0"/>
              <a:t>Acts either inappropriately adult (taking care of other children) or inappropriately infantile (rocking, thumb-sucking, throwing tantrums).</a:t>
            </a:r>
          </a:p>
          <a:p>
            <a:endParaRPr lang="en-US" dirty="0"/>
          </a:p>
          <a:p>
            <a:r>
              <a:rPr lang="en-US" sz="1200" b="0" i="0" kern="1200" dirty="0">
                <a:solidFill>
                  <a:schemeClr val="tx1"/>
                </a:solidFill>
                <a:effectLst/>
                <a:latin typeface="Arial" pitchFamily="-110" charset="0"/>
                <a:ea typeface="ＭＳ Ｐゴシック" pitchFamily="-110" charset="-128"/>
                <a:cs typeface="ＭＳ Ｐゴシック" pitchFamily="-110" charset="-128"/>
              </a:rPr>
              <a:t>Reasonable suspicion of emotional abuse that must be reported often results from verbal disclosures or direct observation and involves any person willfully causing or permitting any child to suffer unjustifiable physical pain or mental suffering, or endangering the child’s person or health (P.C. 11165.3). In the absence of a verbal disclosure or direct observation, suspicions of abuse may be reported when behavioral indicators alert the professional to suspect emotional abuse.</a:t>
            </a:r>
          </a:p>
          <a:p>
            <a:r>
              <a:rPr lang="en-US" sz="1200" b="0" i="0" kern="1200" dirty="0">
                <a:solidFill>
                  <a:schemeClr val="tx1"/>
                </a:solidFill>
                <a:effectLst/>
                <a:latin typeface="Arial" pitchFamily="-110" charset="0"/>
                <a:ea typeface="ＭＳ Ｐゴシック" pitchFamily="-110" charset="-128"/>
                <a:cs typeface="ＭＳ Ｐゴシック" pitchFamily="-110" charset="-128"/>
              </a:rPr>
              <a:t>Emotional abuse is often difficult to prove; cumulative documentation by a child protection agency may be necessary for effective intervention. Finally, emotional abuse is most often seen in combination with other forms of abuse; any child who is being physically abused, sexually abused, or neglected is also being emotionally abused.</a:t>
            </a:r>
          </a:p>
          <a:p>
            <a:endParaRPr lang="en-US" dirty="0"/>
          </a:p>
          <a:p>
            <a:endParaRPr lang="en-US" dirty="0"/>
          </a:p>
        </p:txBody>
      </p:sp>
      <p:sp>
        <p:nvSpPr>
          <p:cNvPr id="4" name="Slide Number Placeholder 3"/>
          <p:cNvSpPr>
            <a:spLocks noGrp="1"/>
          </p:cNvSpPr>
          <p:nvPr>
            <p:ph type="sldNum" sz="quarter" idx="10"/>
          </p:nvPr>
        </p:nvSpPr>
        <p:spPr/>
        <p:txBody>
          <a:bodyPr/>
          <a:lstStyle/>
          <a:p>
            <a:fld id="{78BC52EF-D05E-4D1C-923F-05ACC3FAF65A}" type="slidenum">
              <a:rPr lang="en-US" smtClean="0"/>
              <a:t>20</a:t>
            </a:fld>
            <a:endParaRPr lang="en-US" dirty="0"/>
          </a:p>
        </p:txBody>
      </p:sp>
    </p:spTree>
    <p:extLst>
      <p:ext uri="{BB962C8B-B14F-4D97-AF65-F5344CB8AC3E}">
        <p14:creationId xmlns:p14="http://schemas.microsoft.com/office/powerpoint/2010/main" val="184062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10" charset="0"/>
                <a:ea typeface="ＭＳ Ｐゴシック" pitchFamily="-110" charset="-128"/>
                <a:cs typeface="ＭＳ Ｐゴシック" pitchFamily="-110" charset="-128"/>
              </a:rPr>
              <a:t>Seeing a child with injuries or hearing a child tell of an abusive or neglectful act can be heart-wrenching. While it is important that educators control their emotional response in the presence of the child, it is also important that they have a place to express their thoughts and feelings regarding their concerns. Questions about procedural issues may also arise and need to be addressed. Ideally a debriefing would be incorporated into the school’s reporting protocol, but in the absence of a formal procedure, educators should identify someone who can help them to process their experience such as a member of the reporting team, trusted colleague, or administrator.</a:t>
            </a:r>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22</a:t>
            </a:fld>
            <a:endParaRPr lang="en-US" dirty="0"/>
          </a:p>
        </p:txBody>
      </p:sp>
    </p:spTree>
    <p:extLst>
      <p:ext uri="{BB962C8B-B14F-4D97-AF65-F5344CB8AC3E}">
        <p14:creationId xmlns:p14="http://schemas.microsoft.com/office/powerpoint/2010/main" val="546208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a:t>
            </a:r>
            <a:r>
              <a:rPr lang="en-US" baseline="0" dirty="0"/>
              <a:t> pointer – It is helpful to fill out the written report before you call because then you’ll have all the info ready.</a:t>
            </a:r>
          </a:p>
          <a:p>
            <a:r>
              <a:rPr lang="en-US" baseline="0" dirty="0"/>
              <a:t>Note – you should still make a report even if you don’t have enough info to complete the written report.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CPS Child Abuse</a:t>
            </a:r>
            <a:r>
              <a:rPr lang="en-US" baseline="0" dirty="0"/>
              <a:t> and Neglect Hotline (650) 802-7922 or (800) 632-4615.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CFS handles investigations of alleged parent/guardian/caretaker abuse.  If the alleged abuser is not a parent/guardian/caretaker, CFS will cross-report it to the police for investigation (e.g. abuse by a teacher, coach, adult “friend”, etc.).</a:t>
            </a:r>
          </a:p>
          <a:p>
            <a:endParaRPr lang="en-US" dirty="0"/>
          </a:p>
        </p:txBody>
      </p:sp>
      <p:sp>
        <p:nvSpPr>
          <p:cNvPr id="4" name="Slide Number Placeholder 3"/>
          <p:cNvSpPr>
            <a:spLocks noGrp="1"/>
          </p:cNvSpPr>
          <p:nvPr>
            <p:ph type="sldNum" sz="quarter" idx="10"/>
          </p:nvPr>
        </p:nvSpPr>
        <p:spPr/>
        <p:txBody>
          <a:bodyPr/>
          <a:lstStyle/>
          <a:p>
            <a:fld id="{78BC52EF-D05E-4D1C-923F-05ACC3FAF65A}" type="slidenum">
              <a:rPr lang="en-US" smtClean="0"/>
              <a:t>23</a:t>
            </a:fld>
            <a:endParaRPr lang="en-US" dirty="0"/>
          </a:p>
        </p:txBody>
      </p:sp>
    </p:spTree>
    <p:extLst>
      <p:ext uri="{BB962C8B-B14F-4D97-AF65-F5344CB8AC3E}">
        <p14:creationId xmlns:p14="http://schemas.microsoft.com/office/powerpoint/2010/main" val="2383541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enforced.</a:t>
            </a:r>
            <a:r>
              <a:rPr lang="en-US" baseline="0" dirty="0"/>
              <a:t>  </a:t>
            </a:r>
            <a:endParaRPr lang="en-US" dirty="0"/>
          </a:p>
        </p:txBody>
      </p:sp>
      <p:sp>
        <p:nvSpPr>
          <p:cNvPr id="4" name="Slide Number Placeholder 3"/>
          <p:cNvSpPr>
            <a:spLocks noGrp="1"/>
          </p:cNvSpPr>
          <p:nvPr>
            <p:ph type="sldNum" sz="quarter" idx="10"/>
          </p:nvPr>
        </p:nvSpPr>
        <p:spPr/>
        <p:txBody>
          <a:bodyPr/>
          <a:lstStyle/>
          <a:p>
            <a:fld id="{78BC52EF-D05E-4D1C-923F-05ACC3FAF65A}" type="slidenum">
              <a:rPr lang="en-US" smtClean="0"/>
              <a:t>25</a:t>
            </a:fld>
            <a:endParaRPr lang="en-US" dirty="0"/>
          </a:p>
        </p:txBody>
      </p:sp>
    </p:spTree>
    <p:extLst>
      <p:ext uri="{BB962C8B-B14F-4D97-AF65-F5344CB8AC3E}">
        <p14:creationId xmlns:p14="http://schemas.microsoft.com/office/powerpoint/2010/main" val="113489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10" charset="0"/>
                <a:ea typeface="ＭＳ Ｐゴシック" pitchFamily="-110" charset="-128"/>
                <a:cs typeface="ＭＳ Ｐゴシック" pitchFamily="-110" charset="-128"/>
              </a:rPr>
              <a:t>School districts, county offices of education, state special schools and diagnostic centers operated by the State Department of Education, and charter schools are required to: (1) annually train employees and persons working on their behalf who are mandated reporters, as defined in Section 11165.7 of the Penal Code, using the online training module provided by the State Department of Social Services, or other training, as specified, on the mandated reporting requirements; and (2) develop a process for all persons required to receive training under the bill to provide proof of completing this training within the first 6 weeks of each school year or within 6 weeks of that person’s employment.</a:t>
            </a:r>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2</a:t>
            </a:fld>
            <a:endParaRPr lang="en-US" dirty="0"/>
          </a:p>
        </p:txBody>
      </p:sp>
    </p:spTree>
    <p:extLst>
      <p:ext uri="{BB962C8B-B14F-4D97-AF65-F5344CB8AC3E}">
        <p14:creationId xmlns:p14="http://schemas.microsoft.com/office/powerpoint/2010/main" val="3377685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10" charset="0"/>
                <a:ea typeface="ＭＳ Ｐゴシック" pitchFamily="-110" charset="-128"/>
                <a:cs typeface="ＭＳ Ｐゴシック" pitchFamily="-110" charset="-128"/>
              </a:rPr>
              <a:t>To protect mandated reporters from repercussions for obeying the law and protecting children, there are laws that punish anyone who interferes with a mandated reporter making a report. Other laws provide for confidentiality and immunity from prosecution for making a report.</a:t>
            </a:r>
          </a:p>
          <a:p>
            <a:r>
              <a:rPr lang="en-US" sz="1200" b="0" i="0" kern="1200" dirty="0">
                <a:solidFill>
                  <a:schemeClr val="tx1"/>
                </a:solidFill>
                <a:effectLst/>
                <a:latin typeface="Arial" pitchFamily="-110" charset="0"/>
                <a:ea typeface="ＭＳ Ｐゴシック" pitchFamily="-110" charset="-128"/>
                <a:cs typeface="ＭＳ Ｐゴシック" pitchFamily="-110" charset="-128"/>
              </a:rPr>
              <a:t>Mandated reporters have absolute immunity from state criminal or civil liability for reporting as required, even if the mandated reporter acquired the knowledge/reasonable suspicion of the abuse or neglect outside of his or her professional capacity or scope of employment. Mandated reporters and others acting at their direction are not liable civilly or criminally for photographing the victim and disseminating the photograph with the report. (P.C. 11172 (a)).</a:t>
            </a:r>
          </a:p>
          <a:p>
            <a:r>
              <a:rPr lang="en-US" sz="1200" b="0" i="0" kern="1200" dirty="0">
                <a:solidFill>
                  <a:schemeClr val="tx1"/>
                </a:solidFill>
                <a:effectLst/>
                <a:latin typeface="Arial" pitchFamily="-110" charset="0"/>
                <a:ea typeface="ＭＳ Ｐゴシック" pitchFamily="-110" charset="-128"/>
                <a:cs typeface="ＭＳ Ｐゴシック" pitchFamily="-110" charset="-128"/>
              </a:rPr>
              <a:t>Note: Mandated reporters have immunity from federal claims only if the report was made in good faith.</a:t>
            </a:r>
          </a:p>
          <a:p>
            <a:r>
              <a:rPr lang="en-US" sz="1200" b="0" i="0" kern="1200" dirty="0">
                <a:solidFill>
                  <a:schemeClr val="tx1"/>
                </a:solidFill>
                <a:effectLst/>
                <a:latin typeface="Arial" pitchFamily="-110" charset="0"/>
                <a:ea typeface="ＭＳ Ｐゴシック" pitchFamily="-110" charset="-128"/>
                <a:cs typeface="ＭＳ Ｐゴシック" pitchFamily="-110" charset="-128"/>
              </a:rPr>
              <a:t>In the event a civil action is brought against a mandated reporter as a result of a required or authorized report, he or she may present a claim to the State Board of Control for reasonable attorney’s fees incurred in the action if he or she prevails in the action or the court dismisses the action. (P.C. 11172 (c))</a:t>
            </a:r>
          </a:p>
          <a:p>
            <a:endParaRPr lang="en-US" dirty="0"/>
          </a:p>
        </p:txBody>
      </p:sp>
      <p:sp>
        <p:nvSpPr>
          <p:cNvPr id="4" name="Slide Number Placeholder 3"/>
          <p:cNvSpPr>
            <a:spLocks noGrp="1"/>
          </p:cNvSpPr>
          <p:nvPr>
            <p:ph type="sldNum" sz="quarter" idx="10"/>
          </p:nvPr>
        </p:nvSpPr>
        <p:spPr/>
        <p:txBody>
          <a:bodyPr/>
          <a:lstStyle/>
          <a:p>
            <a:fld id="{78BC52EF-D05E-4D1C-923F-05ACC3FAF65A}" type="slidenum">
              <a:rPr lang="en-US" smtClean="0"/>
              <a:t>26</a:t>
            </a:fld>
            <a:endParaRPr lang="en-US"/>
          </a:p>
        </p:txBody>
      </p:sp>
    </p:spTree>
    <p:extLst>
      <p:ext uri="{BB962C8B-B14F-4D97-AF65-F5344CB8AC3E}">
        <p14:creationId xmlns:p14="http://schemas.microsoft.com/office/powerpoint/2010/main" val="410441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10" charset="0"/>
                <a:ea typeface="ＭＳ Ｐゴシック" pitchFamily="-110" charset="-128"/>
                <a:cs typeface="ＭＳ Ｐゴシック" pitchFamily="-110" charset="-128"/>
              </a:rPr>
              <a:t>Reports of suspected child abuse and the information they contain are also confidential and may only be disclosed to official agencies and professionals involved in the investigation, treatment, prosecution, or record-keeping of these cases. Any violation of confidentiality of this information is a misdemeanor punishable by up to six months in the county jail, or by a fine of $500, or by both.</a:t>
            </a:r>
          </a:p>
          <a:p>
            <a:endParaRPr lang="en-US" sz="1200" b="0" i="0" kern="1200" dirty="0">
              <a:solidFill>
                <a:schemeClr val="tx1"/>
              </a:solidFill>
              <a:effectLst/>
              <a:latin typeface="Arial" pitchFamily="-110" charset="0"/>
              <a:ea typeface="ＭＳ Ｐゴシック" pitchFamily="-110" charset="-128"/>
            </a:endParaRPr>
          </a:p>
          <a:p>
            <a:pPr lvl="1"/>
            <a:r>
              <a:rPr lang="en-US" sz="1200" dirty="0"/>
              <a:t>between child protective agencies</a:t>
            </a:r>
          </a:p>
          <a:p>
            <a:pPr lvl="1"/>
            <a:r>
              <a:rPr lang="en-US" sz="1200" dirty="0"/>
              <a:t>to counsel representing a child protective agency</a:t>
            </a:r>
          </a:p>
          <a:p>
            <a:pPr lvl="1"/>
            <a:r>
              <a:rPr lang="en-US" sz="1200" dirty="0"/>
              <a:t>to the district attorney in a criminal prosecution</a:t>
            </a:r>
          </a:p>
          <a:p>
            <a:pPr lvl="1"/>
            <a:r>
              <a:rPr lang="en-US" sz="1200" dirty="0"/>
              <a:t>to the district attorney in an action initiated under Welfare and Institutions Code section 602 (wards; minors violating laws defining crime) arising from alleged child abuse</a:t>
            </a:r>
          </a:p>
          <a:p>
            <a:pPr lvl="1"/>
            <a:r>
              <a:rPr lang="en-US" sz="1200" dirty="0"/>
              <a:t>to the child's counsel appointed pursuant to Welfare and Institutions Code section 317 (c)</a:t>
            </a:r>
          </a:p>
          <a:p>
            <a:pPr lvl="1"/>
            <a:r>
              <a:rPr lang="en-US" sz="1200" dirty="0"/>
              <a:t>to the county counsel or district attorney in proceedings under Family Code section 7800, et seq. (termination of parental rights) or Welfare and Institutions Code section 300 (dependent children)</a:t>
            </a:r>
          </a:p>
          <a:p>
            <a:pPr lvl="1"/>
            <a:r>
              <a:rPr lang="en-US" sz="1200" dirty="0"/>
              <a:t>to a licensing agency when abuse in out-of-home care is reasonably suspected</a:t>
            </a:r>
          </a:p>
          <a:p>
            <a:pPr lvl="1"/>
            <a:r>
              <a:rPr lang="en-US" sz="1200" dirty="0"/>
              <a:t>by court order</a:t>
            </a:r>
          </a:p>
          <a:p>
            <a:pPr lvl="1"/>
            <a:r>
              <a:rPr lang="en-US" sz="1200" dirty="0"/>
              <a:t>when the reporter waives confidentiality (P.C. 11167 (d))</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27</a:t>
            </a:fld>
            <a:endParaRPr lang="en-US" dirty="0"/>
          </a:p>
        </p:txBody>
      </p:sp>
    </p:spTree>
    <p:extLst>
      <p:ext uri="{BB962C8B-B14F-4D97-AF65-F5344CB8AC3E}">
        <p14:creationId xmlns:p14="http://schemas.microsoft.com/office/powerpoint/2010/main" val="3351726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C52EF-D05E-4D1C-923F-05ACC3FAF65A}" type="slidenum">
              <a:rPr lang="en-US" smtClean="0"/>
              <a:t>28</a:t>
            </a:fld>
            <a:endParaRPr lang="en-US" dirty="0"/>
          </a:p>
        </p:txBody>
      </p:sp>
    </p:spTree>
    <p:extLst>
      <p:ext uri="{BB962C8B-B14F-4D97-AF65-F5344CB8AC3E}">
        <p14:creationId xmlns:p14="http://schemas.microsoft.com/office/powerpoint/2010/main" val="3109991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mandated reporter has made a report of suspected abuse/neglect, they have fulfilled their mandated reporter duty.  What happens after the report is up to the Department of Children and Family Services and/or law enforcement.  These agencies are governed by specific</a:t>
            </a:r>
            <a:r>
              <a:rPr lang="en-US" baseline="0" dirty="0"/>
              <a:t> laws and regulations that delineate how to evaluate reports, assess for safety risks, and determine whether an investigation is warranted.   Children and Family Services social workers are trained in this area of the law.</a:t>
            </a:r>
          </a:p>
          <a:p>
            <a:endParaRPr lang="en-US" baseline="0" dirty="0"/>
          </a:p>
          <a:p>
            <a:r>
              <a:rPr lang="en-US" baseline="0" dirty="0"/>
              <a:t>Mandated reporters need to trust child protective agencies to do their job within legal parameters.  </a:t>
            </a:r>
          </a:p>
          <a:p>
            <a:endParaRPr lang="en-US" baseline="0" dirty="0"/>
          </a:p>
          <a:p>
            <a:r>
              <a:rPr lang="en-US" baseline="0" dirty="0"/>
              <a:t>After making a report, a mandated reporter should always follow-up with another telephone call if they discover/learn of more information concerning their report.  </a:t>
            </a:r>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29</a:t>
            </a:fld>
            <a:endParaRPr lang="en-US" dirty="0"/>
          </a:p>
        </p:txBody>
      </p:sp>
    </p:spTree>
    <p:extLst>
      <p:ext uri="{BB962C8B-B14F-4D97-AF65-F5344CB8AC3E}">
        <p14:creationId xmlns:p14="http://schemas.microsoft.com/office/powerpoint/2010/main" val="3987074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to CFS are cross-reported to law enforcement, and vice versa.</a:t>
            </a:r>
          </a:p>
        </p:txBody>
      </p:sp>
      <p:sp>
        <p:nvSpPr>
          <p:cNvPr id="4" name="Slide Number Placeholder 3"/>
          <p:cNvSpPr>
            <a:spLocks noGrp="1"/>
          </p:cNvSpPr>
          <p:nvPr>
            <p:ph type="sldNum" sz="quarter" idx="10"/>
          </p:nvPr>
        </p:nvSpPr>
        <p:spPr/>
        <p:txBody>
          <a:bodyPr/>
          <a:lstStyle/>
          <a:p>
            <a:fld id="{884224D8-4FA5-4B74-BD52-B6C2D83FE930}" type="slidenum">
              <a:rPr lang="en-US" smtClean="0"/>
              <a:pPr/>
              <a:t>30</a:t>
            </a:fld>
            <a:endParaRPr lang="en-US" dirty="0"/>
          </a:p>
        </p:txBody>
      </p:sp>
    </p:spTree>
    <p:extLst>
      <p:ext uri="{BB962C8B-B14F-4D97-AF65-F5344CB8AC3E}">
        <p14:creationId xmlns:p14="http://schemas.microsoft.com/office/powerpoint/2010/main" val="62758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it is understandably frustrating, you are not entitled to detailed information regarding the assessment/investigation/evaluation/outcome of the report you made.   Please understand that the screeners cannot provide you with this information, even if they wanted to.</a:t>
            </a:r>
          </a:p>
          <a:p>
            <a:endParaRPr lang="en-US" baseline="0" dirty="0"/>
          </a:p>
          <a:p>
            <a:r>
              <a:rPr lang="en-US" baseline="0" dirty="0"/>
              <a:t>The family and/or child involved are free to tell you anything they want.  Please keep in mind, however, that there is a lot of shame and stigma associated with being investigated/involved with the Dependency system and what the parents/child choose to tell you may or may not be accurate or complete, and/or they may not fully understand all the aspects of the system.  CFS can neither confirm nor deny anything someone may have told you about a CFS investigation/case. </a:t>
            </a:r>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31</a:t>
            </a:fld>
            <a:endParaRPr lang="en-US" dirty="0"/>
          </a:p>
        </p:txBody>
      </p:sp>
    </p:spTree>
    <p:extLst>
      <p:ext uri="{BB962C8B-B14F-4D97-AF65-F5344CB8AC3E}">
        <p14:creationId xmlns:p14="http://schemas.microsoft.com/office/powerpoint/2010/main" val="1670911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of</a:t>
            </a:r>
            <a:r>
              <a:rPr lang="en-US" baseline="0" dirty="0"/>
              <a:t> inappropriate behavior by school personnel will be investigated by law enforcement.</a:t>
            </a:r>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32</a:t>
            </a:fld>
            <a:endParaRPr lang="en-US" dirty="0"/>
          </a:p>
        </p:txBody>
      </p:sp>
    </p:spTree>
    <p:extLst>
      <p:ext uri="{BB962C8B-B14F-4D97-AF65-F5344CB8AC3E}">
        <p14:creationId xmlns:p14="http://schemas.microsoft.com/office/powerpoint/2010/main" val="1984663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33</a:t>
            </a:fld>
            <a:endParaRPr lang="en-US" dirty="0"/>
          </a:p>
        </p:txBody>
      </p:sp>
    </p:spTree>
    <p:extLst>
      <p:ext uri="{BB962C8B-B14F-4D97-AF65-F5344CB8AC3E}">
        <p14:creationId xmlns:p14="http://schemas.microsoft.com/office/powerpoint/2010/main" val="3723473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34</a:t>
            </a:fld>
            <a:endParaRPr lang="en-US"/>
          </a:p>
        </p:txBody>
      </p:sp>
    </p:spTree>
    <p:extLst>
      <p:ext uri="{BB962C8B-B14F-4D97-AF65-F5344CB8AC3E}">
        <p14:creationId xmlns:p14="http://schemas.microsoft.com/office/powerpoint/2010/main" val="2118365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e20ede91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e20ede91e_0_0:notes"/>
          <p:cNvSpPr txBox="1">
            <a:spLocks noGrp="1"/>
          </p:cNvSpPr>
          <p:nvPr>
            <p:ph type="body" idx="1"/>
          </p:nvPr>
        </p:nvSpPr>
        <p:spPr>
          <a:xfrm>
            <a:off x="701040" y="4416426"/>
            <a:ext cx="56082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390" name="Google Shape;390;g5e20ede91e_0_0:notes"/>
          <p:cNvSpPr txBox="1">
            <a:spLocks noGrp="1"/>
          </p:cNvSpPr>
          <p:nvPr>
            <p:ph type="sldNum" idx="12"/>
          </p:nvPr>
        </p:nvSpPr>
        <p:spPr>
          <a:xfrm>
            <a:off x="3970938" y="8829675"/>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427191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10" charset="0"/>
                <a:ea typeface="ＭＳ Ｐゴシック" pitchFamily="-110" charset="-128"/>
                <a:cs typeface="ＭＳ Ｐゴシック" pitchFamily="-110" charset="-128"/>
              </a:rPr>
              <a:t>In 2013, 89% of all reports made in the state of California were made by mandated reporters, led by Educators, who made 22% of reports of suspected child abuse or neglect</a:t>
            </a:r>
          </a:p>
          <a:p>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3</a:t>
            </a:fld>
            <a:endParaRPr lang="en-US" dirty="0"/>
          </a:p>
        </p:txBody>
      </p:sp>
    </p:spTree>
    <p:extLst>
      <p:ext uri="{BB962C8B-B14F-4D97-AF65-F5344CB8AC3E}">
        <p14:creationId xmlns:p14="http://schemas.microsoft.com/office/powerpoint/2010/main" val="311702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10" charset="0"/>
                <a:ea typeface="ＭＳ Ｐゴシック" pitchFamily="-110" charset="-128"/>
                <a:cs typeface="ＭＳ Ｐゴシック" pitchFamily="-110" charset="-128"/>
              </a:rPr>
              <a:t>Though everyone should report child abuse, a number of professionals must report abuse or be held liable by law. These individuals, called </a:t>
            </a:r>
            <a:r>
              <a:rPr lang="en-US" sz="1200" b="1" i="0" kern="1200" dirty="0">
                <a:solidFill>
                  <a:schemeClr val="tx1"/>
                </a:solidFill>
                <a:effectLst/>
                <a:latin typeface="Arial" pitchFamily="-110" charset="0"/>
                <a:ea typeface="ＭＳ Ｐゴシック" pitchFamily="-110" charset="-128"/>
                <a:cs typeface="ＭＳ Ｐゴシック" pitchFamily="-110" charset="-128"/>
              </a:rPr>
              <a:t>mandated reporters</a:t>
            </a:r>
            <a:r>
              <a:rPr lang="en-US" sz="1200" b="0" i="0" kern="1200" dirty="0">
                <a:solidFill>
                  <a:schemeClr val="tx1"/>
                </a:solidFill>
                <a:effectLst/>
                <a:latin typeface="Arial" pitchFamily="-110" charset="0"/>
                <a:ea typeface="ＭＳ Ｐゴシック" pitchFamily="-110" charset="-128"/>
                <a:cs typeface="ＭＳ Ｐゴシック" pitchFamily="-110" charset="-128"/>
              </a:rPr>
              <a:t>, are primarily people who have contact with children through their employment and are listed in California Penal Code 11165.7. The list is extensive and continues to grow. </a:t>
            </a:r>
          </a:p>
          <a:p>
            <a:endParaRPr lang="en-US" sz="1200" b="0" i="0" kern="1200" dirty="0">
              <a:solidFill>
                <a:schemeClr val="tx1"/>
              </a:solidFill>
              <a:effectLst/>
              <a:latin typeface="Arial" pitchFamily="-110" charset="0"/>
              <a:ea typeface="ＭＳ Ｐゴシック" pitchFamily="-110" charset="-128"/>
              <a:cs typeface="ＭＳ Ｐゴシック" pitchFamily="-110" charset="-128"/>
            </a:endParaRPr>
          </a:p>
          <a:p>
            <a:r>
              <a:rPr lang="en-US" sz="1200" b="0" i="0" kern="1200" dirty="0">
                <a:solidFill>
                  <a:schemeClr val="tx1"/>
                </a:solidFill>
                <a:effectLst/>
                <a:latin typeface="Arial" pitchFamily="-110" charset="0"/>
                <a:ea typeface="ＭＳ Ｐゴシック" pitchFamily="-110" charset="-128"/>
                <a:cs typeface="ＭＳ Ｐゴシック" pitchFamily="-110" charset="-128"/>
              </a:rPr>
              <a:t>Volunteers (with the exception of Court Appointed Special Advocates) of public or private organizations are not mandated reporters, but are encouraged to report concerns of abuse or neglect.</a:t>
            </a:r>
            <a:endParaRPr lang="en-US" dirty="0"/>
          </a:p>
        </p:txBody>
      </p:sp>
      <p:sp>
        <p:nvSpPr>
          <p:cNvPr id="4" name="Slide Number Placeholder 3"/>
          <p:cNvSpPr>
            <a:spLocks noGrp="1"/>
          </p:cNvSpPr>
          <p:nvPr>
            <p:ph type="sldNum" sz="quarter" idx="10"/>
          </p:nvPr>
        </p:nvSpPr>
        <p:spPr/>
        <p:txBody>
          <a:bodyPr/>
          <a:lstStyle/>
          <a:p>
            <a:fld id="{78BC52EF-D05E-4D1C-923F-05ACC3FAF65A}" type="slidenum">
              <a:rPr lang="en-US" smtClean="0"/>
              <a:t>4</a:t>
            </a:fld>
            <a:endParaRPr lang="en-US" dirty="0"/>
          </a:p>
        </p:txBody>
      </p:sp>
    </p:spTree>
    <p:extLst>
      <p:ext uri="{BB962C8B-B14F-4D97-AF65-F5344CB8AC3E}">
        <p14:creationId xmlns:p14="http://schemas.microsoft.com/office/powerpoint/2010/main" val="114543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itchFamily="-110" charset="0"/>
                <a:ea typeface="ＭＳ Ｐゴシック" pitchFamily="-110" charset="-128"/>
                <a:cs typeface="ＭＳ Ｐゴシック" pitchFamily="-110" charset="-128"/>
              </a:rPr>
              <a:t>When two or more mandated reporters jointly have knowledge of suspected child abuse or neglect, a single report may be made by the selected member of the reporting team. Any member of the reporting team who has knowledge that the designated person has failed to report must do so him or herself.  Be clear on who does this so</a:t>
            </a:r>
            <a:r>
              <a:rPr lang="en-US" sz="1200" b="0" i="0" kern="1200" baseline="0" dirty="0">
                <a:solidFill>
                  <a:schemeClr val="tx1"/>
                </a:solidFill>
                <a:effectLst/>
                <a:latin typeface="Arial" pitchFamily="-110" charset="0"/>
                <a:ea typeface="ＭＳ Ｐゴシック" pitchFamily="-110" charset="-128"/>
                <a:cs typeface="ＭＳ Ｐゴシック" pitchFamily="-110" charset="-128"/>
              </a:rPr>
              <a:t> that the report is made. </a:t>
            </a:r>
            <a:r>
              <a:rPr lang="en-US" sz="1200" b="0" i="0" kern="1200" dirty="0">
                <a:solidFill>
                  <a:schemeClr val="tx1"/>
                </a:solidFill>
                <a:effectLst/>
                <a:latin typeface="Arial" pitchFamily="-110" charset="0"/>
                <a:ea typeface="ＭＳ Ｐゴシック" pitchFamily="-110" charset="-128"/>
                <a:cs typeface="ＭＳ Ｐゴシック" pitchFamily="-110" charset="-128"/>
              </a:rPr>
              <a:t>This</a:t>
            </a:r>
            <a:r>
              <a:rPr lang="en-US" sz="1200" b="0" i="0" kern="1200" baseline="0" dirty="0">
                <a:solidFill>
                  <a:schemeClr val="tx1"/>
                </a:solidFill>
                <a:effectLst/>
                <a:latin typeface="Arial" pitchFamily="-110" charset="0"/>
                <a:ea typeface="ＭＳ Ｐゴシック" pitchFamily="-110" charset="-128"/>
                <a:cs typeface="ＭＳ Ｐゴシック" pitchFamily="-110" charset="-128"/>
              </a:rPr>
              <a:t> is hugely important – report and if there is a team member, follow up to confirm report.   Dr. Stirling circumstance.   </a:t>
            </a:r>
            <a:endParaRPr lang="en-US" sz="1200" b="0" i="0" kern="1200" dirty="0">
              <a:solidFill>
                <a:schemeClr val="tx1"/>
              </a:solidFill>
              <a:effectLst/>
              <a:latin typeface="Arial" pitchFamily="-110" charset="0"/>
              <a:ea typeface="ＭＳ Ｐゴシック" pitchFamily="-110" charset="-128"/>
              <a:cs typeface="ＭＳ Ｐゴシック" pitchFamily="-110" charset="-128"/>
            </a:endParaRPr>
          </a:p>
          <a:p>
            <a:endParaRPr lang="en-US" sz="1200" b="0" i="0" kern="1200" dirty="0">
              <a:solidFill>
                <a:schemeClr val="tx1"/>
              </a:solidFill>
              <a:effectLst/>
              <a:latin typeface="Arial" pitchFamily="-110" charset="0"/>
              <a:ea typeface="ＭＳ Ｐゴシック" pitchFamily="-110" charset="-128"/>
              <a:cs typeface="ＭＳ Ｐゴシック" pitchFamily="-110" charset="-128"/>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78BC52EF-D05E-4D1C-923F-05ACC3FAF65A}" type="slidenum">
              <a:rPr lang="en-US" smtClean="0"/>
              <a:t>5</a:t>
            </a:fld>
            <a:endParaRPr lang="en-US" dirty="0"/>
          </a:p>
        </p:txBody>
      </p:sp>
    </p:spTree>
    <p:extLst>
      <p:ext uri="{BB962C8B-B14F-4D97-AF65-F5344CB8AC3E}">
        <p14:creationId xmlns:p14="http://schemas.microsoft.com/office/powerpoint/2010/main" val="118959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 Code, § 11166, subd. (a)(1) Reasonable</a:t>
            </a:r>
            <a:r>
              <a:rPr lang="en-US" baseline="0" dirty="0"/>
              <a:t> suspicion means that it is objectively reasonable for a person to entertain a suspicion, based upon facts that could cause a reasonable person in a like position, drawing, when appropriate, on his or her training and experience, to suspect child abuse or neglect.  Reasonable abuse does not require certainty.  </a:t>
            </a:r>
            <a:endParaRPr lang="en-US" dirty="0"/>
          </a:p>
        </p:txBody>
      </p:sp>
      <p:sp>
        <p:nvSpPr>
          <p:cNvPr id="4" name="Slide Number Placeholder 3"/>
          <p:cNvSpPr>
            <a:spLocks noGrp="1"/>
          </p:cNvSpPr>
          <p:nvPr>
            <p:ph type="sldNum" sz="quarter" idx="10"/>
          </p:nvPr>
        </p:nvSpPr>
        <p:spPr/>
        <p:txBody>
          <a:bodyPr/>
          <a:lstStyle/>
          <a:p>
            <a:fld id="{78BC52EF-D05E-4D1C-923F-05ACC3FAF65A}" type="slidenum">
              <a:rPr lang="en-US" smtClean="0"/>
              <a:t>6</a:t>
            </a:fld>
            <a:endParaRPr lang="en-US" dirty="0"/>
          </a:p>
        </p:txBody>
      </p:sp>
    </p:spTree>
    <p:extLst>
      <p:ext uri="{BB962C8B-B14F-4D97-AF65-F5344CB8AC3E}">
        <p14:creationId xmlns:p14="http://schemas.microsoft.com/office/powerpoint/2010/main" val="317374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C52EF-D05E-4D1C-923F-05ACC3FAF65A}" type="slidenum">
              <a:rPr lang="en-US" smtClean="0"/>
              <a:t>7</a:t>
            </a:fld>
            <a:endParaRPr lang="en-US"/>
          </a:p>
        </p:txBody>
      </p:sp>
    </p:spTree>
    <p:extLst>
      <p:ext uri="{BB962C8B-B14F-4D97-AF65-F5344CB8AC3E}">
        <p14:creationId xmlns:p14="http://schemas.microsoft.com/office/powerpoint/2010/main" val="268466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Light" panose="020F0302020204030204" pitchFamily="34" charset="0"/>
                <a:cs typeface="Calibri Light" panose="020F0302020204030204" pitchFamily="34" charset="0"/>
              </a:rPr>
              <a:t>Although the injury is not an accident, the parent or caretaker may not have intended to hurt the child. The injury may have resulted from over-discipline or inappropriate physical punishment.</a:t>
            </a:r>
          </a:p>
          <a:p>
            <a:endParaRPr lang="en-US" dirty="0"/>
          </a:p>
          <a:p>
            <a:endParaRPr lang="en-US" dirty="0"/>
          </a:p>
          <a:p>
            <a:r>
              <a:rPr lang="en-US" dirty="0"/>
              <a:t>Signs of potential physical abuse:</a:t>
            </a:r>
          </a:p>
          <a:p>
            <a:r>
              <a:rPr lang="en-US" dirty="0"/>
              <a:t>Frequent injuries or unexplained bruises, welts, or cuts.</a:t>
            </a:r>
          </a:p>
          <a:p>
            <a:r>
              <a:rPr lang="en-US" dirty="0"/>
              <a:t>Is always watchful and “on alert,” as if waiting for something bad to happen.</a:t>
            </a:r>
          </a:p>
          <a:p>
            <a:r>
              <a:rPr lang="en-US" dirty="0"/>
              <a:t>Injuries appear to have a pattern such as marks from a hand or belt.</a:t>
            </a:r>
          </a:p>
          <a:p>
            <a:r>
              <a:rPr lang="en-US" dirty="0"/>
              <a:t>Shies away from touch, flinches at sudden movements, or seems afraid to go home.</a:t>
            </a:r>
          </a:p>
          <a:p>
            <a:r>
              <a:rPr lang="en-US" dirty="0"/>
              <a:t>Wears inappropriate clothing to cover up injuries, such as long-sleeved shirts on hot days.</a:t>
            </a:r>
          </a:p>
          <a:p>
            <a:endParaRPr lang="en-US" dirty="0"/>
          </a:p>
        </p:txBody>
      </p:sp>
      <p:sp>
        <p:nvSpPr>
          <p:cNvPr id="4" name="Slide Number Placeholder 3"/>
          <p:cNvSpPr>
            <a:spLocks noGrp="1"/>
          </p:cNvSpPr>
          <p:nvPr>
            <p:ph type="sldNum" sz="quarter" idx="10"/>
          </p:nvPr>
        </p:nvSpPr>
        <p:spPr/>
        <p:txBody>
          <a:bodyPr/>
          <a:lstStyle/>
          <a:p>
            <a:fld id="{78BC52EF-D05E-4D1C-923F-05ACC3FAF65A}" type="slidenum">
              <a:rPr lang="en-US" smtClean="0"/>
              <a:t>8</a:t>
            </a:fld>
            <a:endParaRPr lang="en-US" dirty="0"/>
          </a:p>
        </p:txBody>
      </p:sp>
    </p:spTree>
    <p:extLst>
      <p:ext uri="{BB962C8B-B14F-4D97-AF65-F5344CB8AC3E}">
        <p14:creationId xmlns:p14="http://schemas.microsoft.com/office/powerpoint/2010/main" val="123340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Other</a:t>
            </a:r>
            <a:r>
              <a:rPr lang="en-US" baseline="0" dirty="0"/>
              <a:t> situations that aren’t physical abuse per law: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Light" panose="020F0302020204030204" pitchFamily="34" charset="0"/>
              </a:rPr>
              <a:t>A “mutual affray between minors” (P.C. 11165.6)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libri Light" panose="020F030202020403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Light" panose="020F0302020204030204" pitchFamily="34" charset="0"/>
              </a:rPr>
              <a:t>Reasonable and necessary force” by a district employee to quell a disturbance threatening physical injury to person or damage to property, for purposes of self-defense, or to obtain possession of weapons or other dangerous objects within the control of the pupil (P.C. 11165.4, E.C. 44807, and E.C. 49001)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libri Light" panose="020F030202020403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"Reasonable and necessary force" used by a peace officer acting within the course and scope of his or her employment as a peace officer (P.C. 11165.4)</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 child receiving treatment by spiritual means or not receiving specified medical treatment for religious reasons. An informed and appropriate medical decision made by parent or guardian after consultation with a physician or physicians who have examined the minor does not constitute neglect (P.C. 11165.2(b))</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84224D8-4FA5-4B74-BD52-B6C2D83FE930}" type="slidenum">
              <a:rPr lang="en-US" smtClean="0"/>
              <a:pPr/>
              <a:t>11</a:t>
            </a:fld>
            <a:endParaRPr lang="en-US" dirty="0"/>
          </a:p>
        </p:txBody>
      </p:sp>
    </p:spTree>
    <p:extLst>
      <p:ext uri="{BB962C8B-B14F-4D97-AF65-F5344CB8AC3E}">
        <p14:creationId xmlns:p14="http://schemas.microsoft.com/office/powerpoint/2010/main" val="284266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1F6D8944-934B-493C-BCF4-5D149BC9E5C3}" type="slidenum">
              <a:rPr lang="en-US" smtClean="0"/>
              <a:pPr/>
              <a:t>‹#›</a:t>
            </a:fld>
            <a:endParaRPr lang="en-US" dirty="0"/>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6D7F0DF-FC6D-4B80-BBCA-820DECE20C80}" type="slidenum">
              <a:rPr lang="en-US" smtClean="0"/>
              <a:pPr/>
              <a:t>‹#›</a:t>
            </a:fld>
            <a:endParaRPr lang="en-US" dirty="0"/>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20079DB-DBCD-48E4-805F-21056A0BE757}" type="slidenum">
              <a:rPr lang="en-US" smtClean="0"/>
              <a:pPr/>
              <a:t>‹#›</a:t>
            </a:fld>
            <a:endParaRPr lang="en-US" dirty="0"/>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36BBA2B-BD31-4FAC-857F-0E704CCD1D40}"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28FF72A2-BE73-4961-A187-6976EA127B11}" type="slidenum">
              <a:rPr lang="en-US" smtClean="0"/>
              <a:pPr/>
              <a:t>‹#›</a:t>
            </a:fld>
            <a:endParaRPr lang="en-US" dirty="0"/>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203E6DB2-EC6A-4269-AAB1-8DEE2D200202}" type="slidenum">
              <a:rPr lang="en-US" smtClean="0"/>
              <a:pPr/>
              <a:t>‹#›</a:t>
            </a:fld>
            <a:endParaRPr lang="en-US" dirty="0"/>
          </a:p>
        </p:txBody>
      </p:sp>
      <p:sp>
        <p:nvSpPr>
          <p:cNvPr id="9" name="Content Placeholder 8"/>
          <p:cNvSpPr>
            <a:spLocks noGrp="1"/>
          </p:cNvSpPr>
          <p:nvPr>
            <p:ph sz="quarter" idx="13"/>
          </p:nvPr>
        </p:nvSpPr>
        <p:spPr>
          <a:xfrm>
            <a:off x="676655"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7BBC6C83-6A27-4F51-9771-71D53841E60B}" type="slidenum">
              <a:rPr lang="en-US" smtClean="0"/>
              <a:pPr/>
              <a:t>‹#›</a:t>
            </a:fld>
            <a:endParaRPr lang="en-US" dirty="0"/>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CEDEB0A0-0460-4D3C-8CFE-A7019E17CD41}" type="slidenum">
              <a:rPr lang="en-US" smtClean="0"/>
              <a:pPr/>
              <a:t>‹#›</a:t>
            </a:fld>
            <a:endParaRPr lang="en-US" dirty="0"/>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5BAA2A0F-5A74-41F2-8C86-55772DE86D45}" type="slidenum">
              <a:rPr lang="en-US" smtClean="0"/>
              <a:pPr/>
              <a:t>‹#›</a:t>
            </a:fld>
            <a:endParaRPr lang="en-US" dirty="0"/>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954C135-167F-4F7E-BDB8-40E51453F9E4}" type="slidenum">
              <a:rPr lang="en-US" smtClean="0"/>
              <a:pPr/>
              <a:t>‹#›</a:t>
            </a:fld>
            <a:endParaRPr lang="en-US" dirty="0"/>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218E1D6F-3BFF-47AF-ACBF-5FDB8218D340}" type="slidenum">
              <a:rPr lang="en-US" smtClean="0"/>
              <a:pPr/>
              <a:t>‹#›</a:t>
            </a:fld>
            <a:endParaRPr lang="en-US" dirty="0"/>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dirty="0"/>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60CB02FF-DC23-4EC5-86ED-5538AD2C5C1E}" type="slidenum">
              <a:rPr lang="en-US" smtClean="0"/>
              <a:pPr/>
              <a:t>‹#›</a:t>
            </a:fld>
            <a:endParaRPr lang="en-US" dirty="0"/>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ransition spd="slow">
    <p:random/>
  </p:transition>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oag.ca.gov/sites/all/files/agweb/pdfs/childabuse/ss_8572.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hsa.smcgov.org/child-protective-services" TargetMode="External"/><Relationship Id="rId4" Type="http://schemas.openxmlformats.org/officeDocument/2006/relationships/hyperlink" Target="https://hsa.smcgov.org/making-child-abuse-repor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04800" y="514350"/>
            <a:ext cx="8534400" cy="1428750"/>
          </a:xfrm>
        </p:spPr>
        <p:txBody>
          <a:bodyPr>
            <a:normAutofit fontScale="90000"/>
          </a:bodyPr>
          <a:lstStyle/>
          <a:p>
            <a:r>
              <a:rPr lang="en-US" sz="3600" b="1" cap="none" dirty="0">
                <a:latin typeface="Calibri Light" panose="020F0302020204030204" pitchFamily="34" charset="0"/>
                <a:ea typeface="ＭＳ Ｐゴシック" pitchFamily="-106" charset="-128"/>
              </a:rPr>
              <a:t/>
            </a:r>
            <a:br>
              <a:rPr lang="en-US" sz="3600" b="1" cap="none" dirty="0">
                <a:latin typeface="Calibri Light" panose="020F0302020204030204" pitchFamily="34" charset="0"/>
                <a:ea typeface="ＭＳ Ｐゴシック" pitchFamily="-106" charset="-128"/>
              </a:rPr>
            </a:br>
            <a:r>
              <a:rPr lang="en-US" sz="3600" b="1" i="1" dirty="0">
                <a:latin typeface="Calibri Light" panose="020F0302020204030204" pitchFamily="34" charset="0"/>
                <a:ea typeface="ＭＳ Ｐゴシック" pitchFamily="-106" charset="-128"/>
              </a:rPr>
              <a:t>Guidelines &amp; Responsibilities of School </a:t>
            </a:r>
            <a:br>
              <a:rPr lang="en-US" sz="3600" b="1" i="1" dirty="0">
                <a:latin typeface="Calibri Light" panose="020F0302020204030204" pitchFamily="34" charset="0"/>
                <a:ea typeface="ＭＳ Ｐゴシック" pitchFamily="-106" charset="-128"/>
              </a:rPr>
            </a:br>
            <a:r>
              <a:rPr lang="en-US" sz="3600" b="1" i="1" dirty="0">
                <a:latin typeface="Calibri Light" panose="020F0302020204030204" pitchFamily="34" charset="0"/>
                <a:ea typeface="ＭＳ Ｐゴシック" pitchFamily="-106" charset="-128"/>
              </a:rPr>
              <a:t>Employees as Mandated Reporters</a:t>
            </a:r>
            <a:r>
              <a:rPr lang="en-US" sz="4000" b="1" cap="none" dirty="0">
                <a:effectLst>
                  <a:outerShdw blurRad="38100" dist="38100" dir="2700000" algn="tl">
                    <a:srgbClr val="000000">
                      <a:alpha val="43137"/>
                    </a:srgbClr>
                  </a:outerShdw>
                </a:effectLst>
                <a:latin typeface="Calibri Light" panose="020F0302020204030204" pitchFamily="34" charset="0"/>
                <a:ea typeface="ＭＳ Ｐゴシック" pitchFamily="-106" charset="-128"/>
              </a:rPr>
              <a:t> </a:t>
            </a:r>
          </a:p>
        </p:txBody>
      </p:sp>
      <p:sp>
        <p:nvSpPr>
          <p:cNvPr id="15363" name="Rectangle 3"/>
          <p:cNvSpPr>
            <a:spLocks noGrp="1" noChangeArrowheads="1"/>
          </p:cNvSpPr>
          <p:nvPr>
            <p:ph type="subTitle" idx="1"/>
          </p:nvPr>
        </p:nvSpPr>
        <p:spPr>
          <a:xfrm>
            <a:off x="457200" y="2057400"/>
            <a:ext cx="8534400" cy="2857500"/>
          </a:xfrm>
        </p:spPr>
        <p:txBody>
          <a:bodyPr/>
          <a:lstStyle/>
          <a:p>
            <a:pPr algn="ctr" eaLnBrk="1" hangingPunct="1"/>
            <a:r>
              <a:rPr lang="en-US" sz="1800" b="1">
                <a:latin typeface="Calibri Light" panose="020F0302020204030204" pitchFamily="34" charset="0"/>
                <a:ea typeface="ＭＳ Ｐゴシック" pitchFamily="-106" charset="-128"/>
              </a:rPr>
              <a:t>2019-2020 </a:t>
            </a:r>
            <a:r>
              <a:rPr lang="en-US" sz="1800" b="1" dirty="0">
                <a:latin typeface="Calibri Light" panose="020F0302020204030204" pitchFamily="34" charset="0"/>
                <a:ea typeface="ＭＳ Ｐゴシック" pitchFamily="-106" charset="-128"/>
              </a:rPr>
              <a:t>School Year</a:t>
            </a:r>
          </a:p>
          <a:p>
            <a:pPr algn="ctr" eaLnBrk="1" hangingPunct="1"/>
            <a:endParaRPr lang="en-US" sz="1800" b="1" dirty="0">
              <a:latin typeface="Calibri Light" panose="020F0302020204030204" pitchFamily="34" charset="0"/>
              <a:ea typeface="ＭＳ Ｐゴシック" pitchFamily="-106" charset="-128"/>
            </a:endParaRPr>
          </a:p>
          <a:p>
            <a:pPr algn="ctr" eaLnBrk="1" hangingPunct="1"/>
            <a:r>
              <a:rPr lang="en-US" sz="1800" b="1" dirty="0">
                <a:latin typeface="Calibri Light" panose="020F0302020204030204" pitchFamily="34" charset="0"/>
                <a:ea typeface="ＭＳ Ｐゴシック" pitchFamily="-106" charset="-128"/>
              </a:rPr>
              <a:t>Provided by the</a:t>
            </a:r>
          </a:p>
          <a:p>
            <a:pPr algn="ctr" eaLnBrk="1" hangingPunct="1"/>
            <a:r>
              <a:rPr lang="en-US" sz="1800" b="1" dirty="0">
                <a:latin typeface="Calibri Light" panose="020F0302020204030204" pitchFamily="34" charset="0"/>
                <a:ea typeface="ＭＳ Ｐゴシック" pitchFamily="-106" charset="-128"/>
              </a:rPr>
              <a:t>Office of the San Mateo County Counsel </a:t>
            </a:r>
          </a:p>
          <a:p>
            <a:pPr eaLnBrk="1" hangingPunct="1"/>
            <a:endParaRPr lang="en-US" dirty="0">
              <a:ea typeface="ＭＳ Ｐゴシック" pitchFamily="-106"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107C56-3D6F-4BE5-9E91-5216F8EECE20}"/>
              </a:ext>
            </a:extLst>
          </p:cNvPr>
          <p:cNvSpPr>
            <a:spLocks noGrp="1"/>
          </p:cNvSpPr>
          <p:nvPr>
            <p:ph idx="1"/>
          </p:nvPr>
        </p:nvSpPr>
        <p:spPr/>
        <p:txBody>
          <a:bodyPr>
            <a:normAutofit fontScale="92500"/>
          </a:bodyPr>
          <a:lstStyle/>
          <a:p>
            <a:r>
              <a:rPr lang="en-US" dirty="0">
                <a:latin typeface="Calibri Light" panose="020F0302020204030204" pitchFamily="34" charset="0"/>
                <a:cs typeface="Calibri Light" panose="020F0302020204030204" pitchFamily="34" charset="0"/>
              </a:rPr>
              <a:t>Any injury with an improbable explanation</a:t>
            </a:r>
          </a:p>
          <a:p>
            <a:r>
              <a:rPr lang="en-US" dirty="0">
                <a:latin typeface="Calibri Light" panose="020F0302020204030204" pitchFamily="34" charset="0"/>
                <a:cs typeface="Calibri Light" panose="020F0302020204030204" pitchFamily="34" charset="0"/>
              </a:rPr>
              <a:t>An injury that is unusual for the child’s age</a:t>
            </a:r>
          </a:p>
          <a:p>
            <a:r>
              <a:rPr lang="en-US" dirty="0">
                <a:latin typeface="Calibri Light" panose="020F0302020204030204" pitchFamily="34" charset="0"/>
                <a:cs typeface="Calibri Light" panose="020F0302020204030204" pitchFamily="34" charset="0"/>
              </a:rPr>
              <a:t>A history of previous or recurrent injuries</a:t>
            </a:r>
          </a:p>
          <a:p>
            <a:r>
              <a:rPr lang="en-US" dirty="0">
                <a:latin typeface="Calibri Light" panose="020F0302020204030204" pitchFamily="34" charset="0"/>
                <a:cs typeface="Calibri Light" panose="020F0302020204030204" pitchFamily="34" charset="0"/>
              </a:rPr>
              <a:t>A parent or caregiver who delays or fails to seek medical care for the child’s injury</a:t>
            </a:r>
          </a:p>
          <a:p>
            <a:r>
              <a:rPr lang="en-US" dirty="0">
                <a:latin typeface="Calibri Light" panose="020F0302020204030204" pitchFamily="34" charset="0"/>
                <a:cs typeface="Calibri Light" panose="020F0302020204030204" pitchFamily="34" charset="0"/>
              </a:rPr>
              <a:t>A statement by the child that the injury was caused by abuse</a:t>
            </a:r>
          </a:p>
        </p:txBody>
      </p:sp>
      <p:sp>
        <p:nvSpPr>
          <p:cNvPr id="3" name="Slide Number Placeholder 2">
            <a:extLst>
              <a:ext uri="{FF2B5EF4-FFF2-40B4-BE49-F238E27FC236}">
                <a16:creationId xmlns:a16="http://schemas.microsoft.com/office/drawing/2014/main" id="{41624612-51FA-4DEF-AA00-A54FD6B55FD6}"/>
              </a:ext>
            </a:extLst>
          </p:cNvPr>
          <p:cNvSpPr>
            <a:spLocks noGrp="1"/>
          </p:cNvSpPr>
          <p:nvPr>
            <p:ph type="sldNum" sz="quarter" idx="12"/>
          </p:nvPr>
        </p:nvSpPr>
        <p:spPr/>
        <p:txBody>
          <a:bodyPr/>
          <a:lstStyle/>
          <a:p>
            <a:fld id="{336BBA2B-BD31-4FAC-857F-0E704CCD1D40}" type="slidenum">
              <a:rPr lang="en-US" smtClean="0"/>
              <a:pPr/>
              <a:t>10</a:t>
            </a:fld>
            <a:endParaRPr lang="en-US" dirty="0"/>
          </a:p>
        </p:txBody>
      </p:sp>
      <p:sp>
        <p:nvSpPr>
          <p:cNvPr id="4" name="Title 3">
            <a:extLst>
              <a:ext uri="{FF2B5EF4-FFF2-40B4-BE49-F238E27FC236}">
                <a16:creationId xmlns:a16="http://schemas.microsoft.com/office/drawing/2014/main" id="{F3671FDF-FDC4-46C5-A3B7-F4C939817390}"/>
              </a:ext>
            </a:extLst>
          </p:cNvPr>
          <p:cNvSpPr>
            <a:spLocks noGrp="1"/>
          </p:cNvSpPr>
          <p:nvPr>
            <p:ph type="title"/>
          </p:nvPr>
        </p:nvSpPr>
        <p:spPr/>
        <p:txBody>
          <a:bodyPr/>
          <a:lstStyle/>
          <a:p>
            <a:r>
              <a:rPr lang="en-US" dirty="0"/>
              <a:t>Other Red Flags – Physical Abuse</a:t>
            </a:r>
          </a:p>
        </p:txBody>
      </p:sp>
    </p:spTree>
    <p:extLst>
      <p:ext uri="{BB962C8B-B14F-4D97-AF65-F5344CB8AC3E}">
        <p14:creationId xmlns:p14="http://schemas.microsoft.com/office/powerpoint/2010/main" val="3260271157"/>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809750"/>
            <a:ext cx="7408333" cy="2877872"/>
          </a:xfrm>
        </p:spPr>
        <p:txBody>
          <a:bodyPr>
            <a:normAutofit/>
          </a:bodyPr>
          <a:lstStyle/>
          <a:p>
            <a:pPr algn="just"/>
            <a:r>
              <a:rPr lang="en-US" sz="2200" dirty="0">
                <a:latin typeface="Calibri Light" panose="020F0302020204030204" pitchFamily="34" charset="0"/>
              </a:rPr>
              <a:t>A “mutual affray” between minors.</a:t>
            </a:r>
          </a:p>
          <a:p>
            <a:pPr marL="0" indent="0" algn="just">
              <a:buNone/>
            </a:pPr>
            <a:endParaRPr lang="en-US" sz="2200" dirty="0">
              <a:latin typeface="Calibri Light" panose="020F0302020204030204" pitchFamily="34" charset="0"/>
            </a:endParaRPr>
          </a:p>
          <a:p>
            <a:pPr algn="just"/>
            <a:r>
              <a:rPr lang="en-US" sz="2200" dirty="0">
                <a:latin typeface="Calibri Light" panose="020F0302020204030204" pitchFamily="34" charset="0"/>
              </a:rPr>
              <a:t>“Reasonable and necessary force” by district employee to quell a disturbance threatening physical injury to person or damage to property, for purposes of self-defense, or to obtain weapons or dangerous objects within pupil’s control. </a:t>
            </a:r>
            <a:endParaRPr lang="en-US" dirty="0"/>
          </a:p>
        </p:txBody>
      </p:sp>
      <p:sp>
        <p:nvSpPr>
          <p:cNvPr id="3" name="Slide Number Placeholder 2"/>
          <p:cNvSpPr>
            <a:spLocks noGrp="1"/>
          </p:cNvSpPr>
          <p:nvPr>
            <p:ph type="sldNum" sz="quarter" idx="12"/>
          </p:nvPr>
        </p:nvSpPr>
        <p:spPr/>
        <p:txBody>
          <a:bodyPr/>
          <a:lstStyle/>
          <a:p>
            <a:fld id="{336BBA2B-BD31-4FAC-857F-0E704CCD1D40}" type="slidenum">
              <a:rPr lang="en-US" smtClean="0"/>
              <a:pPr/>
              <a:t>11</a:t>
            </a:fld>
            <a:endParaRPr lang="en-US" dirty="0"/>
          </a:p>
        </p:txBody>
      </p:sp>
      <p:sp>
        <p:nvSpPr>
          <p:cNvPr id="4" name="Title 3"/>
          <p:cNvSpPr>
            <a:spLocks noGrp="1"/>
          </p:cNvSpPr>
          <p:nvPr>
            <p:ph type="title"/>
          </p:nvPr>
        </p:nvSpPr>
        <p:spPr/>
        <p:txBody>
          <a:bodyPr/>
          <a:lstStyle/>
          <a:p>
            <a:r>
              <a:rPr lang="en-US" dirty="0"/>
              <a:t>What is </a:t>
            </a:r>
            <a:r>
              <a:rPr lang="en-US" u="sng" dirty="0"/>
              <a:t>Not</a:t>
            </a:r>
            <a:r>
              <a:rPr lang="en-US" dirty="0"/>
              <a:t> Physical Abuse?</a:t>
            </a:r>
          </a:p>
        </p:txBody>
      </p:sp>
    </p:spTree>
    <p:extLst>
      <p:ext uri="{BB962C8B-B14F-4D97-AF65-F5344CB8AC3E}">
        <p14:creationId xmlns:p14="http://schemas.microsoft.com/office/powerpoint/2010/main" val="2223878494"/>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9" y="1581150"/>
            <a:ext cx="4004732" cy="3013472"/>
          </a:xfrm>
        </p:spPr>
        <p:txBody>
          <a:bodyPr>
            <a:normAutofit lnSpcReduction="10000"/>
          </a:bodyPr>
          <a:lstStyle/>
          <a:p>
            <a:r>
              <a:rPr lang="en-US" sz="2200" dirty="0">
                <a:latin typeface="Calibri Light" panose="020F0302020204030204" pitchFamily="34" charset="0"/>
              </a:rPr>
              <a:t>A student comes to school with linear red marks on his cheeks.  He was absent the day prior.  When you ask what happened to his cheek, he hesitates and replies that he fell while skateboarding.</a:t>
            </a:r>
          </a:p>
          <a:p>
            <a:endParaRPr lang="en-US" sz="2200" dirty="0">
              <a:latin typeface="Calibri Light" panose="020F0302020204030204" pitchFamily="34" charset="0"/>
            </a:endParaRPr>
          </a:p>
          <a:p>
            <a:r>
              <a:rPr lang="en-US" sz="2200" dirty="0">
                <a:latin typeface="Calibri Light" panose="020F0302020204030204" pitchFamily="34" charset="0"/>
              </a:rPr>
              <a:t>Report to CFS? </a:t>
            </a:r>
          </a:p>
        </p:txBody>
      </p:sp>
      <p:sp>
        <p:nvSpPr>
          <p:cNvPr id="3" name="Slide Number Placeholder 2"/>
          <p:cNvSpPr>
            <a:spLocks noGrp="1"/>
          </p:cNvSpPr>
          <p:nvPr>
            <p:ph type="sldNum" sz="quarter" idx="12"/>
          </p:nvPr>
        </p:nvSpPr>
        <p:spPr/>
        <p:txBody>
          <a:bodyPr/>
          <a:lstStyle/>
          <a:p>
            <a:fld id="{336BBA2B-BD31-4FAC-857F-0E704CCD1D40}" type="slidenum">
              <a:rPr lang="en-US" smtClean="0"/>
              <a:pPr/>
              <a:t>12</a:t>
            </a:fld>
            <a:endParaRPr lang="en-US" dirty="0"/>
          </a:p>
        </p:txBody>
      </p:sp>
      <p:sp>
        <p:nvSpPr>
          <p:cNvPr id="4" name="Title 3"/>
          <p:cNvSpPr>
            <a:spLocks noGrp="1"/>
          </p:cNvSpPr>
          <p:nvPr>
            <p:ph type="title"/>
          </p:nvPr>
        </p:nvSpPr>
        <p:spPr/>
        <p:txBody>
          <a:bodyPr>
            <a:normAutofit fontScale="90000"/>
          </a:bodyPr>
          <a:lstStyle/>
          <a:p>
            <a:r>
              <a:rPr lang="en-US" dirty="0">
                <a:latin typeface="Calibri Light" panose="020F0302020204030204" pitchFamily="34" charset="0"/>
              </a:rPr>
              <a:t>PRACTICE QUESTION: PHYSICAL ABUSE</a:t>
            </a:r>
          </a:p>
        </p:txBody>
      </p:sp>
      <p:pic>
        <p:nvPicPr>
          <p:cNvPr id="11" name="Picture 10">
            <a:extLst>
              <a:ext uri="{FF2B5EF4-FFF2-40B4-BE49-F238E27FC236}">
                <a16:creationId xmlns:a16="http://schemas.microsoft.com/office/drawing/2014/main" id="{6ADDA8D5-B978-4FC0-84EF-17AC88B0CCE7}"/>
              </a:ext>
            </a:extLst>
          </p:cNvPr>
          <p:cNvPicPr>
            <a:picLocks noChangeAspect="1"/>
          </p:cNvPicPr>
          <p:nvPr/>
        </p:nvPicPr>
        <p:blipFill>
          <a:blip r:embed="rId3"/>
          <a:stretch>
            <a:fillRect/>
          </a:stretch>
        </p:blipFill>
        <p:spPr>
          <a:xfrm>
            <a:off x="5791199" y="2190750"/>
            <a:ext cx="2480731" cy="2808984"/>
          </a:xfrm>
          <a:prstGeom prst="rect">
            <a:avLst/>
          </a:prstGeom>
        </p:spPr>
      </p:pic>
    </p:spTree>
    <p:extLst>
      <p:ext uri="{BB962C8B-B14F-4D97-AF65-F5344CB8AC3E}">
        <p14:creationId xmlns:p14="http://schemas.microsoft.com/office/powerpoint/2010/main" val="3624379141"/>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a:t>
            </a:r>
          </a:p>
        </p:txBody>
      </p:sp>
      <p:sp>
        <p:nvSpPr>
          <p:cNvPr id="3" name="Content Placeholder 2"/>
          <p:cNvSpPr>
            <a:spLocks noGrp="1"/>
          </p:cNvSpPr>
          <p:nvPr>
            <p:ph idx="1"/>
          </p:nvPr>
        </p:nvSpPr>
        <p:spPr>
          <a:xfrm>
            <a:off x="872068" y="1809750"/>
            <a:ext cx="7408333" cy="3124200"/>
          </a:xfrm>
        </p:spPr>
        <p:txBody>
          <a:bodyPr>
            <a:noAutofit/>
          </a:bodyPr>
          <a:lstStyle/>
          <a:p>
            <a:pPr algn="just"/>
            <a:r>
              <a:rPr lang="en-US" sz="2200" dirty="0">
                <a:latin typeface="Calibri Light" panose="020F0302020204030204" pitchFamily="34" charset="0"/>
              </a:rPr>
              <a:t>Sexual assault, sexual exploitation, child pornography, and child prostitution.</a:t>
            </a:r>
          </a:p>
          <a:p>
            <a:pPr marL="0" indent="0" algn="just">
              <a:buNone/>
            </a:pPr>
            <a:endParaRPr lang="en-US" sz="2200" dirty="0">
              <a:latin typeface="Calibri Light" panose="020F0302020204030204" pitchFamily="34" charset="0"/>
            </a:endParaRPr>
          </a:p>
          <a:p>
            <a:pPr algn="just"/>
            <a:r>
              <a:rPr lang="en-US" sz="2200" dirty="0">
                <a:latin typeface="Calibri Light" panose="020F0302020204030204" pitchFamily="34" charset="0"/>
              </a:rPr>
              <a:t>Any sexual act that is coerced, forced, or accomplished without the consent of the partner is sexual abuse. </a:t>
            </a:r>
          </a:p>
          <a:p>
            <a:pPr marL="0" indent="0" algn="just">
              <a:buNone/>
            </a:pPr>
            <a:endParaRPr lang="en-US" sz="2200" dirty="0">
              <a:latin typeface="Calibri Light" panose="020F0302020204030204" pitchFamily="34" charset="0"/>
            </a:endParaRPr>
          </a:p>
          <a:p>
            <a:pPr algn="just"/>
            <a:r>
              <a:rPr lang="en-US" sz="2200" dirty="0">
                <a:latin typeface="Calibri Light" panose="020F0302020204030204" pitchFamily="34" charset="0"/>
              </a:rPr>
              <a:t>If you are unsure whether what you have seen or heard is abuse, call a child protective agency for advice.</a:t>
            </a:r>
          </a:p>
        </p:txBody>
      </p:sp>
    </p:spTree>
    <p:extLst>
      <p:ext uri="{BB962C8B-B14F-4D97-AF65-F5344CB8AC3E}">
        <p14:creationId xmlns:p14="http://schemas.microsoft.com/office/powerpoint/2010/main" val="311865759"/>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CD8C72-BBCD-49E4-8CDA-3B71580B6491}"/>
              </a:ext>
            </a:extLst>
          </p:cNvPr>
          <p:cNvSpPr>
            <a:spLocks noGrp="1"/>
          </p:cNvSpPr>
          <p:nvPr>
            <p:ph idx="1"/>
          </p:nvPr>
        </p:nvSpPr>
        <p:spPr/>
        <p:txBody>
          <a:bodyPr>
            <a:normAutofit fontScale="92500" lnSpcReduction="10000"/>
          </a:bodyPr>
          <a:lstStyle/>
          <a:p>
            <a:r>
              <a:rPr lang="en-US" dirty="0"/>
              <a:t>Unlike other forms of abuse, age differences can be important when assessing sexual activity. </a:t>
            </a:r>
          </a:p>
          <a:p>
            <a:pPr lvl="1"/>
            <a:r>
              <a:rPr lang="en-US" b="1" dirty="0"/>
              <a:t>Both children are under age 14? </a:t>
            </a:r>
            <a:r>
              <a:rPr lang="en-US" dirty="0"/>
              <a:t>No report is required unless there is disparate age, intimidation, coercion, exploitation or bribery.</a:t>
            </a:r>
          </a:p>
          <a:p>
            <a:pPr lvl="1"/>
            <a:r>
              <a:rPr lang="en-US" b="1" dirty="0"/>
              <a:t>One child is under age 14, the other child is age 14 - 17? </a:t>
            </a:r>
            <a:r>
              <a:rPr lang="en-US" dirty="0"/>
              <a:t>Yes, a report is required. Penal Code sections 1.1165.l(a) and 288(a) afford special protection to children under age 14.</a:t>
            </a:r>
          </a:p>
          <a:p>
            <a:endParaRPr lang="en-US" dirty="0"/>
          </a:p>
        </p:txBody>
      </p:sp>
      <p:sp>
        <p:nvSpPr>
          <p:cNvPr id="3" name="Slide Number Placeholder 2">
            <a:extLst>
              <a:ext uri="{FF2B5EF4-FFF2-40B4-BE49-F238E27FC236}">
                <a16:creationId xmlns:a16="http://schemas.microsoft.com/office/drawing/2014/main" id="{C37D2C40-B51B-464F-B711-EA7E63ED9A71}"/>
              </a:ext>
            </a:extLst>
          </p:cNvPr>
          <p:cNvSpPr>
            <a:spLocks noGrp="1"/>
          </p:cNvSpPr>
          <p:nvPr>
            <p:ph type="sldNum" sz="quarter" idx="12"/>
          </p:nvPr>
        </p:nvSpPr>
        <p:spPr/>
        <p:txBody>
          <a:bodyPr/>
          <a:lstStyle/>
          <a:p>
            <a:fld id="{336BBA2B-BD31-4FAC-857F-0E704CCD1D40}" type="slidenum">
              <a:rPr lang="en-US" smtClean="0"/>
              <a:pPr/>
              <a:t>14</a:t>
            </a:fld>
            <a:endParaRPr lang="en-US" dirty="0"/>
          </a:p>
        </p:txBody>
      </p:sp>
      <p:sp>
        <p:nvSpPr>
          <p:cNvPr id="4" name="Title 3">
            <a:extLst>
              <a:ext uri="{FF2B5EF4-FFF2-40B4-BE49-F238E27FC236}">
                <a16:creationId xmlns:a16="http://schemas.microsoft.com/office/drawing/2014/main" id="{F87EE98D-3C24-4418-8A9F-FA27BC43B5BB}"/>
              </a:ext>
            </a:extLst>
          </p:cNvPr>
          <p:cNvSpPr>
            <a:spLocks noGrp="1"/>
          </p:cNvSpPr>
          <p:nvPr>
            <p:ph type="title"/>
          </p:nvPr>
        </p:nvSpPr>
        <p:spPr/>
        <p:txBody>
          <a:bodyPr>
            <a:normAutofit fontScale="90000"/>
          </a:bodyPr>
          <a:lstStyle/>
          <a:p>
            <a:r>
              <a:rPr lang="en-US" dirty="0"/>
              <a:t>Reporting Consensual Sexual Activity</a:t>
            </a:r>
          </a:p>
        </p:txBody>
      </p:sp>
    </p:spTree>
    <p:extLst>
      <p:ext uri="{BB962C8B-B14F-4D97-AF65-F5344CB8AC3E}">
        <p14:creationId xmlns:p14="http://schemas.microsoft.com/office/powerpoint/2010/main" val="3912671313"/>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F1E086-8664-46D7-8475-8B54C427F87F}"/>
              </a:ext>
            </a:extLst>
          </p:cNvPr>
          <p:cNvSpPr>
            <a:spLocks noGrp="1"/>
          </p:cNvSpPr>
          <p:nvPr>
            <p:ph idx="1"/>
          </p:nvPr>
        </p:nvSpPr>
        <p:spPr/>
        <p:txBody>
          <a:bodyPr>
            <a:normAutofit fontScale="70000" lnSpcReduction="20000"/>
          </a:bodyPr>
          <a:lstStyle/>
          <a:p>
            <a:r>
              <a:rPr lang="en-US" b="1" dirty="0"/>
              <a:t>Both children are ages 14 - 17?</a:t>
            </a:r>
            <a:r>
              <a:rPr lang="en-US" dirty="0"/>
              <a:t> No report is required, unless the sexual activity involves incest (see Penal Code § 285, Family Code 2200) or there is evidence of abuse or an exploitative relationship.</a:t>
            </a:r>
          </a:p>
          <a:p>
            <a:r>
              <a:rPr lang="en-US" b="1" dirty="0"/>
              <a:t>The child is age 14-17, the other person 18 or older? </a:t>
            </a:r>
            <a:r>
              <a:rPr lang="en-US" dirty="0"/>
              <a:t>No report is required, unless the sexual activity involves one of the following: </a:t>
            </a:r>
          </a:p>
          <a:p>
            <a:pPr lvl="1"/>
            <a:r>
              <a:rPr lang="en-US" dirty="0"/>
              <a:t>1. Incest (see Penal Code§ 285, Family Code 2200); </a:t>
            </a:r>
          </a:p>
          <a:p>
            <a:pPr lvl="1"/>
            <a:r>
              <a:rPr lang="en-US" dirty="0"/>
              <a:t>2. Unlawful Sexual Intercourse (also known as "Statutory Rape") involving a person over age 21 with a child age 14 or 15 (see Penal Code§ 261.5(d)); and </a:t>
            </a:r>
          </a:p>
          <a:p>
            <a:pPr lvl="1"/>
            <a:r>
              <a:rPr lang="en-US" dirty="0"/>
              <a:t>3. Lewd and Lascivious Acts involving a child age 14 or 15 and a person who is at least ten years older than the child (see Penal Code§ 288(c)(l)).</a:t>
            </a:r>
          </a:p>
        </p:txBody>
      </p:sp>
      <p:sp>
        <p:nvSpPr>
          <p:cNvPr id="3" name="Slide Number Placeholder 2">
            <a:extLst>
              <a:ext uri="{FF2B5EF4-FFF2-40B4-BE49-F238E27FC236}">
                <a16:creationId xmlns:a16="http://schemas.microsoft.com/office/drawing/2014/main" id="{C9CD95FE-AF79-4DAD-94CC-BE696E645483}"/>
              </a:ext>
            </a:extLst>
          </p:cNvPr>
          <p:cNvSpPr>
            <a:spLocks noGrp="1"/>
          </p:cNvSpPr>
          <p:nvPr>
            <p:ph type="sldNum" sz="quarter" idx="12"/>
          </p:nvPr>
        </p:nvSpPr>
        <p:spPr/>
        <p:txBody>
          <a:bodyPr/>
          <a:lstStyle/>
          <a:p>
            <a:fld id="{336BBA2B-BD31-4FAC-857F-0E704CCD1D40}" type="slidenum">
              <a:rPr lang="en-US" smtClean="0"/>
              <a:pPr/>
              <a:t>15</a:t>
            </a:fld>
            <a:endParaRPr lang="en-US" dirty="0"/>
          </a:p>
        </p:txBody>
      </p:sp>
      <p:sp>
        <p:nvSpPr>
          <p:cNvPr id="4" name="Title 3">
            <a:extLst>
              <a:ext uri="{FF2B5EF4-FFF2-40B4-BE49-F238E27FC236}">
                <a16:creationId xmlns:a16="http://schemas.microsoft.com/office/drawing/2014/main" id="{A26D2770-931F-4BAD-B00C-4F0CB22AF7B7}"/>
              </a:ext>
            </a:extLst>
          </p:cNvPr>
          <p:cNvSpPr>
            <a:spLocks noGrp="1"/>
          </p:cNvSpPr>
          <p:nvPr>
            <p:ph type="title"/>
          </p:nvPr>
        </p:nvSpPr>
        <p:spPr/>
        <p:txBody>
          <a:bodyPr>
            <a:normAutofit fontScale="90000"/>
          </a:bodyPr>
          <a:lstStyle/>
          <a:p>
            <a:r>
              <a:rPr lang="en-US" dirty="0"/>
              <a:t>Reporting Consensual Sexual Activity</a:t>
            </a:r>
          </a:p>
        </p:txBody>
      </p:sp>
    </p:spTree>
    <p:extLst>
      <p:ext uri="{BB962C8B-B14F-4D97-AF65-F5344CB8AC3E}">
        <p14:creationId xmlns:p14="http://schemas.microsoft.com/office/powerpoint/2010/main" val="401203739"/>
      </p:ext>
    </p:extLst>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dirty="0">
                <a:latin typeface="Calibri Light" panose="020F0302020204030204" pitchFamily="34" charset="0"/>
              </a:rPr>
              <a:t>Displays knowledge or interest in sexual acts inappropriate to his or her age, or even seductive behavior.</a:t>
            </a:r>
          </a:p>
          <a:p>
            <a:pPr algn="just"/>
            <a:r>
              <a:rPr lang="en-US" dirty="0">
                <a:latin typeface="Calibri Light" panose="020F0302020204030204" pitchFamily="34" charset="0"/>
              </a:rPr>
              <a:t>Molesting other children.</a:t>
            </a:r>
          </a:p>
          <a:p>
            <a:pPr algn="just"/>
            <a:r>
              <a:rPr lang="en-US" dirty="0">
                <a:latin typeface="Calibri Light" panose="020F0302020204030204" pitchFamily="34" charset="0"/>
              </a:rPr>
              <a:t>Doesn’t want to change clothes in front of others or participate in physical activities.</a:t>
            </a:r>
          </a:p>
          <a:p>
            <a:pPr algn="just"/>
            <a:r>
              <a:rPr lang="en-US" dirty="0">
                <a:latin typeface="Calibri Light" panose="020F0302020204030204" pitchFamily="34" charset="0"/>
              </a:rPr>
              <a:t>An STD or pregnancy, especially under the age of 14.</a:t>
            </a:r>
          </a:p>
          <a:p>
            <a:pPr algn="just"/>
            <a:r>
              <a:rPr lang="en-US" dirty="0">
                <a:latin typeface="Calibri Light" panose="020F0302020204030204" pitchFamily="34" charset="0"/>
              </a:rPr>
              <a:t>Sexually explicit drawings.</a:t>
            </a:r>
          </a:p>
          <a:p>
            <a:endParaRPr lang="en-US" dirty="0"/>
          </a:p>
        </p:txBody>
      </p:sp>
      <p:sp>
        <p:nvSpPr>
          <p:cNvPr id="3" name="Slide Number Placeholder 2"/>
          <p:cNvSpPr>
            <a:spLocks noGrp="1"/>
          </p:cNvSpPr>
          <p:nvPr>
            <p:ph type="sldNum" sz="quarter" idx="12"/>
          </p:nvPr>
        </p:nvSpPr>
        <p:spPr/>
        <p:txBody>
          <a:bodyPr/>
          <a:lstStyle/>
          <a:p>
            <a:fld id="{336BBA2B-BD31-4FAC-857F-0E704CCD1D40}" type="slidenum">
              <a:rPr lang="en-US" smtClean="0"/>
              <a:pPr/>
              <a:t>16</a:t>
            </a:fld>
            <a:endParaRPr lang="en-US" dirty="0"/>
          </a:p>
        </p:txBody>
      </p:sp>
      <p:sp>
        <p:nvSpPr>
          <p:cNvPr id="4" name="Title 3"/>
          <p:cNvSpPr>
            <a:spLocks noGrp="1"/>
          </p:cNvSpPr>
          <p:nvPr>
            <p:ph type="title"/>
          </p:nvPr>
        </p:nvSpPr>
        <p:spPr>
          <a:xfrm>
            <a:off x="457200" y="253746"/>
            <a:ext cx="8229600" cy="1022604"/>
          </a:xfrm>
        </p:spPr>
        <p:txBody>
          <a:bodyPr>
            <a:normAutofit/>
          </a:bodyPr>
          <a:lstStyle/>
          <a:p>
            <a:r>
              <a:rPr lang="en-US" sz="4000" dirty="0"/>
              <a:t>Concerning Behaviors</a:t>
            </a:r>
            <a:endParaRPr lang="en-US" dirty="0"/>
          </a:p>
        </p:txBody>
      </p:sp>
    </p:spTree>
    <p:extLst>
      <p:ext uri="{BB962C8B-B14F-4D97-AF65-F5344CB8AC3E}">
        <p14:creationId xmlns:p14="http://schemas.microsoft.com/office/powerpoint/2010/main" val="2103820186"/>
      </p:ext>
    </p:extLst>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976DDD-7E98-4489-8F59-7913311755CD}"/>
              </a:ext>
            </a:extLst>
          </p:cNvPr>
          <p:cNvSpPr>
            <a:spLocks noGrp="1"/>
          </p:cNvSpPr>
          <p:nvPr>
            <p:ph idx="1"/>
          </p:nvPr>
        </p:nvSpPr>
        <p:spPr/>
        <p:txBody>
          <a:bodyPr>
            <a:noAutofit/>
          </a:bodyPr>
          <a:lstStyle/>
          <a:p>
            <a:r>
              <a:rPr lang="en-US" sz="1400" dirty="0">
                <a:latin typeface="Calibri Light" panose="020F0302020204030204" pitchFamily="34" charset="0"/>
                <a:cs typeface="Calibri Light" panose="020F0302020204030204" pitchFamily="34" charset="0"/>
              </a:rPr>
              <a:t>CSEC refers to the sexual exploitation of any child under the age of 18 for economic profit. Commercial sex acts are defined as sexual conduct “on account of which anything of value is given or received by any person” (P.C. 236.1(h)(2)) and can include:</a:t>
            </a:r>
          </a:p>
          <a:p>
            <a:pPr lvl="2"/>
            <a:r>
              <a:rPr lang="en-US" sz="1400" dirty="0">
                <a:latin typeface="Calibri Light" panose="020F0302020204030204" pitchFamily="34" charset="0"/>
                <a:cs typeface="Calibri Light" panose="020F0302020204030204" pitchFamily="34" charset="0"/>
              </a:rPr>
              <a:t>Trafficking for sexual purposes</a:t>
            </a:r>
          </a:p>
          <a:p>
            <a:pPr lvl="2"/>
            <a:r>
              <a:rPr lang="en-US" sz="1400" dirty="0">
                <a:latin typeface="Calibri Light" panose="020F0302020204030204" pitchFamily="34" charset="0"/>
                <a:cs typeface="Calibri Light" panose="020F0302020204030204" pitchFamily="34" charset="0"/>
              </a:rPr>
              <a:t>Child pornography</a:t>
            </a:r>
          </a:p>
          <a:p>
            <a:pPr lvl="2"/>
            <a:r>
              <a:rPr lang="en-US" sz="1400" dirty="0">
                <a:latin typeface="Calibri Light" panose="020F0302020204030204" pitchFamily="34" charset="0"/>
                <a:cs typeface="Calibri Light" panose="020F0302020204030204" pitchFamily="34" charset="0"/>
              </a:rPr>
              <a:t>Child sex tourism</a:t>
            </a:r>
          </a:p>
          <a:p>
            <a:pPr lvl="2"/>
            <a:r>
              <a:rPr lang="en-US" sz="1400" dirty="0">
                <a:latin typeface="Calibri Light" panose="020F0302020204030204" pitchFamily="34" charset="0"/>
                <a:cs typeface="Calibri Light" panose="020F0302020204030204" pitchFamily="34" charset="0"/>
              </a:rPr>
              <a:t>Prostitution</a:t>
            </a:r>
          </a:p>
          <a:p>
            <a:pPr lvl="2"/>
            <a:r>
              <a:rPr lang="en-US" sz="1400" dirty="0">
                <a:latin typeface="Calibri Light" panose="020F0302020204030204" pitchFamily="34" charset="0"/>
                <a:cs typeface="Calibri Light" panose="020F0302020204030204" pitchFamily="34" charset="0"/>
              </a:rPr>
              <a:t>Mail order brides</a:t>
            </a:r>
          </a:p>
          <a:p>
            <a:pPr lvl="2"/>
            <a:r>
              <a:rPr lang="en-US" sz="1400" dirty="0">
                <a:latin typeface="Calibri Light" panose="020F0302020204030204" pitchFamily="34" charset="0"/>
                <a:cs typeface="Calibri Light" panose="020F0302020204030204" pitchFamily="34" charset="0"/>
              </a:rPr>
              <a:t>Performing in sexual venues (e.g., peep shows, clubs)</a:t>
            </a:r>
          </a:p>
          <a:p>
            <a:r>
              <a:rPr lang="en-US" sz="1400" dirty="0">
                <a:latin typeface="Calibri Light" panose="020F0302020204030204" pitchFamily="34" charset="0"/>
                <a:cs typeface="Calibri Light" panose="020F0302020204030204" pitchFamily="34" charset="0"/>
              </a:rPr>
              <a:t>CSEC is a form of child abuse, and youth who are exploited are victims in need of specialized intervention and services.</a:t>
            </a:r>
          </a:p>
        </p:txBody>
      </p:sp>
      <p:sp>
        <p:nvSpPr>
          <p:cNvPr id="3" name="Slide Number Placeholder 2">
            <a:extLst>
              <a:ext uri="{FF2B5EF4-FFF2-40B4-BE49-F238E27FC236}">
                <a16:creationId xmlns:a16="http://schemas.microsoft.com/office/drawing/2014/main" id="{40AE0F87-1EDB-4B3E-AA59-AAE15A7A993F}"/>
              </a:ext>
            </a:extLst>
          </p:cNvPr>
          <p:cNvSpPr>
            <a:spLocks noGrp="1"/>
          </p:cNvSpPr>
          <p:nvPr>
            <p:ph type="sldNum" sz="quarter" idx="12"/>
          </p:nvPr>
        </p:nvSpPr>
        <p:spPr/>
        <p:txBody>
          <a:bodyPr/>
          <a:lstStyle/>
          <a:p>
            <a:fld id="{336BBA2B-BD31-4FAC-857F-0E704CCD1D40}" type="slidenum">
              <a:rPr lang="en-US" smtClean="0"/>
              <a:pPr/>
              <a:t>17</a:t>
            </a:fld>
            <a:endParaRPr lang="en-US" dirty="0"/>
          </a:p>
        </p:txBody>
      </p:sp>
      <p:sp>
        <p:nvSpPr>
          <p:cNvPr id="4" name="Title 3">
            <a:extLst>
              <a:ext uri="{FF2B5EF4-FFF2-40B4-BE49-F238E27FC236}">
                <a16:creationId xmlns:a16="http://schemas.microsoft.com/office/drawing/2014/main" id="{950CDC25-9993-4501-BC4C-857A69663015}"/>
              </a:ext>
            </a:extLst>
          </p:cNvPr>
          <p:cNvSpPr>
            <a:spLocks noGrp="1"/>
          </p:cNvSpPr>
          <p:nvPr>
            <p:ph type="title"/>
          </p:nvPr>
        </p:nvSpPr>
        <p:spPr/>
        <p:txBody>
          <a:bodyPr>
            <a:normAutofit fontScale="90000"/>
          </a:bodyPr>
          <a:lstStyle/>
          <a:p>
            <a:r>
              <a:rPr lang="en-US" dirty="0"/>
              <a:t>Commercial Sexual Exploitation of Children (CSEC)</a:t>
            </a:r>
          </a:p>
        </p:txBody>
      </p:sp>
    </p:spTree>
    <p:extLst>
      <p:ext uri="{BB962C8B-B14F-4D97-AF65-F5344CB8AC3E}">
        <p14:creationId xmlns:p14="http://schemas.microsoft.com/office/powerpoint/2010/main" val="4124721909"/>
      </p:ext>
    </p:ext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a:t>
            </a:r>
          </a:p>
        </p:txBody>
      </p:sp>
      <p:sp>
        <p:nvSpPr>
          <p:cNvPr id="3" name="Content Placeholder 2"/>
          <p:cNvSpPr>
            <a:spLocks noGrp="1"/>
          </p:cNvSpPr>
          <p:nvPr>
            <p:ph idx="1"/>
          </p:nvPr>
        </p:nvSpPr>
        <p:spPr>
          <a:xfrm>
            <a:off x="872068" y="1809750"/>
            <a:ext cx="7408333" cy="2784872"/>
          </a:xfrm>
        </p:spPr>
        <p:txBody>
          <a:bodyPr>
            <a:normAutofit fontScale="92500"/>
          </a:bodyPr>
          <a:lstStyle/>
          <a:p>
            <a:pPr algn="just"/>
            <a:r>
              <a:rPr lang="en-US" sz="2200" dirty="0">
                <a:latin typeface="Calibri Light" panose="020F0302020204030204" pitchFamily="34" charset="0"/>
              </a:rPr>
              <a:t>Neglect refers to the negligent treatment or the maltreatment of a child by the caregiver that results in harm or could be harmful. </a:t>
            </a:r>
          </a:p>
          <a:p>
            <a:pPr marL="0" indent="0" algn="just">
              <a:buNone/>
            </a:pPr>
            <a:endParaRPr lang="en-US" sz="2200" dirty="0">
              <a:latin typeface="Calibri Light" panose="020F0302020204030204" pitchFamily="34" charset="0"/>
            </a:endParaRPr>
          </a:p>
          <a:p>
            <a:pPr algn="just"/>
            <a:r>
              <a:rPr lang="en-US" sz="2200" dirty="0">
                <a:latin typeface="Calibri Light" panose="020F0302020204030204" pitchFamily="34" charset="0"/>
              </a:rPr>
              <a:t>Neglect includes acts (e.g., locking toddler in a hot car) and omissions (e.g., not providing food) by the responsible person.</a:t>
            </a:r>
          </a:p>
          <a:p>
            <a:pPr algn="just"/>
            <a:endParaRPr lang="en-US" sz="2200" dirty="0">
              <a:latin typeface="Calibri Light" panose="020F0302020204030204" pitchFamily="34" charset="0"/>
            </a:endParaRPr>
          </a:p>
          <a:p>
            <a:pPr algn="just"/>
            <a:r>
              <a:rPr lang="en-US" sz="2200" dirty="0">
                <a:latin typeface="Calibri Light" panose="020F0302020204030204" pitchFamily="34" charset="0"/>
              </a:rPr>
              <a:t>There are many forms of neglect including general neglect (food, clothing, shelter), medical neglect, and emotional neglect. </a:t>
            </a:r>
          </a:p>
          <a:p>
            <a:pPr algn="just"/>
            <a:endParaRPr lang="en-US" sz="2200" dirty="0">
              <a:latin typeface="Calibri Light" panose="020F0302020204030204" pitchFamily="34" charset="0"/>
            </a:endParaRPr>
          </a:p>
          <a:p>
            <a:pPr marL="0" indent="0" algn="just">
              <a:buNone/>
            </a:pPr>
            <a:endParaRPr lang="en-US" sz="2200" dirty="0">
              <a:latin typeface="Calibri Light" panose="020F0302020204030204" pitchFamily="34" charset="0"/>
            </a:endParaRPr>
          </a:p>
          <a:p>
            <a:pPr algn="just"/>
            <a:endParaRPr lang="en-US" sz="2200" dirty="0">
              <a:latin typeface="Calibri Light" panose="020F0302020204030204" pitchFamily="34" charset="0"/>
            </a:endParaRPr>
          </a:p>
        </p:txBody>
      </p:sp>
    </p:spTree>
    <p:extLst>
      <p:ext uri="{BB962C8B-B14F-4D97-AF65-F5344CB8AC3E}">
        <p14:creationId xmlns:p14="http://schemas.microsoft.com/office/powerpoint/2010/main" val="238879111"/>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733550"/>
            <a:ext cx="8001000" cy="3409950"/>
          </a:xfrm>
        </p:spPr>
        <p:txBody>
          <a:bodyPr>
            <a:normAutofit/>
          </a:bodyPr>
          <a:lstStyle/>
          <a:p>
            <a:pPr lvl="1" algn="just"/>
            <a:r>
              <a:rPr lang="en-US" dirty="0">
                <a:latin typeface="Calibri Light" panose="020F0302020204030204" pitchFamily="34" charset="0"/>
              </a:rPr>
              <a:t>Poor hygiene</a:t>
            </a:r>
          </a:p>
          <a:p>
            <a:pPr lvl="1" algn="just"/>
            <a:r>
              <a:rPr lang="en-US" dirty="0">
                <a:latin typeface="Calibri Light" panose="020F0302020204030204" pitchFamily="34" charset="0"/>
              </a:rPr>
              <a:t>Failure to thrive, or a malnourished child</a:t>
            </a:r>
          </a:p>
          <a:p>
            <a:pPr lvl="1" algn="just"/>
            <a:r>
              <a:rPr lang="en-US" dirty="0">
                <a:latin typeface="Calibri Light" panose="020F0302020204030204" pitchFamily="34" charset="0"/>
              </a:rPr>
              <a:t>Severe dental cavities</a:t>
            </a:r>
          </a:p>
          <a:p>
            <a:pPr lvl="1" algn="just"/>
            <a:r>
              <a:rPr lang="en-US" dirty="0">
                <a:latin typeface="Calibri Light" panose="020F0302020204030204" pitchFamily="34" charset="0"/>
              </a:rPr>
              <a:t>Unaddressed developmental delays</a:t>
            </a:r>
          </a:p>
          <a:p>
            <a:pPr lvl="1" algn="just"/>
            <a:r>
              <a:rPr lang="en-US" dirty="0">
                <a:latin typeface="Calibri Light" panose="020F0302020204030204" pitchFamily="34" charset="0"/>
              </a:rPr>
              <a:t>Self-abusive behaviors</a:t>
            </a:r>
          </a:p>
          <a:p>
            <a:pPr lvl="1" algn="just"/>
            <a:r>
              <a:rPr lang="en-US" dirty="0">
                <a:latin typeface="Calibri Light" panose="020F0302020204030204" pitchFamily="34" charset="0"/>
              </a:rPr>
              <a:t>Socially withdrawn</a:t>
            </a:r>
          </a:p>
          <a:p>
            <a:pPr marL="301943" lvl="1" indent="0" algn="just">
              <a:buNone/>
            </a:pPr>
            <a:r>
              <a:rPr lang="en-US" dirty="0">
                <a:latin typeface="Calibri Light" panose="020F0302020204030204" pitchFamily="34" charset="0"/>
              </a:rPr>
              <a:t>Neglect may occur in the absence of any of these factors.</a:t>
            </a:r>
          </a:p>
        </p:txBody>
      </p:sp>
      <p:sp>
        <p:nvSpPr>
          <p:cNvPr id="3" name="Slide Number Placeholder 2"/>
          <p:cNvSpPr>
            <a:spLocks noGrp="1"/>
          </p:cNvSpPr>
          <p:nvPr>
            <p:ph type="sldNum" sz="quarter" idx="12"/>
          </p:nvPr>
        </p:nvSpPr>
        <p:spPr/>
        <p:txBody>
          <a:bodyPr/>
          <a:lstStyle/>
          <a:p>
            <a:fld id="{336BBA2B-BD31-4FAC-857F-0E704CCD1D40}" type="slidenum">
              <a:rPr lang="en-US" smtClean="0"/>
              <a:pPr/>
              <a:t>19</a:t>
            </a:fld>
            <a:endParaRPr lang="en-US" dirty="0"/>
          </a:p>
        </p:txBody>
      </p:sp>
      <p:sp>
        <p:nvSpPr>
          <p:cNvPr id="4" name="Title 3"/>
          <p:cNvSpPr>
            <a:spLocks noGrp="1"/>
          </p:cNvSpPr>
          <p:nvPr>
            <p:ph type="title"/>
          </p:nvPr>
        </p:nvSpPr>
        <p:spPr/>
        <p:txBody>
          <a:bodyPr/>
          <a:lstStyle/>
          <a:p>
            <a:r>
              <a:rPr lang="en-US" dirty="0"/>
              <a:t>Neglect: Common Child Factors</a:t>
            </a:r>
          </a:p>
        </p:txBody>
      </p:sp>
    </p:spTree>
    <p:extLst>
      <p:ext uri="{BB962C8B-B14F-4D97-AF65-F5344CB8AC3E}">
        <p14:creationId xmlns:p14="http://schemas.microsoft.com/office/powerpoint/2010/main" val="2597813876"/>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latin typeface="Calibri Light" panose="020F0302020204030204" pitchFamily="34" charset="0"/>
              </a:rPr>
              <a:t>The Child Abuse &amp; Neglect Reporting Act was passed in 1980. (Pen. Code §§ 11164-11174.3) </a:t>
            </a:r>
          </a:p>
          <a:p>
            <a:pPr algn="just"/>
            <a:endParaRPr lang="en-US" sz="2200" dirty="0">
              <a:latin typeface="Calibri Light" panose="020F0302020204030204" pitchFamily="34" charset="0"/>
            </a:endParaRPr>
          </a:p>
          <a:p>
            <a:r>
              <a:rPr lang="en-US" sz="2200" dirty="0">
                <a:latin typeface="Calibri Light" panose="020F0302020204030204" pitchFamily="34" charset="0"/>
              </a:rPr>
              <a:t>Effective January 1, 2015, Assembly Bill 1432 requires all schools to train all employees each year on what they need to know to identify and report suspected cases of child abuse and neglect. </a:t>
            </a:r>
            <a:endParaRPr lang="en-US" dirty="0"/>
          </a:p>
        </p:txBody>
      </p:sp>
      <p:sp>
        <p:nvSpPr>
          <p:cNvPr id="3" name="Slide Number Placeholder 2"/>
          <p:cNvSpPr>
            <a:spLocks noGrp="1"/>
          </p:cNvSpPr>
          <p:nvPr>
            <p:ph type="sldNum" sz="quarter" idx="12"/>
          </p:nvPr>
        </p:nvSpPr>
        <p:spPr/>
        <p:txBody>
          <a:bodyPr/>
          <a:lstStyle/>
          <a:p>
            <a:fld id="{336BBA2B-BD31-4FAC-857F-0E704CCD1D40}" type="slidenum">
              <a:rPr lang="en-US" smtClean="0"/>
              <a:pPr/>
              <a:t>2</a:t>
            </a:fld>
            <a:endParaRPr lang="en-US" dirty="0"/>
          </a:p>
        </p:txBody>
      </p:sp>
      <p:sp>
        <p:nvSpPr>
          <p:cNvPr id="4" name="Title 3"/>
          <p:cNvSpPr>
            <a:spLocks noGrp="1"/>
          </p:cNvSpPr>
          <p:nvPr>
            <p:ph type="title"/>
          </p:nvPr>
        </p:nvSpPr>
        <p:spPr/>
        <p:txBody>
          <a:bodyPr>
            <a:normAutofit fontScale="90000"/>
          </a:bodyPr>
          <a:lstStyle/>
          <a:p>
            <a:r>
              <a:rPr lang="en-US" dirty="0"/>
              <a:t>Child Abuse &amp; Neglect Reporting Act</a:t>
            </a:r>
          </a:p>
        </p:txBody>
      </p:sp>
    </p:spTree>
    <p:extLst>
      <p:ext uri="{BB962C8B-B14F-4D97-AF65-F5344CB8AC3E}">
        <p14:creationId xmlns:p14="http://schemas.microsoft.com/office/powerpoint/2010/main" val="3377573004"/>
      </p:ext>
    </p:ext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Abuse</a:t>
            </a:r>
          </a:p>
        </p:txBody>
      </p:sp>
      <p:sp>
        <p:nvSpPr>
          <p:cNvPr id="3" name="Content Placeholder 2"/>
          <p:cNvSpPr>
            <a:spLocks noGrp="1"/>
          </p:cNvSpPr>
          <p:nvPr>
            <p:ph idx="1"/>
          </p:nvPr>
        </p:nvSpPr>
        <p:spPr>
          <a:xfrm>
            <a:off x="872068" y="1885950"/>
            <a:ext cx="7408333" cy="3200400"/>
          </a:xfrm>
        </p:spPr>
        <p:txBody>
          <a:bodyPr>
            <a:normAutofit fontScale="62500" lnSpcReduction="20000"/>
          </a:bodyPr>
          <a:lstStyle/>
          <a:p>
            <a:r>
              <a:rPr lang="en-US" sz="2900" dirty="0">
                <a:latin typeface="Calibri Light" panose="020F0302020204030204" pitchFamily="34" charset="0"/>
              </a:rPr>
              <a:t>Includes acts or omissions by the parents or caregivers that have caused or could cause serious behavioral, cognitive, emotional, or mental disorders.</a:t>
            </a:r>
          </a:p>
          <a:p>
            <a:pPr lvl="1"/>
            <a:r>
              <a:rPr lang="en-US" sz="2900" dirty="0">
                <a:latin typeface="Calibri Light" panose="020F0302020204030204" pitchFamily="34" charset="0"/>
              </a:rPr>
              <a:t>A pattern of behavior by a caretaker impairing child’s emotional or psychological development; may include constant criticism, threats, rejection, intimidation, humiliation, acts intended to produce fear or guilt, withholding of love and support, and isolation.  </a:t>
            </a:r>
          </a:p>
          <a:p>
            <a:pPr lvl="1"/>
            <a:r>
              <a:rPr lang="en-US" sz="2900" dirty="0">
                <a:latin typeface="Calibri Light" panose="020F0302020204030204" pitchFamily="34" charset="0"/>
              </a:rPr>
              <a:t>Witnessing domestic violence. </a:t>
            </a:r>
          </a:p>
          <a:p>
            <a:pPr marL="301943" lvl="1" indent="0">
              <a:buNone/>
            </a:pPr>
            <a:r>
              <a:rPr lang="en-US" sz="2900" dirty="0">
                <a:latin typeface="Calibri Light" panose="020F0302020204030204" pitchFamily="34" charset="0"/>
              </a:rPr>
              <a:t>Often may be difficult to identify and difficult to determine whether certain behavior rises to the level of abuse.  However, for the mandated reporter, reporting the concern is the only requirement.  CFS will decide if it  constitutes emotional abuse.</a:t>
            </a:r>
          </a:p>
          <a:p>
            <a:pPr lvl="1" algn="just"/>
            <a:endParaRPr lang="en-US" dirty="0">
              <a:latin typeface="Calibri Light" panose="020F0302020204030204" pitchFamily="34" charset="0"/>
            </a:endParaRPr>
          </a:p>
          <a:p>
            <a:pPr lvl="1" algn="just"/>
            <a:endParaRPr lang="en-US" dirty="0">
              <a:latin typeface="Calibri Light" panose="020F0302020204030204" pitchFamily="34" charset="0"/>
            </a:endParaRPr>
          </a:p>
          <a:p>
            <a:endParaRPr lang="en-US" dirty="0"/>
          </a:p>
        </p:txBody>
      </p:sp>
    </p:spTree>
    <p:extLst>
      <p:ext uri="{BB962C8B-B14F-4D97-AF65-F5344CB8AC3E}">
        <p14:creationId xmlns:p14="http://schemas.microsoft.com/office/powerpoint/2010/main" val="3071571289"/>
      </p:ext>
    </p:extLst>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US" dirty="0">
                <a:latin typeface="Calibri Light" panose="020F0302020204030204" pitchFamily="34" charset="0"/>
              </a:rPr>
              <a:t>You work with a challenging 16 year old. This student has frequent and severe behavior problems and is on psychiatric medications for a mood disorder. You notice the student is sitting with friends who are eating lunch, but he is not eating. When you ask why, he tells you that he got in trouble with his parents and is not allowed to eat today. He tells you the last time he ate was 2 days ago, and that he sits at the table while the rest of the family eats. </a:t>
            </a:r>
          </a:p>
          <a:p>
            <a:pPr algn="just"/>
            <a:endParaRPr lang="en-US" dirty="0">
              <a:latin typeface="Calibri Light" panose="020F0302020204030204" pitchFamily="34" charset="0"/>
            </a:endParaRPr>
          </a:p>
          <a:p>
            <a:r>
              <a:rPr lang="en-US" dirty="0">
                <a:latin typeface="Calibri Light" panose="020F0302020204030204" pitchFamily="34" charset="0"/>
              </a:rPr>
              <a:t>What do you do?</a:t>
            </a:r>
          </a:p>
        </p:txBody>
      </p:sp>
      <p:sp>
        <p:nvSpPr>
          <p:cNvPr id="3" name="Slide Number Placeholder 2"/>
          <p:cNvSpPr>
            <a:spLocks noGrp="1"/>
          </p:cNvSpPr>
          <p:nvPr>
            <p:ph type="sldNum" sz="quarter" idx="12"/>
          </p:nvPr>
        </p:nvSpPr>
        <p:spPr/>
        <p:txBody>
          <a:bodyPr/>
          <a:lstStyle/>
          <a:p>
            <a:fld id="{336BBA2B-BD31-4FAC-857F-0E704CCD1D40}" type="slidenum">
              <a:rPr lang="en-US" smtClean="0"/>
              <a:pPr/>
              <a:t>21</a:t>
            </a:fld>
            <a:endParaRPr lang="en-US" dirty="0"/>
          </a:p>
        </p:txBody>
      </p:sp>
      <p:sp>
        <p:nvSpPr>
          <p:cNvPr id="4" name="Title 3"/>
          <p:cNvSpPr>
            <a:spLocks noGrp="1"/>
          </p:cNvSpPr>
          <p:nvPr>
            <p:ph type="title"/>
          </p:nvPr>
        </p:nvSpPr>
        <p:spPr/>
        <p:txBody>
          <a:bodyPr>
            <a:normAutofit/>
          </a:bodyPr>
          <a:lstStyle/>
          <a:p>
            <a:r>
              <a:rPr lang="en-US" sz="3600" dirty="0">
                <a:latin typeface="Calibri Light" panose="020F0302020204030204" pitchFamily="34" charset="0"/>
              </a:rPr>
              <a:t>Emotional Abuse: Practice Question</a:t>
            </a:r>
          </a:p>
        </p:txBody>
      </p:sp>
    </p:spTree>
    <p:extLst>
      <p:ext uri="{BB962C8B-B14F-4D97-AF65-F5344CB8AC3E}">
        <p14:creationId xmlns:p14="http://schemas.microsoft.com/office/powerpoint/2010/main" val="318027059"/>
      </p:ext>
    </p:extLst>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n-US" dirty="0">
                <a:latin typeface="Calibri Light" panose="020F0302020204030204" pitchFamily="34" charset="0"/>
              </a:rPr>
              <a:t>If you observe physical evidence of abuse, ask only open-ended questions. For example, if a student displays unusual bruising, ask “How did you get hurt?” rather than “Who hit you?”</a:t>
            </a:r>
          </a:p>
          <a:p>
            <a:pPr algn="just"/>
            <a:r>
              <a:rPr lang="en-US" dirty="0">
                <a:latin typeface="Calibri Light" panose="020F0302020204030204" pitchFamily="34" charset="0"/>
              </a:rPr>
              <a:t>If a student discloses abuse:</a:t>
            </a:r>
          </a:p>
          <a:p>
            <a:pPr lvl="1" algn="just"/>
            <a:r>
              <a:rPr lang="en-US" dirty="0">
                <a:latin typeface="Calibri Light" panose="020F0302020204030204" pitchFamily="34" charset="0"/>
              </a:rPr>
              <a:t>Control your emotional response</a:t>
            </a:r>
          </a:p>
          <a:p>
            <a:pPr lvl="1" algn="just"/>
            <a:r>
              <a:rPr lang="en-US" dirty="0">
                <a:latin typeface="Calibri Light" panose="020F0302020204030204" pitchFamily="34" charset="0"/>
              </a:rPr>
              <a:t>Do not express shock, disapproval or disgust regarding the child, suspected abuser, or disclosure</a:t>
            </a:r>
          </a:p>
          <a:p>
            <a:pPr lvl="1" algn="just"/>
            <a:r>
              <a:rPr lang="en-US" dirty="0">
                <a:latin typeface="Calibri Light" panose="020F0302020204030204" pitchFamily="34" charset="0"/>
              </a:rPr>
              <a:t>Do not label the student’s experience “abuse” or provide any other terminology not used by the student</a:t>
            </a:r>
          </a:p>
          <a:p>
            <a:pPr lvl="1" algn="just"/>
            <a:r>
              <a:rPr lang="en-US" dirty="0">
                <a:latin typeface="Calibri Light" panose="020F0302020204030204" pitchFamily="34" charset="0"/>
              </a:rPr>
              <a:t>Maintain the student’s confidentiality within the school environment</a:t>
            </a:r>
          </a:p>
          <a:p>
            <a:pPr lvl="1" algn="just"/>
            <a:r>
              <a:rPr lang="en-US" b="1" dirty="0">
                <a:latin typeface="Calibri Light" panose="020F0302020204030204" pitchFamily="34" charset="0"/>
              </a:rPr>
              <a:t>Obtain and document basic information</a:t>
            </a:r>
            <a:endParaRPr lang="en-US" dirty="0"/>
          </a:p>
        </p:txBody>
      </p:sp>
      <p:sp>
        <p:nvSpPr>
          <p:cNvPr id="3" name="Slide Number Placeholder 2"/>
          <p:cNvSpPr>
            <a:spLocks noGrp="1"/>
          </p:cNvSpPr>
          <p:nvPr>
            <p:ph type="sldNum" sz="quarter" idx="12"/>
          </p:nvPr>
        </p:nvSpPr>
        <p:spPr/>
        <p:txBody>
          <a:bodyPr/>
          <a:lstStyle/>
          <a:p>
            <a:fld id="{336BBA2B-BD31-4FAC-857F-0E704CCD1D40}" type="slidenum">
              <a:rPr lang="en-US" smtClean="0"/>
              <a:pPr/>
              <a:t>22</a:t>
            </a:fld>
            <a:endParaRPr lang="en-US" dirty="0"/>
          </a:p>
        </p:txBody>
      </p:sp>
      <p:sp>
        <p:nvSpPr>
          <p:cNvPr id="4" name="Title 3"/>
          <p:cNvSpPr>
            <a:spLocks noGrp="1"/>
          </p:cNvSpPr>
          <p:nvPr>
            <p:ph type="title"/>
          </p:nvPr>
        </p:nvSpPr>
        <p:spPr/>
        <p:txBody>
          <a:bodyPr/>
          <a:lstStyle/>
          <a:p>
            <a:r>
              <a:rPr lang="en-US" dirty="0"/>
              <a:t>Talking with Students</a:t>
            </a:r>
          </a:p>
        </p:txBody>
      </p:sp>
    </p:spTree>
    <p:extLst>
      <p:ext uri="{BB962C8B-B14F-4D97-AF65-F5344CB8AC3E}">
        <p14:creationId xmlns:p14="http://schemas.microsoft.com/office/powerpoint/2010/main" val="3654630089"/>
      </p:ext>
    </p:extLst>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Report:</a:t>
            </a:r>
          </a:p>
        </p:txBody>
      </p:sp>
      <p:sp>
        <p:nvSpPr>
          <p:cNvPr id="3" name="Content Placeholder 2"/>
          <p:cNvSpPr>
            <a:spLocks noGrp="1"/>
          </p:cNvSpPr>
          <p:nvPr>
            <p:ph idx="1"/>
          </p:nvPr>
        </p:nvSpPr>
        <p:spPr>
          <a:xfrm>
            <a:off x="872068" y="1809750"/>
            <a:ext cx="7408333" cy="2784872"/>
          </a:xfrm>
        </p:spPr>
        <p:txBody>
          <a:bodyPr>
            <a:noAutofit/>
          </a:bodyPr>
          <a:lstStyle/>
          <a:p>
            <a:pPr fontAlgn="base"/>
            <a:r>
              <a:rPr lang="en-US" sz="2000" dirty="0">
                <a:latin typeface="Calibri Light" panose="020F0302020204030204" pitchFamily="34" charset="0"/>
              </a:rPr>
              <a:t>Call CPS or Local Law Enforcement immediately (or as soon as practicable) and provide:</a:t>
            </a:r>
          </a:p>
          <a:p>
            <a:pPr lvl="1" fontAlgn="base"/>
            <a:r>
              <a:rPr lang="en-US" sz="2000" dirty="0">
                <a:latin typeface="Calibri Light" panose="020F0302020204030204" pitchFamily="34" charset="0"/>
              </a:rPr>
              <a:t>Your name and title</a:t>
            </a:r>
          </a:p>
          <a:p>
            <a:pPr lvl="1" fontAlgn="base"/>
            <a:r>
              <a:rPr lang="en-US" sz="2000" dirty="0">
                <a:latin typeface="Calibri Light" panose="020F0302020204030204" pitchFamily="34" charset="0"/>
              </a:rPr>
              <a:t>Child’s name, address, present location, grade, school</a:t>
            </a:r>
          </a:p>
          <a:p>
            <a:pPr lvl="1" fontAlgn="base"/>
            <a:r>
              <a:rPr lang="en-US" sz="2000" dirty="0">
                <a:latin typeface="Calibri Light" panose="020F0302020204030204" pitchFamily="34" charset="0"/>
              </a:rPr>
              <a:t>Child’s parents name, address, telephone</a:t>
            </a:r>
          </a:p>
          <a:p>
            <a:pPr lvl="1" fontAlgn="base"/>
            <a:r>
              <a:rPr lang="en-US" sz="2000" dirty="0">
                <a:latin typeface="Calibri Light" panose="020F0302020204030204" pitchFamily="34" charset="0"/>
              </a:rPr>
              <a:t>Information that gave rise to the report/personal observations</a:t>
            </a:r>
          </a:p>
          <a:p>
            <a:pPr lvl="1" fontAlgn="base"/>
            <a:r>
              <a:rPr lang="en-US" sz="2000" dirty="0">
                <a:latin typeface="Calibri Light" panose="020F0302020204030204" pitchFamily="34" charset="0"/>
              </a:rPr>
              <a:t>Any information on who may have abused the child</a:t>
            </a:r>
          </a:p>
          <a:p>
            <a:pPr fontAlgn="base"/>
            <a:r>
              <a:rPr lang="en-US" sz="2000" dirty="0">
                <a:latin typeface="Calibri Light" panose="020F0302020204030204" pitchFamily="34" charset="0"/>
              </a:rPr>
              <a:t>Written report must be forwarded within </a:t>
            </a:r>
            <a:r>
              <a:rPr lang="en-US" sz="2000" b="1" dirty="0">
                <a:latin typeface="Calibri Light" panose="020F0302020204030204" pitchFamily="34" charset="0"/>
              </a:rPr>
              <a:t>36 Hours </a:t>
            </a:r>
            <a:r>
              <a:rPr lang="en-US" sz="2000" dirty="0">
                <a:latin typeface="Calibri Light" panose="020F0302020204030204" pitchFamily="34" charset="0"/>
              </a:rPr>
              <a:t>of receiving information regarding the incident.</a:t>
            </a:r>
          </a:p>
        </p:txBody>
      </p:sp>
    </p:spTree>
    <p:extLst>
      <p:ext uri="{BB962C8B-B14F-4D97-AF65-F5344CB8AC3E}">
        <p14:creationId xmlns:p14="http://schemas.microsoft.com/office/powerpoint/2010/main" val="4035850316"/>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Calibri Light" panose="020F0302020204030204" pitchFamily="34" charset="0"/>
                <a:cs typeface="Calibri Light" panose="020F0302020204030204" pitchFamily="34" charset="0"/>
              </a:rPr>
              <a:t>CPS handles investigations of alleged parent/guardian/caretaker abuse.  </a:t>
            </a:r>
          </a:p>
          <a:p>
            <a:r>
              <a:rPr lang="en-US" dirty="0">
                <a:latin typeface="Calibri Light" panose="020F0302020204030204" pitchFamily="34" charset="0"/>
                <a:cs typeface="Calibri Light" panose="020F0302020204030204" pitchFamily="34" charset="0"/>
              </a:rPr>
              <a:t>If the alleged abuser is </a:t>
            </a:r>
            <a:r>
              <a:rPr lang="en-US" u="sng" dirty="0">
                <a:latin typeface="Calibri Light" panose="020F0302020204030204" pitchFamily="34" charset="0"/>
                <a:cs typeface="Calibri Light" panose="020F0302020204030204" pitchFamily="34" charset="0"/>
              </a:rPr>
              <a:t>not</a:t>
            </a:r>
            <a:r>
              <a:rPr lang="en-US" dirty="0">
                <a:latin typeface="Calibri Light" panose="020F0302020204030204" pitchFamily="34" charset="0"/>
                <a:cs typeface="Calibri Light" panose="020F0302020204030204" pitchFamily="34" charset="0"/>
              </a:rPr>
              <a:t> a parent/guardian/caretaker, CPS will cross-report it to the police for investigation (e.g. abuse by a teacher, coach, adult “friend”, etc.).</a:t>
            </a:r>
          </a:p>
          <a:p>
            <a:endParaRPr lang="en-US" dirty="0"/>
          </a:p>
        </p:txBody>
      </p:sp>
      <p:sp>
        <p:nvSpPr>
          <p:cNvPr id="3" name="Slide Number Placeholder 2"/>
          <p:cNvSpPr>
            <a:spLocks noGrp="1"/>
          </p:cNvSpPr>
          <p:nvPr>
            <p:ph type="sldNum" sz="quarter" idx="12"/>
          </p:nvPr>
        </p:nvSpPr>
        <p:spPr/>
        <p:txBody>
          <a:bodyPr/>
          <a:lstStyle/>
          <a:p>
            <a:fld id="{336BBA2B-BD31-4FAC-857F-0E704CCD1D40}" type="slidenum">
              <a:rPr lang="en-US" smtClean="0"/>
              <a:pPr/>
              <a:t>24</a:t>
            </a:fld>
            <a:endParaRPr lang="en-US" dirty="0"/>
          </a:p>
        </p:txBody>
      </p:sp>
      <p:sp>
        <p:nvSpPr>
          <p:cNvPr id="4" name="Title 3"/>
          <p:cNvSpPr>
            <a:spLocks noGrp="1"/>
          </p:cNvSpPr>
          <p:nvPr>
            <p:ph type="title"/>
          </p:nvPr>
        </p:nvSpPr>
        <p:spPr/>
        <p:txBody>
          <a:bodyPr/>
          <a:lstStyle/>
          <a:p>
            <a:r>
              <a:rPr lang="en-US" dirty="0"/>
              <a:t>Reporting to CPS vs. Police</a:t>
            </a:r>
          </a:p>
        </p:txBody>
      </p:sp>
    </p:spTree>
    <p:extLst>
      <p:ext uri="{BB962C8B-B14F-4D97-AF65-F5344CB8AC3E}">
        <p14:creationId xmlns:p14="http://schemas.microsoft.com/office/powerpoint/2010/main" val="2608718536"/>
      </p:ext>
    </p:extLst>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Penalties for Failure to Report</a:t>
            </a:r>
          </a:p>
        </p:txBody>
      </p:sp>
      <p:sp>
        <p:nvSpPr>
          <p:cNvPr id="3" name="Content Placeholder 2"/>
          <p:cNvSpPr>
            <a:spLocks noGrp="1"/>
          </p:cNvSpPr>
          <p:nvPr>
            <p:ph idx="1"/>
          </p:nvPr>
        </p:nvSpPr>
        <p:spPr/>
        <p:txBody>
          <a:bodyPr>
            <a:normAutofit fontScale="62500" lnSpcReduction="20000"/>
          </a:bodyPr>
          <a:lstStyle/>
          <a:p>
            <a:pPr algn="just"/>
            <a:r>
              <a:rPr lang="en-US" sz="3200" dirty="0">
                <a:latin typeface="Calibri Light" panose="020F0302020204030204" pitchFamily="34" charset="0"/>
              </a:rPr>
              <a:t>A person who fails to make a required report is guilty of a misdemeanor punishable by six months in jail and a $1,000 fine </a:t>
            </a:r>
          </a:p>
          <a:p>
            <a:pPr algn="just"/>
            <a:endParaRPr lang="en-US" sz="3200" dirty="0">
              <a:latin typeface="Calibri Light" panose="020F0302020204030204" pitchFamily="34" charset="0"/>
            </a:endParaRPr>
          </a:p>
          <a:p>
            <a:pPr algn="just"/>
            <a:r>
              <a:rPr lang="en-US" sz="3200" dirty="0">
                <a:latin typeface="Calibri Light" panose="020F0302020204030204" pitchFamily="34" charset="0"/>
              </a:rPr>
              <a:t>He or she may also be subject to a civil lawsuit, especially if the child-victim or another child is further victimized because of the failure to report (</a:t>
            </a:r>
            <a:r>
              <a:rPr lang="en-US" sz="3200" i="1" dirty="0">
                <a:latin typeface="Calibri Light" panose="020F0302020204030204" pitchFamily="34" charset="0"/>
              </a:rPr>
              <a:t>Landeros vs. Flood </a:t>
            </a:r>
            <a:r>
              <a:rPr lang="en-US" sz="3200" dirty="0">
                <a:latin typeface="Calibri Light" panose="020F0302020204030204" pitchFamily="34" charset="0"/>
              </a:rPr>
              <a:t>(1976) 17 Cal.3d 399).</a:t>
            </a:r>
          </a:p>
          <a:p>
            <a:pPr algn="just"/>
            <a:endParaRPr lang="en-US" sz="3200" dirty="0">
              <a:latin typeface="Calibri Light" panose="020F0302020204030204" pitchFamily="34" charset="0"/>
            </a:endParaRPr>
          </a:p>
          <a:p>
            <a:pPr algn="just"/>
            <a:r>
              <a:rPr lang="en-US" sz="3200" dirty="0">
                <a:latin typeface="Calibri Light" panose="020F0302020204030204" pitchFamily="34" charset="0"/>
              </a:rPr>
              <a:t>Educators who fail to report may risk loss of their license or credential (E.C. 44421).</a:t>
            </a:r>
            <a:endParaRPr lang="en-US" dirty="0">
              <a:latin typeface="Calibri Light" panose="020F0302020204030204" pitchFamily="34" charset="0"/>
            </a:endParaRPr>
          </a:p>
        </p:txBody>
      </p:sp>
    </p:spTree>
    <p:extLst>
      <p:ext uri="{BB962C8B-B14F-4D97-AF65-F5344CB8AC3E}">
        <p14:creationId xmlns:p14="http://schemas.microsoft.com/office/powerpoint/2010/main" val="4010554612"/>
      </p:ext>
    </p:extLst>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Protections for Mandatory Reporters</a:t>
            </a:r>
          </a:p>
        </p:txBody>
      </p:sp>
      <p:sp>
        <p:nvSpPr>
          <p:cNvPr id="3" name="Content Placeholder 2"/>
          <p:cNvSpPr>
            <a:spLocks noGrp="1"/>
          </p:cNvSpPr>
          <p:nvPr>
            <p:ph idx="1"/>
          </p:nvPr>
        </p:nvSpPr>
        <p:spPr/>
        <p:txBody>
          <a:bodyPr>
            <a:normAutofit fontScale="85000" lnSpcReduction="10000"/>
          </a:bodyPr>
          <a:lstStyle/>
          <a:p>
            <a:pPr algn="just" fontAlgn="base"/>
            <a:r>
              <a:rPr lang="en-US" sz="2800" dirty="0">
                <a:latin typeface="Calibri Light" panose="020F0302020204030204" pitchFamily="34" charset="0"/>
              </a:rPr>
              <a:t>Immunity for mandatory reporters from criminal and civil liability</a:t>
            </a:r>
          </a:p>
          <a:p>
            <a:pPr lvl="1" algn="just" fontAlgn="base"/>
            <a:r>
              <a:rPr lang="en-US" sz="2800" dirty="0">
                <a:latin typeface="Calibri Light" panose="020F0302020204030204" pitchFamily="34" charset="0"/>
              </a:rPr>
              <a:t>Exceptions to immunity: report is false and reporter knows it is false or report is made with reckless disregard for the truth or falsity of incident </a:t>
            </a:r>
          </a:p>
          <a:p>
            <a:pPr algn="just" fontAlgn="base"/>
            <a:r>
              <a:rPr lang="en-US" sz="2800" dirty="0">
                <a:latin typeface="Calibri Light" panose="020F0302020204030204" pitchFamily="34" charset="0"/>
              </a:rPr>
              <a:t>Reports are confidential and may only be disclosed to specified persons and agencies (PC 11167.5)</a:t>
            </a:r>
          </a:p>
          <a:p>
            <a:pPr marL="0" indent="0" fontAlgn="base">
              <a:buNone/>
            </a:pPr>
            <a:endParaRPr lang="en-US" dirty="0"/>
          </a:p>
        </p:txBody>
      </p:sp>
    </p:spTree>
    <p:extLst>
      <p:ext uri="{BB962C8B-B14F-4D97-AF65-F5344CB8AC3E}">
        <p14:creationId xmlns:p14="http://schemas.microsoft.com/office/powerpoint/2010/main" val="765443749"/>
      </p:ext>
    </p:extLst>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a:latin typeface="Calibri Light" panose="020F0302020204030204" pitchFamily="34" charset="0"/>
              </a:rPr>
              <a:t>Mandated reporters are required to give their names when making a report.  A reporter’s identity is kept confidential and may only be disclosed to certain agencies and professionals that have a need to know.</a:t>
            </a:r>
          </a:p>
          <a:p>
            <a:endParaRPr lang="en-US" sz="4800" dirty="0"/>
          </a:p>
          <a:p>
            <a:endParaRPr lang="en-US" dirty="0"/>
          </a:p>
        </p:txBody>
      </p:sp>
      <p:sp>
        <p:nvSpPr>
          <p:cNvPr id="3" name="Slide Number Placeholder 2"/>
          <p:cNvSpPr>
            <a:spLocks noGrp="1"/>
          </p:cNvSpPr>
          <p:nvPr>
            <p:ph type="sldNum" sz="quarter" idx="12"/>
          </p:nvPr>
        </p:nvSpPr>
        <p:spPr/>
        <p:txBody>
          <a:bodyPr/>
          <a:lstStyle/>
          <a:p>
            <a:fld id="{336BBA2B-BD31-4FAC-857F-0E704CCD1D40}" type="slidenum">
              <a:rPr lang="en-US" smtClean="0"/>
              <a:pPr/>
              <a:t>27</a:t>
            </a:fld>
            <a:endParaRPr lang="en-US" dirty="0"/>
          </a:p>
        </p:txBody>
      </p:sp>
      <p:sp>
        <p:nvSpPr>
          <p:cNvPr id="4" name="Title 3"/>
          <p:cNvSpPr>
            <a:spLocks noGrp="1"/>
          </p:cNvSpPr>
          <p:nvPr>
            <p:ph type="title"/>
          </p:nvPr>
        </p:nvSpPr>
        <p:spPr/>
        <p:txBody>
          <a:bodyPr/>
          <a:lstStyle/>
          <a:p>
            <a:r>
              <a:rPr lang="en-US" dirty="0"/>
              <a:t>Confidentiality</a:t>
            </a:r>
          </a:p>
        </p:txBody>
      </p:sp>
    </p:spTree>
    <p:extLst>
      <p:ext uri="{BB962C8B-B14F-4D97-AF65-F5344CB8AC3E}">
        <p14:creationId xmlns:p14="http://schemas.microsoft.com/office/powerpoint/2010/main" val="270091877"/>
      </p:ext>
    </p:extLst>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Informing the Administration</a:t>
            </a:r>
          </a:p>
        </p:txBody>
      </p:sp>
      <p:sp>
        <p:nvSpPr>
          <p:cNvPr id="3" name="Content Placeholder 2"/>
          <p:cNvSpPr>
            <a:spLocks noGrp="1"/>
          </p:cNvSpPr>
          <p:nvPr>
            <p:ph idx="1"/>
          </p:nvPr>
        </p:nvSpPr>
        <p:spPr/>
        <p:txBody>
          <a:bodyPr>
            <a:normAutofit/>
          </a:bodyPr>
          <a:lstStyle/>
          <a:p>
            <a:pPr lvl="0"/>
            <a:r>
              <a:rPr lang="en-US" sz="2200" dirty="0">
                <a:latin typeface="Calibri Light" panose="020F0302020204030204" pitchFamily="34" charset="0"/>
              </a:rPr>
              <a:t>You can, but aren’t required to report to your supervisors or administration</a:t>
            </a:r>
          </a:p>
          <a:p>
            <a:pPr lvl="1"/>
            <a:r>
              <a:rPr lang="en-US" dirty="0">
                <a:latin typeface="Calibri Light" panose="020F0302020204030204" pitchFamily="34" charset="0"/>
              </a:rPr>
              <a:t>Administration may be able to prevent further abuse to child and prevent the destruction of evidence. </a:t>
            </a:r>
          </a:p>
          <a:p>
            <a:r>
              <a:rPr lang="en-US" sz="2200" dirty="0">
                <a:latin typeface="Calibri Light" panose="020F0302020204030204" pitchFamily="34" charset="0"/>
              </a:rPr>
              <a:t>No administrator or supervisor may impede or inhibit your reporting duties. </a:t>
            </a:r>
          </a:p>
        </p:txBody>
      </p:sp>
    </p:spTree>
    <p:extLst>
      <p:ext uri="{BB962C8B-B14F-4D97-AF65-F5344CB8AC3E}">
        <p14:creationId xmlns:p14="http://schemas.microsoft.com/office/powerpoint/2010/main" val="213588732"/>
      </p:ext>
    </p:ext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885950"/>
            <a:ext cx="7408333" cy="2801673"/>
          </a:xfrm>
        </p:spPr>
        <p:txBody>
          <a:bodyPr>
            <a:normAutofit fontScale="92500" lnSpcReduction="10000"/>
          </a:bodyPr>
          <a:lstStyle/>
          <a:p>
            <a:r>
              <a:rPr lang="en-US" sz="2200" dirty="0">
                <a:latin typeface="Calibri Light" panose="020F0302020204030204" pitchFamily="34" charset="0"/>
              </a:rPr>
              <a:t>When you call the CFS hotline, a trained screener will receive your call and ask questions to gather as much information as possible.  The more information you can provide, the more effectively the screener can assess the report.</a:t>
            </a:r>
          </a:p>
          <a:p>
            <a:r>
              <a:rPr lang="en-US" sz="2200" dirty="0">
                <a:latin typeface="Calibri Light" panose="020F0302020204030204" pitchFamily="34" charset="0"/>
              </a:rPr>
              <a:t>CFS hotline screeners use state-approved assessment tools to evaluate your report in conformance with state laws and regulations governing the assessment of abuse and neglect reports.</a:t>
            </a:r>
          </a:p>
          <a:p>
            <a:r>
              <a:rPr lang="en-US" sz="2200" dirty="0">
                <a:latin typeface="Calibri Light" panose="020F0302020204030204" pitchFamily="34" charset="0"/>
              </a:rPr>
              <a:t>Not every report of suspected abuse and/or neglect results in a court filing or formal legal action, or even an investigation. </a:t>
            </a:r>
          </a:p>
        </p:txBody>
      </p:sp>
      <p:sp>
        <p:nvSpPr>
          <p:cNvPr id="3" name="Slide Number Placeholder 2"/>
          <p:cNvSpPr>
            <a:spLocks noGrp="1"/>
          </p:cNvSpPr>
          <p:nvPr>
            <p:ph type="sldNum" sz="quarter" idx="12"/>
          </p:nvPr>
        </p:nvSpPr>
        <p:spPr/>
        <p:txBody>
          <a:bodyPr/>
          <a:lstStyle/>
          <a:p>
            <a:fld id="{336BBA2B-BD31-4FAC-857F-0E704CCD1D40}" type="slidenum">
              <a:rPr lang="en-US" smtClean="0"/>
              <a:pPr/>
              <a:t>29</a:t>
            </a:fld>
            <a:endParaRPr lang="en-US" dirty="0"/>
          </a:p>
        </p:txBody>
      </p:sp>
      <p:sp>
        <p:nvSpPr>
          <p:cNvPr id="4" name="Title 3"/>
          <p:cNvSpPr>
            <a:spLocks noGrp="1"/>
          </p:cNvSpPr>
          <p:nvPr>
            <p:ph type="title"/>
          </p:nvPr>
        </p:nvSpPr>
        <p:spPr/>
        <p:txBody>
          <a:bodyPr/>
          <a:lstStyle/>
          <a:p>
            <a:r>
              <a:rPr lang="en-US" dirty="0"/>
              <a:t>What Happens to Your Report?</a:t>
            </a:r>
          </a:p>
        </p:txBody>
      </p:sp>
    </p:spTree>
    <p:extLst>
      <p:ext uri="{BB962C8B-B14F-4D97-AF65-F5344CB8AC3E}">
        <p14:creationId xmlns:p14="http://schemas.microsoft.com/office/powerpoint/2010/main" val="2585490382"/>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809750"/>
            <a:ext cx="7408333" cy="2971800"/>
          </a:xfrm>
        </p:spPr>
        <p:txBody>
          <a:bodyPr>
            <a:normAutofit lnSpcReduction="10000"/>
          </a:bodyPr>
          <a:lstStyle/>
          <a:p>
            <a:r>
              <a:rPr lang="en-US" sz="2200" dirty="0">
                <a:latin typeface="Calibri Light" panose="020F0302020204030204" pitchFamily="34" charset="0"/>
              </a:rPr>
              <a:t>Educators play a key role in detecting and helping abused children. Children spend most of their day in school, giving staff the chance to notice changes in appearance and behavior that others may not see.  </a:t>
            </a:r>
          </a:p>
          <a:p>
            <a:pPr algn="just"/>
            <a:endParaRPr lang="en-US" dirty="0">
              <a:latin typeface="Calibri Light" panose="020F0302020204030204" pitchFamily="34" charset="0"/>
            </a:endParaRPr>
          </a:p>
          <a:p>
            <a:pPr lvl="1" algn="just"/>
            <a:r>
              <a:rPr lang="en-US" dirty="0">
                <a:latin typeface="Calibri Light" panose="020F0302020204030204" pitchFamily="34" charset="0"/>
              </a:rPr>
              <a:t>Know how to respond to suspected abuse.  </a:t>
            </a:r>
          </a:p>
          <a:p>
            <a:pPr lvl="1" algn="just"/>
            <a:r>
              <a:rPr lang="en-US" dirty="0">
                <a:latin typeface="Calibri Light" panose="020F0302020204030204" pitchFamily="34" charset="0"/>
              </a:rPr>
              <a:t>Understand your rights and responsibilities.   </a:t>
            </a:r>
          </a:p>
          <a:p>
            <a:pPr lvl="1" algn="just"/>
            <a:r>
              <a:rPr lang="en-US" dirty="0">
                <a:latin typeface="Calibri Light" panose="020F0302020204030204" pitchFamily="34" charset="0"/>
              </a:rPr>
              <a:t>Know District policies and reporting procedures.</a:t>
            </a:r>
          </a:p>
          <a:p>
            <a:pPr marL="0" indent="0" algn="just">
              <a:buNone/>
            </a:pPr>
            <a:endParaRPr lang="en-US" dirty="0">
              <a:latin typeface="Calibri Light" panose="020F0302020204030204" pitchFamily="34" charset="0"/>
            </a:endParaRPr>
          </a:p>
        </p:txBody>
      </p:sp>
      <p:sp>
        <p:nvSpPr>
          <p:cNvPr id="3" name="Slide Number Placeholder 2"/>
          <p:cNvSpPr>
            <a:spLocks noGrp="1"/>
          </p:cNvSpPr>
          <p:nvPr>
            <p:ph type="sldNum" sz="quarter" idx="12"/>
          </p:nvPr>
        </p:nvSpPr>
        <p:spPr/>
        <p:txBody>
          <a:bodyPr/>
          <a:lstStyle/>
          <a:p>
            <a:fld id="{336BBA2B-BD31-4FAC-857F-0E704CCD1D40}" type="slidenum">
              <a:rPr lang="en-US" smtClean="0">
                <a:latin typeface="Calibri Light" panose="020F0302020204030204" pitchFamily="34" charset="0"/>
              </a:rPr>
              <a:pPr/>
              <a:t>3</a:t>
            </a:fld>
            <a:endParaRPr lang="en-US" dirty="0">
              <a:latin typeface="Calibri Light" panose="020F0302020204030204" pitchFamily="34" charset="0"/>
            </a:endParaRPr>
          </a:p>
        </p:txBody>
      </p:sp>
      <p:sp>
        <p:nvSpPr>
          <p:cNvPr id="4" name="Title 3"/>
          <p:cNvSpPr>
            <a:spLocks noGrp="1"/>
          </p:cNvSpPr>
          <p:nvPr>
            <p:ph type="title"/>
          </p:nvPr>
        </p:nvSpPr>
        <p:spPr/>
        <p:txBody>
          <a:bodyPr/>
          <a:lstStyle/>
          <a:p>
            <a:r>
              <a:rPr lang="en-US" dirty="0"/>
              <a:t>You are the Front Line </a:t>
            </a:r>
          </a:p>
        </p:txBody>
      </p:sp>
    </p:spTree>
    <p:extLst>
      <p:ext uri="{BB962C8B-B14F-4D97-AF65-F5344CB8AC3E}">
        <p14:creationId xmlns:p14="http://schemas.microsoft.com/office/powerpoint/2010/main" val="87524194"/>
      </p:ext>
    </p:extLst>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962150"/>
            <a:ext cx="7408333" cy="2725474"/>
          </a:xfrm>
        </p:spPr>
        <p:txBody>
          <a:bodyPr>
            <a:normAutofit lnSpcReduction="10000"/>
          </a:bodyPr>
          <a:lstStyle/>
          <a:p>
            <a:r>
              <a:rPr lang="en-US" sz="2200" dirty="0">
                <a:latin typeface="Calibri Light" panose="020F0302020204030204" pitchFamily="34" charset="0"/>
              </a:rPr>
              <a:t>After assessment, if a report is deemed to constitute possible abuse/neglect, CFS will conduct an investigation.  CFS investigations are also governed by specific laws and regulations. </a:t>
            </a:r>
          </a:p>
          <a:p>
            <a:r>
              <a:rPr lang="en-US" sz="2200" dirty="0">
                <a:latin typeface="Calibri Light" panose="020F0302020204030204" pitchFamily="34" charset="0"/>
              </a:rPr>
              <a:t>An investigation can result in several possible outcomes, from referrals to needed services, to voluntary participation in a monitored case plan, to a filing in Juvenile Court and removal of a child(</a:t>
            </a:r>
            <a:r>
              <a:rPr lang="en-US" sz="2200" dirty="0" err="1">
                <a:latin typeface="Calibri Light" panose="020F0302020204030204" pitchFamily="34" charset="0"/>
              </a:rPr>
              <a:t>ren</a:t>
            </a:r>
            <a:r>
              <a:rPr lang="en-US" sz="2200" dirty="0">
                <a:latin typeface="Calibri Light" panose="020F0302020204030204" pitchFamily="34" charset="0"/>
              </a:rPr>
              <a:t>) from their home.</a:t>
            </a:r>
          </a:p>
          <a:p>
            <a:endParaRPr lang="en-US" sz="2200" dirty="0">
              <a:latin typeface="Calibri Light" panose="020F0302020204030204" pitchFamily="34" charset="0"/>
            </a:endParaRPr>
          </a:p>
        </p:txBody>
      </p:sp>
      <p:sp>
        <p:nvSpPr>
          <p:cNvPr id="3" name="Slide Number Placeholder 2"/>
          <p:cNvSpPr>
            <a:spLocks noGrp="1"/>
          </p:cNvSpPr>
          <p:nvPr>
            <p:ph type="sldNum" sz="quarter" idx="12"/>
          </p:nvPr>
        </p:nvSpPr>
        <p:spPr/>
        <p:txBody>
          <a:bodyPr/>
          <a:lstStyle/>
          <a:p>
            <a:fld id="{336BBA2B-BD31-4FAC-857F-0E704CCD1D40}" type="slidenum">
              <a:rPr lang="en-US" smtClean="0"/>
              <a:pPr/>
              <a:t>30</a:t>
            </a:fld>
            <a:endParaRPr lang="en-US" dirty="0"/>
          </a:p>
        </p:txBody>
      </p:sp>
      <p:sp>
        <p:nvSpPr>
          <p:cNvPr id="4" name="Title 3"/>
          <p:cNvSpPr>
            <a:spLocks noGrp="1"/>
          </p:cNvSpPr>
          <p:nvPr>
            <p:ph type="title"/>
          </p:nvPr>
        </p:nvSpPr>
        <p:spPr/>
        <p:txBody>
          <a:bodyPr/>
          <a:lstStyle/>
          <a:p>
            <a:r>
              <a:rPr lang="en-US" dirty="0"/>
              <a:t>What Happens to Your Report?</a:t>
            </a:r>
          </a:p>
        </p:txBody>
      </p:sp>
    </p:spTree>
    <p:extLst>
      <p:ext uri="{BB962C8B-B14F-4D97-AF65-F5344CB8AC3E}">
        <p14:creationId xmlns:p14="http://schemas.microsoft.com/office/powerpoint/2010/main" val="1572104963"/>
      </p:ext>
    </p:extLst>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809749"/>
            <a:ext cx="7408333" cy="2877873"/>
          </a:xfrm>
        </p:spPr>
        <p:txBody>
          <a:bodyPr>
            <a:normAutofit lnSpcReduction="10000"/>
          </a:bodyPr>
          <a:lstStyle/>
          <a:p>
            <a:r>
              <a:rPr lang="en-US" sz="2200" dirty="0">
                <a:latin typeface="Calibri Light" panose="020F0302020204030204" pitchFamily="34" charset="0"/>
              </a:rPr>
              <a:t>The content and result of a CFS investigation is confidential under the law.</a:t>
            </a:r>
          </a:p>
          <a:p>
            <a:r>
              <a:rPr lang="en-US" sz="2200" dirty="0">
                <a:latin typeface="Calibri Light" panose="020F0302020204030204" pitchFamily="34" charset="0"/>
              </a:rPr>
              <a:t>Even though you called in a mandated report, CFS is not allowed to share the details of their assessment/investigation with you, or any private information about the family/child you reported on.</a:t>
            </a:r>
          </a:p>
          <a:p>
            <a:r>
              <a:rPr lang="en-US" sz="2200" dirty="0">
                <a:latin typeface="Calibri Light" panose="020F0302020204030204" pitchFamily="34" charset="0"/>
              </a:rPr>
              <a:t>This is protected information and CFS can be found liable for disclosing it.</a:t>
            </a:r>
          </a:p>
        </p:txBody>
      </p:sp>
      <p:sp>
        <p:nvSpPr>
          <p:cNvPr id="3" name="Slide Number Placeholder 2"/>
          <p:cNvSpPr>
            <a:spLocks noGrp="1"/>
          </p:cNvSpPr>
          <p:nvPr>
            <p:ph type="sldNum" sz="quarter" idx="12"/>
          </p:nvPr>
        </p:nvSpPr>
        <p:spPr/>
        <p:txBody>
          <a:bodyPr/>
          <a:lstStyle/>
          <a:p>
            <a:fld id="{336BBA2B-BD31-4FAC-857F-0E704CCD1D40}" type="slidenum">
              <a:rPr lang="en-US" smtClean="0"/>
              <a:pPr/>
              <a:t>31</a:t>
            </a:fld>
            <a:endParaRPr lang="en-US" dirty="0"/>
          </a:p>
        </p:txBody>
      </p:sp>
      <p:sp>
        <p:nvSpPr>
          <p:cNvPr id="4" name="Title 3"/>
          <p:cNvSpPr>
            <a:spLocks noGrp="1"/>
          </p:cNvSpPr>
          <p:nvPr>
            <p:ph type="title"/>
          </p:nvPr>
        </p:nvSpPr>
        <p:spPr/>
        <p:txBody>
          <a:bodyPr/>
          <a:lstStyle/>
          <a:p>
            <a:r>
              <a:rPr lang="en-US" dirty="0"/>
              <a:t>Confidentiality of Investigation</a:t>
            </a:r>
          </a:p>
        </p:txBody>
      </p:sp>
    </p:spTree>
    <p:extLst>
      <p:ext uri="{BB962C8B-B14F-4D97-AF65-F5344CB8AC3E}">
        <p14:creationId xmlns:p14="http://schemas.microsoft.com/office/powerpoint/2010/main" val="3960122229"/>
      </p:ext>
    </p:extLst>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latin typeface="Calibri Light" panose="020F0302020204030204" pitchFamily="34" charset="0"/>
              </a:rPr>
              <a:t>If you become aware that a colleague has done something that could be considered abusive or neglectful, you are required to report your suspicions.</a:t>
            </a:r>
          </a:p>
          <a:p>
            <a:r>
              <a:rPr lang="en-US" dirty="0">
                <a:latin typeface="Calibri Light" panose="020F0302020204030204" pitchFamily="34" charset="0"/>
              </a:rPr>
              <a:t>Appropriate versus inappropriate physical contact</a:t>
            </a:r>
          </a:p>
          <a:p>
            <a:pPr lvl="1"/>
            <a:r>
              <a:rPr lang="en-US" dirty="0">
                <a:latin typeface="Calibri Light" panose="020F0302020204030204" pitchFamily="34" charset="0"/>
              </a:rPr>
              <a:t>Touching is always a concern if it is done in secrecy or isolation from others, and students need to be informed and empowered about what is appropriate and inappropriate touching.</a:t>
            </a:r>
          </a:p>
        </p:txBody>
      </p:sp>
      <p:sp>
        <p:nvSpPr>
          <p:cNvPr id="3" name="Slide Number Placeholder 2"/>
          <p:cNvSpPr>
            <a:spLocks noGrp="1"/>
          </p:cNvSpPr>
          <p:nvPr>
            <p:ph type="sldNum" sz="quarter" idx="12"/>
          </p:nvPr>
        </p:nvSpPr>
        <p:spPr/>
        <p:txBody>
          <a:bodyPr/>
          <a:lstStyle/>
          <a:p>
            <a:fld id="{336BBA2B-BD31-4FAC-857F-0E704CCD1D40}" type="slidenum">
              <a:rPr lang="en-US" smtClean="0"/>
              <a:pPr/>
              <a:t>32</a:t>
            </a:fld>
            <a:endParaRPr lang="en-US" dirty="0"/>
          </a:p>
        </p:txBody>
      </p:sp>
      <p:sp>
        <p:nvSpPr>
          <p:cNvPr id="4" name="Title 3"/>
          <p:cNvSpPr>
            <a:spLocks noGrp="1"/>
          </p:cNvSpPr>
          <p:nvPr>
            <p:ph type="title"/>
          </p:nvPr>
        </p:nvSpPr>
        <p:spPr/>
        <p:txBody>
          <a:bodyPr/>
          <a:lstStyle/>
          <a:p>
            <a:r>
              <a:rPr lang="en-US" dirty="0"/>
              <a:t>Reporting Colleagues</a:t>
            </a:r>
          </a:p>
        </p:txBody>
      </p:sp>
    </p:spTree>
    <p:extLst>
      <p:ext uri="{BB962C8B-B14F-4D97-AF65-F5344CB8AC3E}">
        <p14:creationId xmlns:p14="http://schemas.microsoft.com/office/powerpoint/2010/main" val="105619248"/>
      </p:ext>
    </p:extLst>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marR="0" lvl="0" indent="-342900">
              <a:spcBef>
                <a:spcPts val="600"/>
              </a:spcBef>
              <a:spcAft>
                <a:spcPts val="600"/>
              </a:spcAft>
              <a:buSzPts val="1000"/>
              <a:buFont typeface="Symbol"/>
              <a:buChar char=""/>
              <a:tabLst>
                <a:tab pos="283845" algn="l"/>
              </a:tabLst>
            </a:pPr>
            <a:r>
              <a:rPr lang="en-US" dirty="0">
                <a:latin typeface="Calibri Light" panose="020F0302020204030204" pitchFamily="34" charset="0"/>
              </a:rPr>
              <a:t>Interrupt the behavior.</a:t>
            </a:r>
          </a:p>
          <a:p>
            <a:pPr marL="342900" marR="0" lvl="0" indent="-342900">
              <a:spcBef>
                <a:spcPts val="600"/>
              </a:spcBef>
              <a:spcAft>
                <a:spcPts val="600"/>
              </a:spcAft>
              <a:buSzPts val="1000"/>
              <a:buFont typeface="Symbol"/>
              <a:buChar char=""/>
              <a:tabLst>
                <a:tab pos="283845" algn="l"/>
              </a:tabLst>
            </a:pPr>
            <a:r>
              <a:rPr lang="en-US" dirty="0">
                <a:latin typeface="Calibri Light" panose="020F0302020204030204" pitchFamily="34" charset="0"/>
              </a:rPr>
              <a:t>Report the behavior.</a:t>
            </a:r>
          </a:p>
          <a:p>
            <a:pPr marL="342900" marR="0" lvl="0" indent="-342900">
              <a:spcBef>
                <a:spcPts val="600"/>
              </a:spcBef>
              <a:spcAft>
                <a:spcPts val="600"/>
              </a:spcAft>
              <a:buSzPts val="1000"/>
              <a:buFont typeface="Symbol"/>
              <a:buChar char=""/>
              <a:tabLst>
                <a:tab pos="283845" algn="l"/>
              </a:tabLst>
            </a:pPr>
            <a:r>
              <a:rPr lang="en-US" dirty="0">
                <a:latin typeface="Calibri Light" panose="020F0302020204030204" pitchFamily="34" charset="0"/>
              </a:rPr>
              <a:t>Document the report but do not conduct an investigation.</a:t>
            </a:r>
          </a:p>
          <a:p>
            <a:pPr marL="342900" marR="0" lvl="0" indent="-342900">
              <a:spcBef>
                <a:spcPts val="600"/>
              </a:spcBef>
              <a:spcAft>
                <a:spcPts val="600"/>
              </a:spcAft>
              <a:buSzPts val="1000"/>
              <a:buFont typeface="Symbol"/>
              <a:buChar char=""/>
              <a:tabLst>
                <a:tab pos="283845" algn="l"/>
              </a:tabLst>
            </a:pPr>
            <a:r>
              <a:rPr lang="en-US" dirty="0">
                <a:latin typeface="Calibri Light" panose="020F0302020204030204" pitchFamily="34" charset="0"/>
              </a:rPr>
              <a:t>Keep reporting until the appropriate action is taken.</a:t>
            </a:r>
            <a:endParaRPr lang="en-US" dirty="0">
              <a:latin typeface="Calibri Light" panose="020F0302020204030204" pitchFamily="34" charset="0"/>
              <a:ea typeface="Times New Roman"/>
              <a:cs typeface="Times New Roman"/>
            </a:endParaRPr>
          </a:p>
          <a:p>
            <a:endParaRPr lang="en-US" dirty="0"/>
          </a:p>
        </p:txBody>
      </p:sp>
      <p:sp>
        <p:nvSpPr>
          <p:cNvPr id="3" name="Slide Number Placeholder 2"/>
          <p:cNvSpPr>
            <a:spLocks noGrp="1"/>
          </p:cNvSpPr>
          <p:nvPr>
            <p:ph type="sldNum" sz="quarter" idx="12"/>
          </p:nvPr>
        </p:nvSpPr>
        <p:spPr/>
        <p:txBody>
          <a:bodyPr/>
          <a:lstStyle/>
          <a:p>
            <a:fld id="{336BBA2B-BD31-4FAC-857F-0E704CCD1D40}" type="slidenum">
              <a:rPr lang="en-US" smtClean="0"/>
              <a:pPr/>
              <a:t>33</a:t>
            </a:fld>
            <a:endParaRPr lang="en-US" dirty="0"/>
          </a:p>
        </p:txBody>
      </p:sp>
      <p:sp>
        <p:nvSpPr>
          <p:cNvPr id="4" name="Title 3"/>
          <p:cNvSpPr>
            <a:spLocks noGrp="1"/>
          </p:cNvSpPr>
          <p:nvPr>
            <p:ph type="title"/>
          </p:nvPr>
        </p:nvSpPr>
        <p:spPr/>
        <p:txBody>
          <a:bodyPr>
            <a:normAutofit fontScale="90000"/>
          </a:bodyPr>
          <a:lstStyle/>
          <a:p>
            <a:r>
              <a:rPr lang="en-US" dirty="0"/>
              <a:t>Guidelines for Employee Response to Suspicious/Inappropriate Behavior</a:t>
            </a:r>
          </a:p>
        </p:txBody>
      </p:sp>
    </p:spTree>
    <p:extLst>
      <p:ext uri="{BB962C8B-B14F-4D97-AF65-F5344CB8AC3E}">
        <p14:creationId xmlns:p14="http://schemas.microsoft.com/office/powerpoint/2010/main" val="1661372176"/>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2266950"/>
            <a:ext cx="7408333" cy="2327672"/>
          </a:xfrm>
        </p:spPr>
        <p:txBody>
          <a:bodyPr>
            <a:normAutofit/>
          </a:bodyPr>
          <a:lstStyle/>
          <a:p>
            <a:pPr algn="ctr"/>
            <a:r>
              <a:rPr lang="en-US" dirty="0">
                <a:latin typeface="Calibri Light" panose="020F0302020204030204" pitchFamily="34" charset="0"/>
              </a:rPr>
              <a:t>CPS Child Abuse and Neglect Hotline</a:t>
            </a:r>
          </a:p>
          <a:p>
            <a:pPr algn="ctr"/>
            <a:r>
              <a:rPr lang="en-US" dirty="0">
                <a:latin typeface="Calibri Light" panose="020F0302020204030204" pitchFamily="34" charset="0"/>
              </a:rPr>
              <a:t> (650) 802-7922 or </a:t>
            </a:r>
          </a:p>
          <a:p>
            <a:pPr algn="ctr"/>
            <a:r>
              <a:rPr lang="en-US" dirty="0">
                <a:latin typeface="Calibri Light" panose="020F0302020204030204" pitchFamily="34" charset="0"/>
              </a:rPr>
              <a:t>(800) 632-4615</a:t>
            </a:r>
          </a:p>
          <a:p>
            <a:pPr marL="0" indent="0" algn="ctr">
              <a:buNone/>
            </a:pPr>
            <a:endParaRPr lang="en-US" sz="1100" dirty="0">
              <a:latin typeface="Calibri Light" panose="020F0302020204030204" pitchFamily="34" charset="0"/>
            </a:endParaRPr>
          </a:p>
          <a:p>
            <a:pPr algn="ctr"/>
            <a:r>
              <a:rPr lang="en-US" dirty="0">
                <a:latin typeface="Calibri Light" panose="020F0302020204030204" pitchFamily="34" charset="0"/>
              </a:rPr>
              <a:t>If child is in immediate danger call 911</a:t>
            </a:r>
          </a:p>
        </p:txBody>
      </p:sp>
      <p:sp>
        <p:nvSpPr>
          <p:cNvPr id="3" name="Slide Number Placeholder 2"/>
          <p:cNvSpPr>
            <a:spLocks noGrp="1"/>
          </p:cNvSpPr>
          <p:nvPr>
            <p:ph type="sldNum" sz="quarter" idx="12"/>
          </p:nvPr>
        </p:nvSpPr>
        <p:spPr/>
        <p:txBody>
          <a:bodyPr/>
          <a:lstStyle/>
          <a:p>
            <a:fld id="{336BBA2B-BD31-4FAC-857F-0E704CCD1D40}" type="slidenum">
              <a:rPr lang="en-US" smtClean="0"/>
              <a:pPr/>
              <a:t>34</a:t>
            </a:fld>
            <a:endParaRPr lang="en-US"/>
          </a:p>
        </p:txBody>
      </p:sp>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169782180"/>
      </p:ext>
    </p:extLst>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5e20ede91e_0_0"/>
          <p:cNvSpPr txBox="1">
            <a:spLocks noGrp="1"/>
          </p:cNvSpPr>
          <p:nvPr>
            <p:ph type="body" idx="1"/>
          </p:nvPr>
        </p:nvSpPr>
        <p:spPr>
          <a:xfrm>
            <a:off x="872075" y="1972075"/>
            <a:ext cx="7408200" cy="2989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 </a:t>
            </a:r>
            <a:r>
              <a:rPr lang="en-US">
                <a:latin typeface="Calibri"/>
                <a:ea typeface="Calibri"/>
                <a:cs typeface="Calibri"/>
                <a:sym typeface="Calibri"/>
              </a:rPr>
              <a:t>Link:  </a:t>
            </a:r>
            <a:r>
              <a:rPr lang="en-US" u="sng">
                <a:solidFill>
                  <a:schemeClr val="hlink"/>
                </a:solidFill>
                <a:latin typeface="Calibri"/>
                <a:ea typeface="Calibri"/>
                <a:cs typeface="Calibri"/>
                <a:sym typeface="Calibri"/>
                <a:hlinkClick r:id="rId3"/>
              </a:rPr>
              <a:t>Suspected Child Abuse Report - DOJ Form</a:t>
            </a:r>
            <a:endParaRPr>
              <a:latin typeface="Calibri"/>
              <a:ea typeface="Calibri"/>
              <a:cs typeface="Calibri"/>
              <a:sym typeface="Calibri"/>
            </a:endParaRPr>
          </a:p>
          <a:p>
            <a:pPr marL="0" lvl="0" indent="0" algn="l" rtl="0">
              <a:spcBef>
                <a:spcPts val="360"/>
              </a:spcBef>
              <a:spcAft>
                <a:spcPts val="0"/>
              </a:spcAft>
              <a:buNone/>
            </a:pPr>
            <a:endParaRPr>
              <a:latin typeface="Calibri"/>
              <a:ea typeface="Calibri"/>
              <a:cs typeface="Calibri"/>
              <a:sym typeface="Calibri"/>
            </a:endParaRPr>
          </a:p>
          <a:p>
            <a:pPr marL="0" lvl="0" indent="0" algn="l" rtl="0">
              <a:spcBef>
                <a:spcPts val="360"/>
              </a:spcBef>
              <a:spcAft>
                <a:spcPts val="0"/>
              </a:spcAft>
              <a:buNone/>
            </a:pPr>
            <a:r>
              <a:rPr lang="en-US">
                <a:latin typeface="Calibri"/>
                <a:ea typeface="Calibri"/>
                <a:cs typeface="Calibri"/>
                <a:sym typeface="Calibri"/>
              </a:rPr>
              <a:t>Link:   </a:t>
            </a:r>
            <a:r>
              <a:rPr lang="en-US" u="sng">
                <a:solidFill>
                  <a:schemeClr val="hlink"/>
                </a:solidFill>
                <a:latin typeface="Calibri"/>
                <a:ea typeface="Calibri"/>
                <a:cs typeface="Calibri"/>
                <a:sym typeface="Calibri"/>
                <a:hlinkClick r:id="rId4"/>
              </a:rPr>
              <a:t>County of San Mateo Human Services - Making a Child Abuse Report</a:t>
            </a:r>
            <a:endParaRPr>
              <a:latin typeface="Calibri"/>
              <a:ea typeface="Calibri"/>
              <a:cs typeface="Calibri"/>
              <a:sym typeface="Calibri"/>
            </a:endParaRPr>
          </a:p>
          <a:p>
            <a:pPr marL="0" lvl="0" indent="0" algn="l" rtl="0">
              <a:spcBef>
                <a:spcPts val="360"/>
              </a:spcBef>
              <a:spcAft>
                <a:spcPts val="0"/>
              </a:spcAft>
              <a:buNone/>
            </a:pPr>
            <a:endParaRPr>
              <a:latin typeface="Calibri"/>
              <a:ea typeface="Calibri"/>
              <a:cs typeface="Calibri"/>
              <a:sym typeface="Calibri"/>
            </a:endParaRPr>
          </a:p>
          <a:p>
            <a:pPr marL="0" lvl="0" indent="0" algn="l" rtl="0">
              <a:spcBef>
                <a:spcPts val="360"/>
              </a:spcBef>
              <a:spcAft>
                <a:spcPts val="0"/>
              </a:spcAft>
              <a:buNone/>
            </a:pPr>
            <a:r>
              <a:rPr lang="en-US">
                <a:latin typeface="Calibri"/>
                <a:ea typeface="Calibri"/>
                <a:cs typeface="Calibri"/>
                <a:sym typeface="Calibri"/>
              </a:rPr>
              <a:t>Link:  </a:t>
            </a:r>
            <a:r>
              <a:rPr lang="en-US" u="sng">
                <a:solidFill>
                  <a:schemeClr val="hlink"/>
                </a:solidFill>
                <a:latin typeface="Calibri"/>
                <a:ea typeface="Calibri"/>
                <a:cs typeface="Calibri"/>
                <a:sym typeface="Calibri"/>
                <a:hlinkClick r:id="rId5"/>
              </a:rPr>
              <a:t>County of San Mateo Human Services - Child Protective Services</a:t>
            </a:r>
            <a:endParaRPr>
              <a:latin typeface="Calibri"/>
              <a:ea typeface="Calibri"/>
              <a:cs typeface="Calibri"/>
              <a:sym typeface="Calibri"/>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393" name="Google Shape;393;g5e20ede91e_0_0"/>
          <p:cNvSpPr txBox="1">
            <a:spLocks noGrp="1"/>
          </p:cNvSpPr>
          <p:nvPr>
            <p:ph type="sldNum" idx="12"/>
          </p:nvPr>
        </p:nvSpPr>
        <p:spPr>
          <a:xfrm>
            <a:off x="3991088" y="4687623"/>
            <a:ext cx="1161900" cy="27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35</a:t>
            </a:fld>
            <a:endParaRPr/>
          </a:p>
        </p:txBody>
      </p:sp>
      <p:sp>
        <p:nvSpPr>
          <p:cNvPr id="394" name="Google Shape;394;g5e20ede91e_0_0"/>
          <p:cNvSpPr txBox="1">
            <a:spLocks noGrp="1"/>
          </p:cNvSpPr>
          <p:nvPr>
            <p:ph type="title"/>
          </p:nvPr>
        </p:nvSpPr>
        <p:spPr>
          <a:xfrm>
            <a:off x="457200" y="253746"/>
            <a:ext cx="8229600" cy="939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Resources</a:t>
            </a:r>
            <a:endParaRPr/>
          </a:p>
        </p:txBody>
      </p:sp>
      <p:pic>
        <p:nvPicPr>
          <p:cNvPr id="395" name="Google Shape;395;g5e20ede91e_0_0"/>
          <p:cNvPicPr preferRelativeResize="0"/>
          <p:nvPr/>
        </p:nvPicPr>
        <p:blipFill>
          <a:blip r:embed="rId6">
            <a:alphaModFix/>
          </a:blip>
          <a:stretch>
            <a:fillRect/>
          </a:stretch>
        </p:blipFill>
        <p:spPr>
          <a:xfrm>
            <a:off x="7258050" y="3695700"/>
            <a:ext cx="1885950" cy="1447800"/>
          </a:xfrm>
          <a:prstGeom prst="rect">
            <a:avLst/>
          </a:prstGeom>
          <a:noFill/>
          <a:ln>
            <a:noFill/>
          </a:ln>
        </p:spPr>
      </p:pic>
    </p:spTree>
    <p:extLst>
      <p:ext uri="{BB962C8B-B14F-4D97-AF65-F5344CB8AC3E}">
        <p14:creationId xmlns:p14="http://schemas.microsoft.com/office/powerpoint/2010/main" val="365438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Reports?</a:t>
            </a:r>
          </a:p>
        </p:txBody>
      </p:sp>
      <p:sp>
        <p:nvSpPr>
          <p:cNvPr id="3" name="Content Placeholder 2"/>
          <p:cNvSpPr>
            <a:spLocks noGrp="1"/>
          </p:cNvSpPr>
          <p:nvPr>
            <p:ph sz="half" idx="4294967295"/>
          </p:nvPr>
        </p:nvSpPr>
        <p:spPr>
          <a:xfrm>
            <a:off x="457200" y="1440064"/>
            <a:ext cx="4038600" cy="3326130"/>
          </a:xfrm>
          <a:prstGeom prst="rect">
            <a:avLst/>
          </a:prstGeom>
        </p:spPr>
        <p:txBody>
          <a:bodyPr>
            <a:normAutofit fontScale="92500" lnSpcReduction="10000"/>
          </a:bodyPr>
          <a:lstStyle/>
          <a:p>
            <a:r>
              <a:rPr lang="en-US" dirty="0">
                <a:latin typeface="Calibri Light" panose="020F0302020204030204" pitchFamily="34" charset="0"/>
              </a:rPr>
              <a:t>Teacher</a:t>
            </a:r>
          </a:p>
          <a:p>
            <a:r>
              <a:rPr lang="en-US" dirty="0">
                <a:latin typeface="Calibri Light" panose="020F0302020204030204" pitchFamily="34" charset="0"/>
              </a:rPr>
              <a:t>Instructional aide</a:t>
            </a:r>
          </a:p>
          <a:p>
            <a:r>
              <a:rPr lang="en-US" dirty="0">
                <a:latin typeface="Calibri Light" panose="020F0302020204030204" pitchFamily="34" charset="0"/>
              </a:rPr>
              <a:t>Teacher’s aide or assistant	</a:t>
            </a:r>
          </a:p>
          <a:p>
            <a:r>
              <a:rPr lang="en-US" dirty="0">
                <a:latin typeface="Calibri Light" panose="020F0302020204030204" pitchFamily="34" charset="0"/>
              </a:rPr>
              <a:t>Classified employees</a:t>
            </a:r>
          </a:p>
          <a:p>
            <a:r>
              <a:rPr lang="en-US" dirty="0">
                <a:latin typeface="Calibri Light" panose="020F0302020204030204" pitchFamily="34" charset="0"/>
              </a:rPr>
              <a:t>Administrative officer and supervisor of child welfare and attendance</a:t>
            </a:r>
          </a:p>
          <a:p>
            <a:r>
              <a:rPr lang="en-US" dirty="0">
                <a:latin typeface="Calibri Light" panose="020F0302020204030204" pitchFamily="34" charset="0"/>
              </a:rPr>
              <a:t>Certified pupil personnel employee</a:t>
            </a:r>
          </a:p>
          <a:p>
            <a:pPr algn="just"/>
            <a:endParaRPr lang="en-US" dirty="0">
              <a:latin typeface="Calibri Light" panose="020F0302020204030204" pitchFamily="34" charset="0"/>
            </a:endParaRPr>
          </a:p>
        </p:txBody>
      </p:sp>
      <p:sp>
        <p:nvSpPr>
          <p:cNvPr id="4" name="Content Placeholder 3"/>
          <p:cNvSpPr>
            <a:spLocks noGrp="1"/>
          </p:cNvSpPr>
          <p:nvPr>
            <p:ph sz="half" idx="4294967295"/>
          </p:nvPr>
        </p:nvSpPr>
        <p:spPr>
          <a:xfrm>
            <a:off x="4648200" y="1885950"/>
            <a:ext cx="4343400" cy="3124200"/>
          </a:xfrm>
          <a:prstGeom prst="rect">
            <a:avLst/>
          </a:prstGeom>
        </p:spPr>
        <p:txBody>
          <a:bodyPr>
            <a:normAutofit/>
          </a:bodyPr>
          <a:lstStyle/>
          <a:p>
            <a:endParaRPr lang="en-US" dirty="0">
              <a:latin typeface="Calibri Light" panose="020F0302020204030204" pitchFamily="34" charset="0"/>
            </a:endParaRPr>
          </a:p>
          <a:p>
            <a:r>
              <a:rPr lang="en-US" sz="2200" dirty="0">
                <a:latin typeface="Calibri Light" panose="020F0302020204030204" pitchFamily="34" charset="0"/>
              </a:rPr>
              <a:t>Employee of a school district police or security department</a:t>
            </a:r>
          </a:p>
          <a:p>
            <a:r>
              <a:rPr lang="en-US" sz="2200" dirty="0">
                <a:latin typeface="Calibri Light" panose="020F0302020204030204" pitchFamily="34" charset="0"/>
              </a:rPr>
              <a:t>Administrator whose duties require direct contact and supervision of children</a:t>
            </a:r>
          </a:p>
          <a:p>
            <a:r>
              <a:rPr lang="en-US" sz="2200" dirty="0">
                <a:latin typeface="Calibri Light" panose="020F0302020204030204" pitchFamily="34" charset="0"/>
              </a:rPr>
              <a:t>K·12 athletic personnel</a:t>
            </a:r>
          </a:p>
        </p:txBody>
      </p:sp>
    </p:spTree>
    <p:extLst>
      <p:ext uri="{BB962C8B-B14F-4D97-AF65-F5344CB8AC3E}">
        <p14:creationId xmlns:p14="http://schemas.microsoft.com/office/powerpoint/2010/main" val="3731659133"/>
      </p:ext>
    </p:extLst>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Reports?</a:t>
            </a:r>
          </a:p>
        </p:txBody>
      </p:sp>
      <p:sp>
        <p:nvSpPr>
          <p:cNvPr id="3" name="Content Placeholder 2"/>
          <p:cNvSpPr>
            <a:spLocks noGrp="1"/>
          </p:cNvSpPr>
          <p:nvPr>
            <p:ph idx="1"/>
          </p:nvPr>
        </p:nvSpPr>
        <p:spPr>
          <a:xfrm>
            <a:off x="381000" y="2006600"/>
            <a:ext cx="8458200" cy="2588022"/>
          </a:xfrm>
        </p:spPr>
        <p:txBody>
          <a:bodyPr>
            <a:normAutofit/>
          </a:bodyPr>
          <a:lstStyle/>
          <a:p>
            <a:pPr marL="0" indent="0" algn="just" fontAlgn="base">
              <a:buNone/>
            </a:pPr>
            <a:r>
              <a:rPr lang="en-US" sz="2200" dirty="0">
                <a:latin typeface="Calibri Light" panose="020F0302020204030204" pitchFamily="34" charset="0"/>
              </a:rPr>
              <a:t>Responsibility rests </a:t>
            </a:r>
            <a:r>
              <a:rPr lang="en-US" sz="2200" i="1" dirty="0">
                <a:latin typeface="Calibri Light" panose="020F0302020204030204" pitchFamily="34" charset="0"/>
              </a:rPr>
              <a:t>solely</a:t>
            </a:r>
            <a:r>
              <a:rPr lang="en-US" sz="2200" dirty="0">
                <a:latin typeface="Calibri Light" panose="020F0302020204030204" pitchFamily="34" charset="0"/>
              </a:rPr>
              <a:t> with the mandated reporter.</a:t>
            </a:r>
          </a:p>
          <a:p>
            <a:pPr marL="0" indent="0" algn="just" fontAlgn="base">
              <a:buNone/>
            </a:pPr>
            <a:endParaRPr lang="en-US" sz="2200" dirty="0">
              <a:latin typeface="Calibri Light" panose="020F0302020204030204" pitchFamily="34" charset="0"/>
            </a:endParaRPr>
          </a:p>
          <a:p>
            <a:pPr lvl="1" fontAlgn="base"/>
            <a:r>
              <a:rPr lang="en-US" dirty="0">
                <a:latin typeface="Calibri Light" panose="020F0302020204030204" pitchFamily="34" charset="0"/>
              </a:rPr>
              <a:t>Reporting to employer, supervisor, school principal, school counselor, coworker, or other person is </a:t>
            </a:r>
            <a:r>
              <a:rPr lang="en-US" b="1" u="sng" dirty="0">
                <a:latin typeface="Calibri Light" panose="020F0302020204030204" pitchFamily="34" charset="0"/>
              </a:rPr>
              <a:t>not</a:t>
            </a:r>
            <a:r>
              <a:rPr lang="en-US" dirty="0">
                <a:latin typeface="Calibri Light" panose="020F0302020204030204" pitchFamily="34" charset="0"/>
              </a:rPr>
              <a:t> a substitute for reporting to a child protective agency and does </a:t>
            </a:r>
            <a:r>
              <a:rPr lang="en-US" b="1" u="sng" dirty="0">
                <a:latin typeface="Calibri Light" panose="020F0302020204030204" pitchFamily="34" charset="0"/>
              </a:rPr>
              <a:t>not</a:t>
            </a:r>
            <a:r>
              <a:rPr lang="en-US" dirty="0">
                <a:latin typeface="Calibri Light" panose="020F0302020204030204" pitchFamily="34" charset="0"/>
              </a:rPr>
              <a:t> fulfill reporting obligation.</a:t>
            </a:r>
          </a:p>
          <a:p>
            <a:pPr marL="301943" lvl="1" indent="0" fontAlgn="base">
              <a:buNone/>
            </a:pPr>
            <a:endParaRPr lang="en-US" dirty="0"/>
          </a:p>
        </p:txBody>
      </p:sp>
    </p:spTree>
    <p:extLst>
      <p:ext uri="{BB962C8B-B14F-4D97-AF65-F5344CB8AC3E}">
        <p14:creationId xmlns:p14="http://schemas.microsoft.com/office/powerpoint/2010/main" val="1717749467"/>
      </p:ext>
    </p:extLst>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Report</a:t>
            </a:r>
          </a:p>
        </p:txBody>
      </p:sp>
      <p:sp>
        <p:nvSpPr>
          <p:cNvPr id="3" name="Content Placeholder 2"/>
          <p:cNvSpPr>
            <a:spLocks noGrp="1"/>
          </p:cNvSpPr>
          <p:nvPr>
            <p:ph idx="1"/>
          </p:nvPr>
        </p:nvSpPr>
        <p:spPr/>
        <p:txBody>
          <a:bodyPr>
            <a:normAutofit/>
          </a:bodyPr>
          <a:lstStyle/>
          <a:p>
            <a:pPr algn="just" fontAlgn="base"/>
            <a:r>
              <a:rPr lang="en-US" sz="2200" dirty="0">
                <a:latin typeface="Calibri Light" panose="020F0302020204030204" pitchFamily="34" charset="0"/>
              </a:rPr>
              <a:t>When you know</a:t>
            </a:r>
            <a:r>
              <a:rPr lang="en-US" sz="2200" b="1" dirty="0">
                <a:latin typeface="Calibri Light" panose="020F0302020204030204" pitchFamily="34" charset="0"/>
              </a:rPr>
              <a:t> or reasonably suspect </a:t>
            </a:r>
            <a:r>
              <a:rPr lang="en-US" sz="2200" dirty="0">
                <a:latin typeface="Calibri Light" panose="020F0302020204030204" pitchFamily="34" charset="0"/>
              </a:rPr>
              <a:t>a child has been a victim of child abuse or neglect.</a:t>
            </a:r>
          </a:p>
          <a:p>
            <a:pPr algn="just" fontAlgn="base"/>
            <a:endParaRPr lang="en-US" sz="2200" dirty="0">
              <a:latin typeface="Calibri Light" panose="020F0302020204030204" pitchFamily="34" charset="0"/>
            </a:endParaRPr>
          </a:p>
          <a:p>
            <a:pPr algn="just" fontAlgn="base"/>
            <a:r>
              <a:rPr lang="en-US" sz="2200" dirty="0">
                <a:latin typeface="Calibri Light" panose="020F0302020204030204" pitchFamily="34" charset="0"/>
              </a:rPr>
              <a:t>Certainty is </a:t>
            </a:r>
            <a:r>
              <a:rPr lang="en-US" sz="2200" u="sng" dirty="0">
                <a:latin typeface="Calibri Light" panose="020F0302020204030204" pitchFamily="34" charset="0"/>
              </a:rPr>
              <a:t>not</a:t>
            </a:r>
            <a:r>
              <a:rPr lang="en-US" sz="2200" dirty="0">
                <a:latin typeface="Calibri Light" panose="020F0302020204030204" pitchFamily="34" charset="0"/>
              </a:rPr>
              <a:t> required.  </a:t>
            </a:r>
            <a:r>
              <a:rPr lang="en-US" sz="2200" b="1" dirty="0">
                <a:latin typeface="Calibri Light" panose="020F0302020204030204" pitchFamily="34" charset="0"/>
              </a:rPr>
              <a:t>IF YOU ARE NOT SURE, REFER</a:t>
            </a:r>
            <a:r>
              <a:rPr lang="en-US" sz="2200" dirty="0">
                <a:latin typeface="Calibri Light" panose="020F0302020204030204" pitchFamily="34" charset="0"/>
              </a:rPr>
              <a:t>!</a:t>
            </a:r>
          </a:p>
          <a:p>
            <a:pPr marL="0" indent="0" algn="just" fontAlgn="base">
              <a:buNone/>
            </a:pPr>
            <a:endParaRPr lang="en-US" sz="2200" dirty="0">
              <a:latin typeface="Calibri Light" panose="020F0302020204030204" pitchFamily="34" charset="0"/>
            </a:endParaRPr>
          </a:p>
          <a:p>
            <a:pPr algn="just" fontAlgn="base"/>
            <a:r>
              <a:rPr lang="en-US" sz="2200" dirty="0">
                <a:latin typeface="Calibri Light" panose="020F0302020204030204" pitchFamily="34" charset="0"/>
              </a:rPr>
              <a:t>Report immediately or as soon as practicably possible</a:t>
            </a:r>
          </a:p>
        </p:txBody>
      </p:sp>
    </p:spTree>
    <p:extLst>
      <p:ext uri="{BB962C8B-B14F-4D97-AF65-F5344CB8AC3E}">
        <p14:creationId xmlns:p14="http://schemas.microsoft.com/office/powerpoint/2010/main" val="3795199508"/>
      </p:ext>
    </p:extLst>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Light" panose="020F0302020204030204" pitchFamily="34" charset="0"/>
              </a:rPr>
              <a:t>What Constitutes Abuse or Neglect? </a:t>
            </a:r>
          </a:p>
        </p:txBody>
      </p:sp>
      <p:sp>
        <p:nvSpPr>
          <p:cNvPr id="3" name="Content Placeholder 2"/>
          <p:cNvSpPr>
            <a:spLocks noGrp="1"/>
          </p:cNvSpPr>
          <p:nvPr>
            <p:ph idx="1"/>
          </p:nvPr>
        </p:nvSpPr>
        <p:spPr>
          <a:xfrm>
            <a:off x="872068" y="1581150"/>
            <a:ext cx="7408333" cy="3429000"/>
          </a:xfrm>
        </p:spPr>
        <p:txBody>
          <a:bodyPr>
            <a:normAutofit lnSpcReduction="10000"/>
          </a:bodyPr>
          <a:lstStyle/>
          <a:p>
            <a:pPr lvl="1" fontAlgn="base"/>
            <a:r>
              <a:rPr lang="en-US" dirty="0">
                <a:latin typeface="Calibri Light" panose="020F0302020204030204" pitchFamily="34" charset="0"/>
              </a:rPr>
              <a:t>Physical Abuse</a:t>
            </a:r>
          </a:p>
          <a:p>
            <a:pPr marL="301943" lvl="1" indent="0" fontAlgn="base">
              <a:buNone/>
            </a:pPr>
            <a:r>
              <a:rPr lang="en-US" dirty="0">
                <a:latin typeface="Calibri Light" panose="020F0302020204030204" pitchFamily="34" charset="0"/>
              </a:rPr>
              <a:t>	</a:t>
            </a:r>
          </a:p>
          <a:p>
            <a:pPr lvl="1" fontAlgn="base"/>
            <a:r>
              <a:rPr lang="en-US" dirty="0">
                <a:latin typeface="Calibri Light" panose="020F0302020204030204" pitchFamily="34" charset="0"/>
              </a:rPr>
              <a:t>Sexual Abuse</a:t>
            </a:r>
          </a:p>
          <a:p>
            <a:pPr marL="301943" lvl="1" indent="0" fontAlgn="base">
              <a:buNone/>
            </a:pPr>
            <a:endParaRPr lang="en-US" dirty="0">
              <a:latin typeface="Calibri Light" panose="020F0302020204030204" pitchFamily="34" charset="0"/>
            </a:endParaRPr>
          </a:p>
          <a:p>
            <a:pPr lvl="1" fontAlgn="base"/>
            <a:r>
              <a:rPr lang="en-US" dirty="0">
                <a:latin typeface="Calibri Light" panose="020F0302020204030204" pitchFamily="34" charset="0"/>
              </a:rPr>
              <a:t>Neglect</a:t>
            </a:r>
          </a:p>
          <a:p>
            <a:pPr lvl="1" fontAlgn="base"/>
            <a:endParaRPr lang="en-US" dirty="0">
              <a:latin typeface="Calibri Light" panose="020F0302020204030204" pitchFamily="34" charset="0"/>
            </a:endParaRPr>
          </a:p>
          <a:p>
            <a:pPr lvl="1" fontAlgn="base"/>
            <a:r>
              <a:rPr lang="en-US" dirty="0">
                <a:latin typeface="Calibri Light" panose="020F0302020204030204" pitchFamily="34" charset="0"/>
              </a:rPr>
              <a:t>Emotional Abuse</a:t>
            </a:r>
          </a:p>
          <a:p>
            <a:pPr marL="301943" lvl="1" indent="0" fontAlgn="base">
              <a:buNone/>
            </a:pPr>
            <a:endParaRPr lang="en-US" dirty="0">
              <a:latin typeface="Calibri Light" panose="020F0302020204030204" pitchFamily="34" charset="0"/>
            </a:endParaRPr>
          </a:p>
          <a:p>
            <a:pPr lvl="1" fontAlgn="base"/>
            <a:r>
              <a:rPr lang="en-US" dirty="0">
                <a:latin typeface="Calibri Light" panose="020F0302020204030204" pitchFamily="34" charset="0"/>
              </a:rPr>
              <a:t>Willful cruelty</a:t>
            </a:r>
          </a:p>
          <a:p>
            <a:pPr marL="301943" lvl="1" indent="0" fontAlgn="base">
              <a:buNone/>
            </a:pPr>
            <a:endParaRPr lang="en-US" dirty="0">
              <a:latin typeface="Calibri Light" panose="020F0302020204030204" pitchFamily="34" charset="0"/>
            </a:endParaRPr>
          </a:p>
          <a:p>
            <a:pPr marL="301943" lvl="1" indent="0" fontAlgn="base">
              <a:buNone/>
            </a:pPr>
            <a:endParaRPr lang="en-US" dirty="0">
              <a:latin typeface="Calibri Light" panose="020F0302020204030204" pitchFamily="34" charset="0"/>
            </a:endParaRPr>
          </a:p>
          <a:p>
            <a:pPr lvl="1" fontAlgn="base"/>
            <a:endParaRPr lang="en-US" dirty="0"/>
          </a:p>
          <a:p>
            <a:endParaRPr lang="en-US" dirty="0"/>
          </a:p>
        </p:txBody>
      </p:sp>
    </p:spTree>
    <p:extLst>
      <p:ext uri="{BB962C8B-B14F-4D97-AF65-F5344CB8AC3E}">
        <p14:creationId xmlns:p14="http://schemas.microsoft.com/office/powerpoint/2010/main" val="1766614062"/>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Abuse</a:t>
            </a:r>
          </a:p>
        </p:txBody>
      </p:sp>
      <p:sp>
        <p:nvSpPr>
          <p:cNvPr id="3" name="Content Placeholder 2"/>
          <p:cNvSpPr>
            <a:spLocks noGrp="1"/>
          </p:cNvSpPr>
          <p:nvPr>
            <p:ph idx="1"/>
          </p:nvPr>
        </p:nvSpPr>
        <p:spPr>
          <a:xfrm>
            <a:off x="872068" y="1428750"/>
            <a:ext cx="7408333" cy="3714750"/>
          </a:xfrm>
        </p:spPr>
        <p:txBody>
          <a:bodyPr>
            <a:normAutofit/>
          </a:bodyPr>
          <a:lstStyle/>
          <a:p>
            <a:pPr lvl="0" algn="just"/>
            <a:r>
              <a:rPr lang="en-US" dirty="0">
                <a:latin typeface="Calibri Light" panose="020F0302020204030204" pitchFamily="34" charset="0"/>
                <a:cs typeface="Calibri Light" panose="020F0302020204030204" pitchFamily="34" charset="0"/>
              </a:rPr>
              <a:t>Non-accidental physical injury (for example, bruises, burns or broken bones) resulting from hitting, beating, kicking, biting, burning, or otherwise harming a child. </a:t>
            </a:r>
          </a:p>
          <a:p>
            <a:pPr algn="just"/>
            <a:r>
              <a:rPr lang="en-US" dirty="0">
                <a:latin typeface="Calibri Light" panose="020F0302020204030204" pitchFamily="34" charset="0"/>
                <a:cs typeface="Calibri Light" panose="020F0302020204030204" pitchFamily="34" charset="0"/>
              </a:rPr>
              <a:t>An injury requiring medical treatment is considered outside the realm of normal disciplinary measures. Any injury from physical punishment that results in bruising should be reported.</a:t>
            </a:r>
          </a:p>
        </p:txBody>
      </p:sp>
    </p:spTree>
    <p:extLst>
      <p:ext uri="{BB962C8B-B14F-4D97-AF65-F5344CB8AC3E}">
        <p14:creationId xmlns:p14="http://schemas.microsoft.com/office/powerpoint/2010/main" val="3782389232"/>
      </p:ext>
    </p:ext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830C84-FC62-487A-A8D4-06A3CDFEBD66}"/>
              </a:ext>
            </a:extLst>
          </p:cNvPr>
          <p:cNvSpPr>
            <a:spLocks noGrp="1"/>
          </p:cNvSpPr>
          <p:nvPr>
            <p:ph idx="1"/>
          </p:nvPr>
        </p:nvSpPr>
        <p:spPr/>
        <p:txBody>
          <a:bodyPr>
            <a:normAutofit fontScale="92500" lnSpcReduction="20000"/>
          </a:bodyPr>
          <a:lstStyle/>
          <a:p>
            <a:r>
              <a:rPr lang="en-US" dirty="0">
                <a:latin typeface="Calibri Light" panose="020F0302020204030204" pitchFamily="34" charset="0"/>
                <a:cs typeface="Calibri Light" panose="020F0302020204030204" pitchFamily="34" charset="0"/>
              </a:rPr>
              <a:t>Once children are capable of crawling or walking, bruises are very common. At that point, the location and any pattern of the injury need to be considered. </a:t>
            </a:r>
          </a:p>
          <a:p>
            <a:pPr lvl="1"/>
            <a:r>
              <a:rPr lang="en-US" dirty="0">
                <a:latin typeface="Calibri Light" panose="020F0302020204030204" pitchFamily="34" charset="0"/>
                <a:cs typeface="Calibri Light" panose="020F0302020204030204" pitchFamily="34" charset="0"/>
              </a:rPr>
              <a:t>Typical locations for accidental bruises in toddlers and children include bony areas such as shins, elbows, knees, forehead, and chin, among others. </a:t>
            </a:r>
          </a:p>
          <a:p>
            <a:pPr lvl="1"/>
            <a:r>
              <a:rPr lang="en-US" dirty="0">
                <a:latin typeface="Calibri Light" panose="020F0302020204030204" pitchFamily="34" charset="0"/>
                <a:cs typeface="Calibri Light" panose="020F0302020204030204" pitchFamily="34" charset="0"/>
              </a:rPr>
              <a:t>In contrast, common locations of abusive injuries include the back, buttocks, ears, face (particularly the soft tissues of the cheek), neck, and genitalia.</a:t>
            </a:r>
          </a:p>
        </p:txBody>
      </p:sp>
      <p:sp>
        <p:nvSpPr>
          <p:cNvPr id="3" name="Slide Number Placeholder 2">
            <a:extLst>
              <a:ext uri="{FF2B5EF4-FFF2-40B4-BE49-F238E27FC236}">
                <a16:creationId xmlns:a16="http://schemas.microsoft.com/office/drawing/2014/main" id="{554CCD65-323C-4B67-875B-2199A7580846}"/>
              </a:ext>
            </a:extLst>
          </p:cNvPr>
          <p:cNvSpPr>
            <a:spLocks noGrp="1"/>
          </p:cNvSpPr>
          <p:nvPr>
            <p:ph type="sldNum" sz="quarter" idx="12"/>
          </p:nvPr>
        </p:nvSpPr>
        <p:spPr/>
        <p:txBody>
          <a:bodyPr/>
          <a:lstStyle/>
          <a:p>
            <a:fld id="{336BBA2B-BD31-4FAC-857F-0E704CCD1D40}" type="slidenum">
              <a:rPr lang="en-US" smtClean="0"/>
              <a:pPr/>
              <a:t>9</a:t>
            </a:fld>
            <a:endParaRPr lang="en-US" dirty="0"/>
          </a:p>
        </p:txBody>
      </p:sp>
      <p:sp>
        <p:nvSpPr>
          <p:cNvPr id="4" name="Title 3">
            <a:extLst>
              <a:ext uri="{FF2B5EF4-FFF2-40B4-BE49-F238E27FC236}">
                <a16:creationId xmlns:a16="http://schemas.microsoft.com/office/drawing/2014/main" id="{C68562CF-B1A7-4439-B843-60335E857275}"/>
              </a:ext>
            </a:extLst>
          </p:cNvPr>
          <p:cNvSpPr>
            <a:spLocks noGrp="1"/>
          </p:cNvSpPr>
          <p:nvPr>
            <p:ph type="title"/>
          </p:nvPr>
        </p:nvSpPr>
        <p:spPr/>
        <p:txBody>
          <a:bodyPr/>
          <a:lstStyle/>
          <a:p>
            <a:r>
              <a:rPr lang="en-US" dirty="0"/>
              <a:t>Location and Pattern of Injury</a:t>
            </a:r>
          </a:p>
        </p:txBody>
      </p:sp>
    </p:spTree>
    <p:extLst>
      <p:ext uri="{BB962C8B-B14F-4D97-AF65-F5344CB8AC3E}">
        <p14:creationId xmlns:p14="http://schemas.microsoft.com/office/powerpoint/2010/main" val="771872930"/>
      </p:ext>
    </p:extLst>
  </p:cSld>
  <p:clrMapOvr>
    <a:masterClrMapping/>
  </p:clrMapOvr>
  <p:transition spd="slow">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23146</TotalTime>
  <Words>4524</Words>
  <Application>Microsoft Office PowerPoint</Application>
  <PresentationFormat>On-screen Show (16:9)</PresentationFormat>
  <Paragraphs>350</Paragraphs>
  <Slides>35</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Calibri</vt:lpstr>
      <vt:lpstr>Calibri Light</vt:lpstr>
      <vt:lpstr>Candara</vt:lpstr>
      <vt:lpstr>Symbol</vt:lpstr>
      <vt:lpstr>Times New Roman</vt:lpstr>
      <vt:lpstr>Verdana</vt:lpstr>
      <vt:lpstr>Waveform</vt:lpstr>
      <vt:lpstr> Guidelines &amp; Responsibilities of School  Employees as Mandated Reporters </vt:lpstr>
      <vt:lpstr>Child Abuse &amp; Neglect Reporting Act</vt:lpstr>
      <vt:lpstr>You are the Front Line </vt:lpstr>
      <vt:lpstr>Who Reports?</vt:lpstr>
      <vt:lpstr>Who Reports?</vt:lpstr>
      <vt:lpstr>When to Report</vt:lpstr>
      <vt:lpstr>What Constitutes Abuse or Neglect? </vt:lpstr>
      <vt:lpstr>Physical Abuse</vt:lpstr>
      <vt:lpstr>Location and Pattern of Injury</vt:lpstr>
      <vt:lpstr>Other Red Flags – Physical Abuse</vt:lpstr>
      <vt:lpstr>What is Not Physical Abuse?</vt:lpstr>
      <vt:lpstr>PRACTICE QUESTION: PHYSICAL ABUSE</vt:lpstr>
      <vt:lpstr>Sexual Abuse</vt:lpstr>
      <vt:lpstr>Reporting Consensual Sexual Activity</vt:lpstr>
      <vt:lpstr>Reporting Consensual Sexual Activity</vt:lpstr>
      <vt:lpstr>Concerning Behaviors</vt:lpstr>
      <vt:lpstr>Commercial Sexual Exploitation of Children (CSEC)</vt:lpstr>
      <vt:lpstr>Neglect</vt:lpstr>
      <vt:lpstr>Neglect: Common Child Factors</vt:lpstr>
      <vt:lpstr>Emotional Abuse</vt:lpstr>
      <vt:lpstr>Emotional Abuse: Practice Question</vt:lpstr>
      <vt:lpstr>Talking with Students</vt:lpstr>
      <vt:lpstr>How To Report:</vt:lpstr>
      <vt:lpstr>Reporting to CPS vs. Police</vt:lpstr>
      <vt:lpstr>Penalties for Failure to Report</vt:lpstr>
      <vt:lpstr>Protections for Mandatory Reporters</vt:lpstr>
      <vt:lpstr>Confidentiality</vt:lpstr>
      <vt:lpstr>Informing the Administration</vt:lpstr>
      <vt:lpstr>What Happens to Your Report?</vt:lpstr>
      <vt:lpstr>What Happens to Your Report?</vt:lpstr>
      <vt:lpstr>Confidentiality of Investigation</vt:lpstr>
      <vt:lpstr>Reporting Colleagues</vt:lpstr>
      <vt:lpstr>Guidelines for Employee Response to Suspicious/Inappropriate Behavior</vt:lpstr>
      <vt:lpstr>QUESTIONS</vt:lpstr>
      <vt:lpstr>Resources</vt:lpstr>
    </vt:vector>
  </TitlesOfParts>
  <Company>County of San Mateo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Sexual Harassment</dc:title>
  <dc:creator>Office of the County Counsel</dc:creator>
  <cp:lastModifiedBy>Toni Presta</cp:lastModifiedBy>
  <cp:revision>548</cp:revision>
  <cp:lastPrinted>2015-08-01T20:34:17Z</cp:lastPrinted>
  <dcterms:created xsi:type="dcterms:W3CDTF">2012-10-30T18:53:12Z</dcterms:created>
  <dcterms:modified xsi:type="dcterms:W3CDTF">2019-09-18T22:17:55Z</dcterms:modified>
</cp:coreProperties>
</file>