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7" r:id="rId3"/>
    <p:sldId id="278" r:id="rId4"/>
    <p:sldId id="279" r:id="rId5"/>
    <p:sldId id="280" r:id="rId6"/>
    <p:sldId id="281" r:id="rId7"/>
    <p:sldId id="256" r:id="rId8"/>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91" autoAdjust="0"/>
    <p:restoredTop sz="94660"/>
  </p:normalViewPr>
  <p:slideViewPr>
    <p:cSldViewPr snapToGrid="0">
      <p:cViewPr varScale="1">
        <p:scale>
          <a:sx n="59" d="100"/>
          <a:sy n="59" d="100"/>
        </p:scale>
        <p:origin x="1448"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74D9CC-61CD-4439-82C9-739C181A57E4}"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38754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74D9CC-61CD-4439-82C9-739C181A57E4}"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3713953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74D9CC-61CD-4439-82C9-739C181A57E4}"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4243613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74D9CC-61CD-4439-82C9-739C181A57E4}"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234378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74D9CC-61CD-4439-82C9-739C181A57E4}"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314243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74D9CC-61CD-4439-82C9-739C181A57E4}"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118964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74D9CC-61CD-4439-82C9-739C181A57E4}" type="datetimeFigureOut">
              <a:rPr lang="en-US" smtClean="0"/>
              <a:t>8/23/2022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7182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74D9CC-61CD-4439-82C9-739C181A57E4}" type="datetimeFigureOut">
              <a:rPr lang="en-US" smtClean="0"/>
              <a:t>8/23/2022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182822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74D9CC-61CD-4439-82C9-739C181A57E4}" type="datetimeFigureOut">
              <a:rPr lang="en-US" smtClean="0"/>
              <a:t>8/23/2022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4016640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4974D9CC-61CD-4439-82C9-739C181A57E4}"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544888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4974D9CC-61CD-4439-82C9-739C181A57E4}"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4F94B-B0CD-42C9-8302-20D9519BD163}" type="slidenum">
              <a:rPr lang="en-US" smtClean="0"/>
              <a:t>‹#›</a:t>
            </a:fld>
            <a:endParaRPr lang="en-US"/>
          </a:p>
        </p:txBody>
      </p:sp>
    </p:spTree>
    <p:extLst>
      <p:ext uri="{BB962C8B-B14F-4D97-AF65-F5344CB8AC3E}">
        <p14:creationId xmlns:p14="http://schemas.microsoft.com/office/powerpoint/2010/main" val="3440132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4974D9CC-61CD-4439-82C9-739C181A57E4}" type="datetimeFigureOut">
              <a:rPr lang="en-US" smtClean="0"/>
              <a:t>8/23/2022</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6B14F94B-B0CD-42C9-8302-20D9519BD163}" type="slidenum">
              <a:rPr lang="en-US" smtClean="0"/>
              <a:t>‹#›</a:t>
            </a:fld>
            <a:endParaRPr lang="en-US"/>
          </a:p>
        </p:txBody>
      </p:sp>
    </p:spTree>
    <p:extLst>
      <p:ext uri="{BB962C8B-B14F-4D97-AF65-F5344CB8AC3E}">
        <p14:creationId xmlns:p14="http://schemas.microsoft.com/office/powerpoint/2010/main" val="539840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Screen Shot 2018-07-12 at 9.59.14 AM.png"/>
          <p:cNvPicPr>
            <a:picLocks noChangeAspect="1"/>
          </p:cNvPicPr>
          <p:nvPr/>
        </p:nvPicPr>
        <p:blipFill>
          <a:blip r:embed="rId2"/>
          <a:stretch>
            <a:fillRect/>
          </a:stretch>
        </p:blipFill>
        <p:spPr>
          <a:xfrm>
            <a:off x="-439" y="114300"/>
            <a:ext cx="5699761" cy="7543801"/>
          </a:xfrm>
          <a:prstGeom prst="rect">
            <a:avLst/>
          </a:prstGeom>
          <a:ln w="12700">
            <a:miter lim="400000"/>
          </a:ln>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Screen Shot 2018-07-11 at 3.25.07 PM.png"/>
          <p:cNvPicPr>
            <a:picLocks noChangeAspect="1"/>
          </p:cNvPicPr>
          <p:nvPr/>
        </p:nvPicPr>
        <p:blipFill>
          <a:blip r:embed="rId2"/>
          <a:stretch>
            <a:fillRect/>
          </a:stretch>
        </p:blipFill>
        <p:spPr>
          <a:xfrm>
            <a:off x="44614" y="114300"/>
            <a:ext cx="6432837" cy="7543801"/>
          </a:xfrm>
          <a:prstGeom prst="rect">
            <a:avLst/>
          </a:prstGeom>
          <a:ln w="12700">
            <a:miter lim="400000"/>
          </a:ln>
        </p:spPr>
      </p:pic>
      <p:sp>
        <p:nvSpPr>
          <p:cNvPr id="175" name="Shape 175"/>
          <p:cNvSpPr/>
          <p:nvPr/>
        </p:nvSpPr>
        <p:spPr>
          <a:xfrm rot="5400000">
            <a:off x="4893216" y="1124781"/>
            <a:ext cx="1461138" cy="325571"/>
          </a:xfrm>
          <a:prstGeom prst="rect">
            <a:avLst/>
          </a:prstGeom>
          <a:ln w="12700">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2200">
                <a:latin typeface="AGImExtra"/>
                <a:ea typeface="AGImExtra"/>
                <a:cs typeface="AGImExtra"/>
                <a:sym typeface="AGImExtra"/>
              </a:defRPr>
            </a:lvl1pPr>
          </a:lstStyle>
          <a:p>
            <a:r>
              <a:rPr lang="en-US" sz="1600" dirty="0">
                <a:latin typeface="KG Red Hands" panose="02000505000000020004" pitchFamily="2" charset="0"/>
              </a:rPr>
              <a:t>CONTACT ME</a:t>
            </a:r>
            <a:endParaRPr sz="1600" dirty="0">
              <a:latin typeface="KG Red Hands" panose="02000505000000020004" pitchFamily="2" charset="0"/>
            </a:endParaRPr>
          </a:p>
        </p:txBody>
      </p:sp>
      <p:sp>
        <p:nvSpPr>
          <p:cNvPr id="176" name="Shape 176"/>
          <p:cNvSpPr/>
          <p:nvPr/>
        </p:nvSpPr>
        <p:spPr>
          <a:xfrm>
            <a:off x="455355" y="525149"/>
            <a:ext cx="3583642" cy="650596"/>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800">
                <a:latin typeface="AGImExtra"/>
                <a:ea typeface="AGImExtra"/>
                <a:cs typeface="AGImExtra"/>
                <a:sym typeface="AGImExtra"/>
              </a:defRPr>
            </a:lvl1pPr>
          </a:lstStyle>
          <a:p>
            <a:r>
              <a:rPr lang="en-US" sz="3712" dirty="0">
                <a:latin typeface="KG Red Hands" panose="02000505000000020004" pitchFamily="2" charset="0"/>
              </a:rPr>
              <a:t>MY CONTACTS</a:t>
            </a:r>
            <a:endParaRPr sz="3712" dirty="0">
              <a:latin typeface="KG Red Hands" panose="02000505000000020004" pitchFamily="2" charset="0"/>
            </a:endParaRPr>
          </a:p>
        </p:txBody>
      </p:sp>
      <p:sp>
        <p:nvSpPr>
          <p:cNvPr id="177" name="Shape 177"/>
          <p:cNvSpPr/>
          <p:nvPr/>
        </p:nvSpPr>
        <p:spPr>
          <a:xfrm>
            <a:off x="439919" y="1501708"/>
            <a:ext cx="4757546" cy="2364077"/>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a:p>
          <a:p>
            <a:pPr>
              <a:defRPr sz="2400"/>
            </a:pPr>
            <a:endParaRPr sz="1856"/>
          </a:p>
          <a:p>
            <a:pPr>
              <a:defRPr sz="2400"/>
            </a:pPr>
            <a:endParaRPr sz="1856"/>
          </a:p>
          <a:p>
            <a:pPr>
              <a:defRPr sz="2400"/>
            </a:pPr>
            <a:endParaRPr sz="1856"/>
          </a:p>
          <a:p>
            <a:pPr>
              <a:defRPr sz="2400"/>
            </a:pPr>
            <a:endParaRPr sz="1856"/>
          </a:p>
          <a:p>
            <a:pPr>
              <a:defRPr sz="2400"/>
            </a:pPr>
            <a:endParaRPr sz="1856"/>
          </a:p>
          <a:p>
            <a:pPr>
              <a:defRPr sz="2400"/>
            </a:pPr>
            <a:endParaRPr sz="1856"/>
          </a:p>
          <a:p>
            <a:pPr>
              <a:defRPr sz="2400"/>
            </a:pPr>
            <a:endParaRPr sz="1856"/>
          </a:p>
        </p:txBody>
      </p:sp>
      <p:sp>
        <p:nvSpPr>
          <p:cNvPr id="178" name="Shape 178"/>
          <p:cNvSpPr/>
          <p:nvPr/>
        </p:nvSpPr>
        <p:spPr>
          <a:xfrm>
            <a:off x="359459" y="4370185"/>
            <a:ext cx="4896694" cy="650596"/>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800">
                <a:latin typeface="AGImExtra"/>
                <a:ea typeface="AGImExtra"/>
                <a:cs typeface="AGImExtra"/>
                <a:sym typeface="AGImExtra"/>
              </a:defRPr>
            </a:lvl1pPr>
          </a:lstStyle>
          <a:p>
            <a:r>
              <a:rPr lang="en-US" sz="3712" dirty="0">
                <a:latin typeface="KG Red Hands" panose="02000505000000020004" pitchFamily="2" charset="0"/>
              </a:rPr>
              <a:t>CLASS GROUP CHAT</a:t>
            </a:r>
            <a:endParaRPr sz="3712" dirty="0">
              <a:latin typeface="KG Red Hands" panose="02000505000000020004" pitchFamily="2" charset="0"/>
            </a:endParaRPr>
          </a:p>
        </p:txBody>
      </p:sp>
      <p:sp>
        <p:nvSpPr>
          <p:cNvPr id="179" name="Shape 179"/>
          <p:cNvSpPr/>
          <p:nvPr/>
        </p:nvSpPr>
        <p:spPr>
          <a:xfrm>
            <a:off x="439919" y="5278772"/>
            <a:ext cx="4757546" cy="201168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dirty="0"/>
          </a:p>
          <a:p>
            <a:pPr>
              <a:defRPr sz="2400"/>
            </a:pPr>
            <a:endParaRPr sz="1856" dirty="0"/>
          </a:p>
          <a:p>
            <a:pPr algn="l">
              <a:defRPr sz="2400"/>
            </a:pPr>
            <a:endParaRPr sz="1856" dirty="0"/>
          </a:p>
          <a:p>
            <a:pPr algn="l">
              <a:defRPr sz="2400"/>
            </a:pPr>
            <a:endParaRPr sz="1856" dirty="0"/>
          </a:p>
          <a:p>
            <a:pPr algn="l">
              <a:defRPr sz="2400"/>
            </a:pPr>
            <a:endParaRPr sz="1856" dirty="0"/>
          </a:p>
          <a:p>
            <a:pPr algn="l">
              <a:defRPr sz="2400"/>
            </a:pPr>
            <a:endParaRPr sz="1856" dirty="0"/>
          </a:p>
        </p:txBody>
      </p:sp>
      <p:sp>
        <p:nvSpPr>
          <p:cNvPr id="180" name="Shape 180"/>
          <p:cNvSpPr/>
          <p:nvPr/>
        </p:nvSpPr>
        <p:spPr>
          <a:xfrm>
            <a:off x="472112" y="1469050"/>
            <a:ext cx="4693159" cy="2719431"/>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lgn="ctr">
              <a:defRPr sz="2400"/>
            </a:pPr>
            <a:r>
              <a:rPr lang="en-US" sz="1700" dirty="0">
                <a:latin typeface="KG Primary Penmanship 2" panose="02000506000000020003" pitchFamily="2" charset="0"/>
              </a:rPr>
              <a:t>Always feel free to reach out with any questions or concerns that you have!</a:t>
            </a:r>
          </a:p>
          <a:p>
            <a:pPr>
              <a:defRPr sz="2400"/>
            </a:pPr>
            <a:r>
              <a:rPr lang="en-US" sz="1700" dirty="0">
                <a:latin typeface="KG Primary Penmanship 2" panose="02000506000000020003" pitchFamily="2" charset="0"/>
              </a:rPr>
              <a:t>Email: bbly@alcsny.org</a:t>
            </a:r>
          </a:p>
          <a:p>
            <a:pPr>
              <a:defRPr sz="2400"/>
            </a:pPr>
            <a:r>
              <a:rPr lang="en-US" sz="1700" dirty="0">
                <a:latin typeface="KG Primary Penmanship 2" panose="02000506000000020003" pitchFamily="2" charset="0"/>
              </a:rPr>
              <a:t>School phone number: 716-375-6600 Ext. 4107</a:t>
            </a:r>
          </a:p>
          <a:p>
            <a:pPr>
              <a:defRPr sz="2400"/>
            </a:pPr>
            <a:r>
              <a:rPr lang="en-US" sz="1700" dirty="0">
                <a:latin typeface="KG Primary Penmanship 2" panose="02000506000000020003" pitchFamily="2" charset="0"/>
              </a:rPr>
              <a:t>Phone number for text messages: 716-241-1070</a:t>
            </a:r>
          </a:p>
          <a:p>
            <a:pPr>
              <a:defRPr sz="2400"/>
            </a:pPr>
            <a:r>
              <a:rPr lang="en-US" sz="1700" dirty="0">
                <a:latin typeface="KG Primary Penmanship 2" panose="02000506000000020003" pitchFamily="2" charset="0"/>
              </a:rPr>
              <a:t>*Please know that I will not consistently check messages outside of school hours. If you send a message during this time, I will do my best to get back to you at the beginning of the next school day.</a:t>
            </a:r>
            <a:endParaRPr sz="1700" dirty="0"/>
          </a:p>
          <a:p>
            <a:pPr>
              <a:defRPr sz="2400"/>
            </a:pPr>
            <a:endParaRPr sz="1856" dirty="0"/>
          </a:p>
        </p:txBody>
      </p:sp>
      <p:sp>
        <p:nvSpPr>
          <p:cNvPr id="181" name="Shape 181"/>
          <p:cNvSpPr/>
          <p:nvPr/>
        </p:nvSpPr>
        <p:spPr>
          <a:xfrm>
            <a:off x="504306" y="5358403"/>
            <a:ext cx="4717230" cy="1910620"/>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defRPr sz="2400"/>
            </a:pPr>
            <a:r>
              <a:rPr lang="en-US" sz="1700" dirty="0">
                <a:latin typeface="KG Primary Penmanship 2" panose="02000506000000020003" pitchFamily="2" charset="0"/>
              </a:rPr>
              <a:t>I will be creating a text message group chat this year. I strongly encourage all parents to join this group chat by giving me their cell phone numbers. This group chat will be where I send announcements, reminders, class photos and more. This will be a simple, one sided chat! All other communication will be held privately, outside of the class group chat. </a:t>
            </a:r>
            <a:endParaRPr sz="1700" dirty="0">
              <a:latin typeface="KG Primary Penmanship 2" panose="02000506000000020003" pitchFamily="2"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 name="Screen Shot 2018-07-11 at 3.25.25 PM.png"/>
          <p:cNvPicPr>
            <a:picLocks noChangeAspect="1"/>
          </p:cNvPicPr>
          <p:nvPr/>
        </p:nvPicPr>
        <p:blipFill>
          <a:blip r:embed="rId2"/>
          <a:stretch>
            <a:fillRect/>
          </a:stretch>
        </p:blipFill>
        <p:spPr>
          <a:xfrm>
            <a:off x="14202" y="114300"/>
            <a:ext cx="6466115" cy="7543801"/>
          </a:xfrm>
          <a:prstGeom prst="rect">
            <a:avLst/>
          </a:prstGeom>
          <a:ln w="12700">
            <a:miter lim="400000"/>
          </a:ln>
        </p:spPr>
      </p:pic>
      <p:sp>
        <p:nvSpPr>
          <p:cNvPr id="184" name="Shape 184"/>
          <p:cNvSpPr/>
          <p:nvPr/>
        </p:nvSpPr>
        <p:spPr>
          <a:xfrm rot="5400000">
            <a:off x="4924504" y="2743299"/>
            <a:ext cx="1401098" cy="541014"/>
          </a:xfrm>
          <a:prstGeom prst="rect">
            <a:avLst/>
          </a:prstGeom>
          <a:ln w="12700">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lvl1pPr>
              <a:defRPr sz="2200">
                <a:latin typeface="AGImExtra"/>
                <a:ea typeface="AGImExtra"/>
                <a:cs typeface="AGImExtra"/>
                <a:sym typeface="AGImExtra"/>
              </a:defRPr>
            </a:lvl1pPr>
          </a:lstStyle>
          <a:p>
            <a:pPr algn="ctr"/>
            <a:r>
              <a:rPr lang="en-US" sz="1500" dirty="0">
                <a:latin typeface="KG Red Hands" panose="02000505000000020004" pitchFamily="2" charset="0"/>
              </a:rPr>
              <a:t>SCHOOL DAY DETAILS</a:t>
            </a:r>
            <a:endParaRPr sz="1500" dirty="0">
              <a:latin typeface="KG Red Hands" panose="02000505000000020004" pitchFamily="2" charset="0"/>
            </a:endParaRPr>
          </a:p>
        </p:txBody>
      </p:sp>
      <p:sp>
        <p:nvSpPr>
          <p:cNvPr id="185" name="Shape 185"/>
          <p:cNvSpPr/>
          <p:nvPr/>
        </p:nvSpPr>
        <p:spPr>
          <a:xfrm>
            <a:off x="378702" y="514637"/>
            <a:ext cx="4638290" cy="571792"/>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800">
                <a:latin typeface="AGImExtra"/>
                <a:ea typeface="AGImExtra"/>
                <a:cs typeface="AGImExtra"/>
                <a:sym typeface="AGImExtra"/>
              </a:defRPr>
            </a:lvl1pPr>
          </a:lstStyle>
          <a:p>
            <a:r>
              <a:rPr lang="en-US" sz="3200" dirty="0">
                <a:latin typeface="KG Red Hands" panose="02000505000000020004" pitchFamily="2" charset="0"/>
              </a:rPr>
              <a:t>ARRIVAL/DISMISSAL</a:t>
            </a:r>
            <a:endParaRPr sz="3200" dirty="0">
              <a:latin typeface="KG Red Hands" panose="02000505000000020004" pitchFamily="2" charset="0"/>
            </a:endParaRPr>
          </a:p>
        </p:txBody>
      </p:sp>
      <p:sp>
        <p:nvSpPr>
          <p:cNvPr id="186" name="Shape 186"/>
          <p:cNvSpPr/>
          <p:nvPr/>
        </p:nvSpPr>
        <p:spPr>
          <a:xfrm>
            <a:off x="380983" y="1317710"/>
            <a:ext cx="4757546" cy="219456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a:p>
          <a:p>
            <a:pPr>
              <a:defRPr sz="2400"/>
            </a:pPr>
            <a:endParaRPr sz="1856"/>
          </a:p>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p:txBody>
      </p:sp>
      <p:sp>
        <p:nvSpPr>
          <p:cNvPr id="187" name="Shape 187"/>
          <p:cNvSpPr/>
          <p:nvPr/>
        </p:nvSpPr>
        <p:spPr>
          <a:xfrm>
            <a:off x="2912036" y="3980624"/>
            <a:ext cx="2326760" cy="614881"/>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500">
                <a:latin typeface="AGImExtra"/>
                <a:ea typeface="AGImExtra"/>
                <a:cs typeface="AGImExtra"/>
                <a:sym typeface="AGImExtra"/>
              </a:defRPr>
            </a:lvl1pPr>
          </a:lstStyle>
          <a:p>
            <a:r>
              <a:rPr lang="en-US" sz="3480" dirty="0">
                <a:latin typeface="KG Red Hands" panose="02000505000000020004" pitchFamily="2" charset="0"/>
              </a:rPr>
              <a:t>SPECIALS</a:t>
            </a:r>
            <a:endParaRPr sz="3480" dirty="0">
              <a:latin typeface="KG Red Hands" panose="02000505000000020004" pitchFamily="2" charset="0"/>
            </a:endParaRPr>
          </a:p>
        </p:txBody>
      </p:sp>
      <p:sp>
        <p:nvSpPr>
          <p:cNvPr id="188" name="Shape 188"/>
          <p:cNvSpPr/>
          <p:nvPr/>
        </p:nvSpPr>
        <p:spPr>
          <a:xfrm>
            <a:off x="380983" y="4870754"/>
            <a:ext cx="4757546" cy="237744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a:p>
          <a:p>
            <a:pPr>
              <a:defRPr sz="2400"/>
            </a:pPr>
            <a:endParaRPr sz="1856"/>
          </a:p>
          <a:p>
            <a:pPr algn="l">
              <a:defRPr sz="2400"/>
            </a:pPr>
            <a:endParaRPr sz="1856"/>
          </a:p>
          <a:p>
            <a:pPr algn="l">
              <a:defRPr sz="2400"/>
            </a:pPr>
            <a:endParaRPr sz="1856"/>
          </a:p>
          <a:p>
            <a:pPr algn="l">
              <a:defRPr sz="2400"/>
            </a:pPr>
            <a:endParaRPr sz="1856"/>
          </a:p>
          <a:p>
            <a:pPr algn="l">
              <a:defRPr sz="2400"/>
            </a:pPr>
            <a:endParaRPr sz="1856"/>
          </a:p>
        </p:txBody>
      </p:sp>
      <p:sp>
        <p:nvSpPr>
          <p:cNvPr id="189" name="Shape 189"/>
          <p:cNvSpPr/>
          <p:nvPr/>
        </p:nvSpPr>
        <p:spPr>
          <a:xfrm>
            <a:off x="445241" y="1295075"/>
            <a:ext cx="4753404" cy="2172230"/>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defRPr sz="2400"/>
            </a:pPr>
            <a:r>
              <a:rPr lang="en-US" sz="1700" dirty="0">
                <a:latin typeface="KG Primary Penmanship 2" panose="02000506000000020003" pitchFamily="2" charset="0"/>
              </a:rPr>
              <a:t>Students must be in our classroom by 7:50 AM, or they will be marked tardy. Please plan accordingly if your child will be eating breakfast in the cafeteria prior to this time. Dismissal will start at 2:40. If your child leaves school early, it will count as a “tardy” on their report card. </a:t>
            </a:r>
          </a:p>
          <a:p>
            <a:pPr>
              <a:defRPr sz="2400"/>
            </a:pPr>
            <a:r>
              <a:rPr lang="en-US" sz="1700" dirty="0">
                <a:latin typeface="KG Primary Penmanship 2" panose="02000506000000020003" pitchFamily="2" charset="0"/>
              </a:rPr>
              <a:t>*</a:t>
            </a:r>
            <a:r>
              <a:rPr lang="en-US" sz="1700" u="sng" dirty="0">
                <a:latin typeface="KG Primary Penmanship 2" panose="02000506000000020003" pitchFamily="2" charset="0"/>
              </a:rPr>
              <a:t>MYSELF OF THE OFFICE MUST BE NOTIFIED OF ANY DISMISSAL CHANGES</a:t>
            </a:r>
            <a:endParaRPr sz="1700" u="sng" dirty="0">
              <a:latin typeface="KG Primary Penmanship 2" panose="02000506000000020003" pitchFamily="2" charset="0"/>
            </a:endParaRPr>
          </a:p>
        </p:txBody>
      </p:sp>
      <p:sp>
        <p:nvSpPr>
          <p:cNvPr id="190" name="Shape 190"/>
          <p:cNvSpPr/>
          <p:nvPr/>
        </p:nvSpPr>
        <p:spPr>
          <a:xfrm>
            <a:off x="413112" y="4850983"/>
            <a:ext cx="4693288" cy="2433840"/>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lgn="ctr">
              <a:defRPr sz="2400"/>
            </a:pPr>
            <a:r>
              <a:rPr lang="en-US" sz="1700" dirty="0">
                <a:effectLst/>
                <a:latin typeface="KG Primary Penmanship 2" panose="02000506000000020003" pitchFamily="2" charset="0"/>
                <a:ea typeface="Times New Roman" panose="02020603050405020304" pitchFamily="18" charset="0"/>
              </a:rPr>
              <a:t>MONDAY: </a:t>
            </a:r>
            <a:r>
              <a:rPr lang="en-US" sz="1700" dirty="0">
                <a:latin typeface="KG Primary Penmanship 2" panose="02000506000000020003" pitchFamily="2" charset="0"/>
                <a:ea typeface="Times New Roman" panose="02020603050405020304" pitchFamily="18" charset="0"/>
              </a:rPr>
              <a:t>Art/library  TUESDAY: Music/PE  </a:t>
            </a:r>
          </a:p>
          <a:p>
            <a:pPr algn="ctr">
              <a:defRPr sz="2400"/>
            </a:pPr>
            <a:r>
              <a:rPr lang="en-US" sz="1700" dirty="0">
                <a:effectLst/>
                <a:latin typeface="KG Primary Penmanship 2" panose="02000506000000020003" pitchFamily="2" charset="0"/>
                <a:ea typeface="Times New Roman" panose="02020603050405020304" pitchFamily="18" charset="0"/>
              </a:rPr>
              <a:t>WEDNESDAY: Art/PE  THURSDAY: PE  FRIDAY: Computers</a:t>
            </a:r>
          </a:p>
          <a:p>
            <a:pPr>
              <a:defRPr sz="2400"/>
            </a:pPr>
            <a:r>
              <a:rPr lang="en-US" sz="1700" b="1" dirty="0">
                <a:effectLst/>
                <a:latin typeface="KG Primary Penmanship 2" panose="02000506000000020003" pitchFamily="2" charset="0"/>
                <a:ea typeface="Times New Roman" panose="02020603050405020304" pitchFamily="18" charset="0"/>
              </a:rPr>
              <a:t>*</a:t>
            </a:r>
            <a:r>
              <a:rPr lang="en-US" sz="1700" dirty="0">
                <a:effectLst/>
                <a:latin typeface="KG Primary Penmanship 2" panose="02000506000000020003" pitchFamily="2" charset="0"/>
                <a:ea typeface="Times New Roman" panose="02020603050405020304" pitchFamily="18" charset="0"/>
              </a:rPr>
              <a:t>Please be sure your child is prepared for special area classes.  On PE days, your child will need to wear sneakers.  Mrs. Reisman, the art teacher, would like students to have an “art shirt” to wear to art. This will be kept in their cubbies for the year. Library books are due back on library days.  The back of your child’s Gator Folder will also have our specials schedule.</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2" name="Screen Shot 2018-07-11 at 3.25.40 PM.png"/>
          <p:cNvPicPr>
            <a:picLocks noChangeAspect="1"/>
          </p:cNvPicPr>
          <p:nvPr/>
        </p:nvPicPr>
        <p:blipFill>
          <a:blip r:embed="rId2"/>
          <a:stretch>
            <a:fillRect/>
          </a:stretch>
        </p:blipFill>
        <p:spPr>
          <a:xfrm>
            <a:off x="26187" y="114300"/>
            <a:ext cx="6295417" cy="7543801"/>
          </a:xfrm>
          <a:prstGeom prst="rect">
            <a:avLst/>
          </a:prstGeom>
          <a:ln w="12700">
            <a:miter lim="400000"/>
          </a:ln>
        </p:spPr>
      </p:pic>
      <p:sp>
        <p:nvSpPr>
          <p:cNvPr id="193" name="Shape 193"/>
          <p:cNvSpPr/>
          <p:nvPr/>
        </p:nvSpPr>
        <p:spPr>
          <a:xfrm rot="5400000">
            <a:off x="5205604" y="4514837"/>
            <a:ext cx="949780" cy="602826"/>
          </a:xfrm>
          <a:prstGeom prst="rect">
            <a:avLst/>
          </a:prstGeom>
          <a:ln w="12700">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2200">
                <a:latin typeface="AGImExtra"/>
                <a:ea typeface="AGImExtra"/>
                <a:cs typeface="AGImExtra"/>
                <a:sym typeface="AGImExtra"/>
              </a:defRPr>
            </a:lvl1pPr>
          </a:lstStyle>
          <a:p>
            <a:r>
              <a:rPr lang="en-US" sz="1701" dirty="0">
                <a:latin typeface="KG Red Hands" panose="02000505000000020004" pitchFamily="2" charset="0"/>
              </a:rPr>
              <a:t>FOOD/</a:t>
            </a:r>
          </a:p>
          <a:p>
            <a:r>
              <a:rPr lang="en-US" sz="1701" dirty="0">
                <a:latin typeface="KG Red Hands" panose="02000505000000020004" pitchFamily="2" charset="0"/>
              </a:rPr>
              <a:t>DRINKS</a:t>
            </a:r>
            <a:endParaRPr sz="1701" dirty="0">
              <a:latin typeface="KG Red Hands" panose="02000505000000020004" pitchFamily="2" charset="0"/>
            </a:endParaRPr>
          </a:p>
        </p:txBody>
      </p:sp>
      <p:sp>
        <p:nvSpPr>
          <p:cNvPr id="194" name="Shape 194"/>
          <p:cNvSpPr/>
          <p:nvPr/>
        </p:nvSpPr>
        <p:spPr>
          <a:xfrm>
            <a:off x="378701" y="493555"/>
            <a:ext cx="1746088" cy="650596"/>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800">
                <a:latin typeface="AGImExtra"/>
                <a:ea typeface="AGImExtra"/>
                <a:cs typeface="AGImExtra"/>
                <a:sym typeface="AGImExtra"/>
              </a:defRPr>
            </a:lvl1pPr>
          </a:lstStyle>
          <a:p>
            <a:r>
              <a:rPr lang="en-US" sz="3712" dirty="0">
                <a:latin typeface="KG Red Hands" panose="02000505000000020004" pitchFamily="2" charset="0"/>
              </a:rPr>
              <a:t>SNACK</a:t>
            </a:r>
            <a:endParaRPr sz="3712" dirty="0">
              <a:latin typeface="KG Red Hands" panose="02000505000000020004" pitchFamily="2" charset="0"/>
            </a:endParaRPr>
          </a:p>
        </p:txBody>
      </p:sp>
      <p:sp>
        <p:nvSpPr>
          <p:cNvPr id="195" name="Shape 195"/>
          <p:cNvSpPr/>
          <p:nvPr/>
        </p:nvSpPr>
        <p:spPr>
          <a:xfrm>
            <a:off x="378701" y="1374039"/>
            <a:ext cx="4757546" cy="256032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a:p>
            <a:pPr algn="l">
              <a:defRPr sz="2400"/>
            </a:pPr>
            <a:endParaRPr sz="1856"/>
          </a:p>
        </p:txBody>
      </p:sp>
      <p:sp>
        <p:nvSpPr>
          <p:cNvPr id="196" name="Shape 196"/>
          <p:cNvSpPr/>
          <p:nvPr/>
        </p:nvSpPr>
        <p:spPr>
          <a:xfrm>
            <a:off x="3305450" y="4254172"/>
            <a:ext cx="1675492" cy="650596"/>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4800">
                <a:latin typeface="AGImExtra"/>
                <a:ea typeface="AGImExtra"/>
                <a:cs typeface="AGImExtra"/>
                <a:sym typeface="AGImExtra"/>
              </a:defRPr>
            </a:lvl1pPr>
          </a:lstStyle>
          <a:p>
            <a:r>
              <a:rPr lang="en-US" sz="3712" dirty="0">
                <a:latin typeface="KG Red Hands" panose="02000505000000020004" pitchFamily="2" charset="0"/>
              </a:rPr>
              <a:t>LUNCH</a:t>
            </a:r>
            <a:endParaRPr sz="3712" dirty="0">
              <a:latin typeface="KG Red Hands" panose="02000505000000020004" pitchFamily="2" charset="0"/>
            </a:endParaRPr>
          </a:p>
        </p:txBody>
      </p:sp>
      <p:sp>
        <p:nvSpPr>
          <p:cNvPr id="197" name="Shape 197"/>
          <p:cNvSpPr/>
          <p:nvPr/>
        </p:nvSpPr>
        <p:spPr>
          <a:xfrm>
            <a:off x="392134" y="5120341"/>
            <a:ext cx="4757546" cy="219456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a:p>
          <a:p>
            <a:pPr>
              <a:defRPr sz="2400"/>
            </a:pPr>
            <a:endParaRPr sz="1856"/>
          </a:p>
          <a:p>
            <a:pPr algn="l">
              <a:defRPr sz="2400"/>
            </a:pPr>
            <a:endParaRPr sz="1856"/>
          </a:p>
          <a:p>
            <a:pPr algn="l">
              <a:defRPr sz="2400"/>
            </a:pPr>
            <a:endParaRPr sz="1856"/>
          </a:p>
          <a:p>
            <a:pPr algn="l">
              <a:defRPr sz="2400"/>
            </a:pPr>
            <a:endParaRPr sz="1856"/>
          </a:p>
          <a:p>
            <a:pPr algn="l">
              <a:defRPr sz="2400"/>
            </a:pPr>
            <a:endParaRPr sz="1856"/>
          </a:p>
        </p:txBody>
      </p:sp>
      <p:sp>
        <p:nvSpPr>
          <p:cNvPr id="198" name="Shape 198"/>
          <p:cNvSpPr/>
          <p:nvPr/>
        </p:nvSpPr>
        <p:spPr>
          <a:xfrm>
            <a:off x="456760" y="1398780"/>
            <a:ext cx="4757546" cy="2541562"/>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marL="0" marR="0">
              <a:spcBef>
                <a:spcPts val="0"/>
              </a:spcBef>
              <a:spcAft>
                <a:spcPts val="0"/>
              </a:spcAft>
            </a:pPr>
            <a:r>
              <a:rPr lang="en-US" sz="1600" dirty="0">
                <a:effectLst/>
                <a:latin typeface="Comic Sans MS" panose="030F0702030302020204" pitchFamily="66" charset="0"/>
                <a:ea typeface="Times New Roman" panose="02020603050405020304" pitchFamily="18" charset="0"/>
              </a:rPr>
              <a:t>We will </a:t>
            </a:r>
            <a:r>
              <a:rPr lang="en-US" sz="1600" dirty="0">
                <a:latin typeface="Comic Sans MS" panose="030F0702030302020204" pitchFamily="66" charset="0"/>
                <a:ea typeface="Times New Roman" panose="02020603050405020304" pitchFamily="18" charset="0"/>
              </a:rPr>
              <a:t>have snack each day in the morning. Please be sure to pack your child a snack each day </a:t>
            </a:r>
            <a:r>
              <a:rPr lang="en-US" sz="1600" dirty="0">
                <a:effectLst/>
                <a:latin typeface="Comic Sans MS" panose="030F0702030302020204" pitchFamily="66" charset="0"/>
                <a:ea typeface="Times New Roman" panose="02020603050405020304" pitchFamily="18" charset="0"/>
              </a:rPr>
              <a:t>in a specific pocket or container in your child’s bookbag, Please talk with your child and let him/her know which item(s) are for snack each day. </a:t>
            </a:r>
            <a:r>
              <a:rPr lang="en-US" sz="1600" dirty="0">
                <a:latin typeface="Comic Sans MS" panose="030F0702030302020204" pitchFamily="66" charset="0"/>
                <a:ea typeface="Times New Roman" panose="02020603050405020304" pitchFamily="18" charset="0"/>
              </a:rPr>
              <a:t>Please do not send in any candy for snack time. </a:t>
            </a:r>
            <a:endParaRPr lang="en-US" sz="1600" dirty="0">
              <a:effectLst/>
              <a:latin typeface="Comic Sans MS" panose="030F0702030302020204" pitchFamily="66" charset="0"/>
              <a:ea typeface="Times New Roman" panose="02020603050405020304" pitchFamily="18" charset="0"/>
            </a:endParaRPr>
          </a:p>
          <a:p>
            <a:pPr marL="0" marR="0">
              <a:spcBef>
                <a:spcPts val="0"/>
              </a:spcBef>
              <a:spcAft>
                <a:spcPts val="0"/>
              </a:spcAft>
            </a:pPr>
            <a:endParaRPr lang="en-US" sz="1600" dirty="0">
              <a:latin typeface="Comic Sans MS" panose="030F0702030302020204" pitchFamily="66" charset="0"/>
              <a:ea typeface="Times New Roman" panose="02020603050405020304" pitchFamily="18" charset="0"/>
            </a:endParaRPr>
          </a:p>
          <a:p>
            <a:pPr marL="0" marR="0">
              <a:spcBef>
                <a:spcPts val="0"/>
              </a:spcBef>
              <a:spcAft>
                <a:spcPts val="0"/>
              </a:spcAft>
            </a:pPr>
            <a:r>
              <a:rPr lang="en-US" sz="1600" dirty="0">
                <a:latin typeface="Comic Sans MS" panose="030F0702030302020204" pitchFamily="66" charset="0"/>
                <a:ea typeface="Times New Roman" panose="02020603050405020304" pitchFamily="18" charset="0"/>
              </a:rPr>
              <a:t>Please also send your child with a water bottle each day. I do ask that you send </a:t>
            </a:r>
            <a:r>
              <a:rPr lang="en-US" sz="1600" u="sng" dirty="0">
                <a:latin typeface="Comic Sans MS" panose="030F0702030302020204" pitchFamily="66" charset="0"/>
                <a:ea typeface="Times New Roman" panose="02020603050405020304" pitchFamily="18" charset="0"/>
              </a:rPr>
              <a:t>water only.</a:t>
            </a:r>
            <a:endParaRPr lang="en-US" sz="1600" u="sng" dirty="0">
              <a:effectLst/>
              <a:latin typeface="Times New Roman" panose="02020603050405020304" pitchFamily="18" charset="0"/>
              <a:ea typeface="Times New Roman" panose="02020603050405020304" pitchFamily="18" charset="0"/>
            </a:endParaRPr>
          </a:p>
        </p:txBody>
      </p:sp>
      <p:sp>
        <p:nvSpPr>
          <p:cNvPr id="199" name="Shape 199"/>
          <p:cNvSpPr/>
          <p:nvPr/>
        </p:nvSpPr>
        <p:spPr>
          <a:xfrm>
            <a:off x="398850" y="5218839"/>
            <a:ext cx="4744113" cy="2334710"/>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defRPr sz="2400"/>
            </a:pPr>
            <a:r>
              <a:rPr lang="en-US" sz="1600" dirty="0">
                <a:effectLst/>
                <a:latin typeface="Comic Sans MS" panose="030F0702030302020204" pitchFamily="66" charset="0"/>
                <a:ea typeface="Times New Roman" panose="02020603050405020304" pitchFamily="18" charset="0"/>
              </a:rPr>
              <a:t>Students will have lunch </a:t>
            </a:r>
            <a:r>
              <a:rPr lang="en-US" sz="1600" dirty="0">
                <a:latin typeface="Comic Sans MS" panose="030F0702030302020204" pitchFamily="66" charset="0"/>
                <a:ea typeface="Times New Roman" panose="02020603050405020304" pitchFamily="18" charset="0"/>
              </a:rPr>
              <a:t>around </a:t>
            </a:r>
            <a:r>
              <a:rPr lang="en-US" sz="1600" dirty="0">
                <a:effectLst/>
                <a:latin typeface="Comic Sans MS" panose="030F0702030302020204" pitchFamily="66" charset="0"/>
                <a:ea typeface="Times New Roman" panose="02020603050405020304" pitchFamily="18" charset="0"/>
              </a:rPr>
              <a:t>noon each day in the cafeteria. Students will be going through the lunch line so you will not need to pre-order their lunch.  Of course, your child can also pack a lunch. Breakfasts and lunches are free, however, it is encouraged to fill out an application for </a:t>
            </a:r>
          </a:p>
          <a:p>
            <a:pPr>
              <a:defRPr sz="2400"/>
            </a:pPr>
            <a:r>
              <a:rPr lang="en-US" sz="1600" dirty="0">
                <a:effectLst/>
                <a:latin typeface="Comic Sans MS" panose="030F0702030302020204" pitchFamily="66" charset="0"/>
                <a:ea typeface="Times New Roman" panose="02020603050405020304" pitchFamily="18" charset="0"/>
              </a:rPr>
              <a:t>free and reduced lunches as the information is important in determining state aid.</a:t>
            </a:r>
            <a:endParaRPr lang="en-US" sz="1600" dirty="0">
              <a:effectLst/>
              <a:latin typeface="Times New Roman" panose="02020603050405020304" pitchFamily="18" charset="0"/>
              <a:ea typeface="Times New Roman" panose="02020603050405020304" pitchFamily="18" charset="0"/>
            </a:endParaRPr>
          </a:p>
          <a:p>
            <a:pPr>
              <a:defRPr sz="2400"/>
            </a:pPr>
            <a:endParaRPr sz="1856"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Screen Shot 2018-07-11 at 3.25.57 PM.png"/>
          <p:cNvPicPr>
            <a:picLocks noChangeAspect="1"/>
          </p:cNvPicPr>
          <p:nvPr/>
        </p:nvPicPr>
        <p:blipFill>
          <a:blip r:embed="rId2"/>
          <a:stretch>
            <a:fillRect/>
          </a:stretch>
        </p:blipFill>
        <p:spPr>
          <a:xfrm>
            <a:off x="58245" y="114300"/>
            <a:ext cx="6316154" cy="7543801"/>
          </a:xfrm>
          <a:prstGeom prst="rect">
            <a:avLst/>
          </a:prstGeom>
          <a:ln w="12700">
            <a:miter lim="400000"/>
          </a:ln>
        </p:spPr>
      </p:pic>
      <p:sp>
        <p:nvSpPr>
          <p:cNvPr id="202" name="Shape 202"/>
          <p:cNvSpPr/>
          <p:nvPr/>
        </p:nvSpPr>
        <p:spPr>
          <a:xfrm rot="5400000">
            <a:off x="5031314" y="6233494"/>
            <a:ext cx="1274292" cy="602826"/>
          </a:xfrm>
          <a:prstGeom prst="rect">
            <a:avLst/>
          </a:prstGeom>
          <a:ln w="12700">
            <a:miter lim="400000"/>
          </a:ln>
          <a:extLst>
            <a:ext uri="{C572A759-6A51-4108-AA02-DFA0A04FC94B}">
              <ma14:wrappingTextBoxFlag xmlns="" xmlns:ma14="http://schemas.microsoft.com/office/mac/drawingml/2011/main" val="1"/>
            </a:ext>
          </a:extLst>
        </p:spPr>
        <p:txBody>
          <a:bodyPr wrap="none" lIns="39291" tIns="39291" rIns="39291" bIns="39291" anchor="ctr">
            <a:spAutoFit/>
          </a:bodyPr>
          <a:lstStyle>
            <a:lvl1pPr>
              <a:defRPr sz="2200">
                <a:latin typeface="AGImExtra"/>
                <a:ea typeface="AGImExtra"/>
                <a:cs typeface="AGImExtra"/>
                <a:sym typeface="AGImExtra"/>
              </a:defRPr>
            </a:lvl1pPr>
          </a:lstStyle>
          <a:p>
            <a:pPr algn="ctr"/>
            <a:r>
              <a:rPr lang="en-US" sz="1701" dirty="0">
                <a:latin typeface="KG Red Hands" panose="02000505000000020004" pitchFamily="2" charset="0"/>
              </a:rPr>
              <a:t>RULES/</a:t>
            </a:r>
          </a:p>
          <a:p>
            <a:pPr algn="ctr"/>
            <a:r>
              <a:rPr lang="en-US" sz="1701" dirty="0">
                <a:latin typeface="KG Red Hands" panose="02000505000000020004" pitchFamily="2" charset="0"/>
              </a:rPr>
              <a:t>BEHAVIOR</a:t>
            </a:r>
            <a:endParaRPr sz="1701" dirty="0">
              <a:latin typeface="KG Red Hands" panose="02000505000000020004" pitchFamily="2" charset="0"/>
            </a:endParaRPr>
          </a:p>
        </p:txBody>
      </p:sp>
      <p:sp>
        <p:nvSpPr>
          <p:cNvPr id="206" name="Shape 206"/>
          <p:cNvSpPr/>
          <p:nvPr/>
        </p:nvSpPr>
        <p:spPr>
          <a:xfrm>
            <a:off x="390806" y="515399"/>
            <a:ext cx="4757546" cy="6766560"/>
          </a:xfrm>
          <a:prstGeom prst="rect">
            <a:avLst/>
          </a:prstGeom>
          <a:ln w="63500">
            <a:solidFill>
              <a:srgbClr val="000000"/>
            </a:solidFill>
            <a:miter lim="400000"/>
          </a:ln>
          <a:extLst>
            <a:ext uri="{C572A759-6A51-4108-AA02-DFA0A04FC94B}">
              <ma14:wrappingTextBoxFlag xmlns="" xmlns:ma14="http://schemas.microsoft.com/office/mac/drawingml/2011/main" val="1"/>
            </a:ext>
          </a:extLst>
        </p:spPr>
        <p:txBody>
          <a:bodyPr lIns="39291" tIns="39291" rIns="39291" bIns="39291" anchor="ctr">
            <a:spAutoFit/>
          </a:bodyPr>
          <a:lstStyle/>
          <a:p>
            <a:pPr>
              <a:defRPr sz="2400"/>
            </a:pPr>
            <a:endParaRPr sz="1856"/>
          </a:p>
          <a:p>
            <a:pPr>
              <a:defRPr sz="2400"/>
            </a:pPr>
            <a:endParaRPr sz="1856"/>
          </a:p>
          <a:p>
            <a:pPr>
              <a:defRPr sz="2400"/>
            </a:pPr>
            <a:endParaRPr sz="1856"/>
          </a:p>
          <a:p>
            <a:pPr>
              <a:defRPr sz="2400"/>
            </a:pPr>
            <a:endParaRPr sz="1856"/>
          </a:p>
          <a:p>
            <a:pPr>
              <a:defRPr sz="2400"/>
            </a:pPr>
            <a:endParaRPr sz="1856"/>
          </a:p>
          <a:p>
            <a:pPr>
              <a:defRPr sz="2400"/>
            </a:pPr>
            <a:endParaRPr sz="1856"/>
          </a:p>
        </p:txBody>
      </p:sp>
      <p:sp>
        <p:nvSpPr>
          <p:cNvPr id="208" name="Shape 208"/>
          <p:cNvSpPr/>
          <p:nvPr/>
        </p:nvSpPr>
        <p:spPr>
          <a:xfrm>
            <a:off x="469754" y="509166"/>
            <a:ext cx="4678598" cy="6727323"/>
          </a:xfrm>
          <a:prstGeom prst="rect">
            <a:avLst/>
          </a:prstGeom>
          <a:ln w="12700">
            <a:miter lim="400000"/>
          </a:ln>
          <a:extLst>
            <a:ext uri="{C572A759-6A51-4108-AA02-DFA0A04FC94B}">
              <ma14:wrappingTextBoxFlag xmlns="" xmlns:ma14="http://schemas.microsoft.com/office/mac/drawingml/2011/main" val="1"/>
            </a:ext>
          </a:extLst>
        </p:spPr>
        <p:txBody>
          <a:bodyPr wrap="square" lIns="39291" tIns="39291" rIns="39291" bIns="39291" anchor="ctr">
            <a:spAutoFit/>
          </a:bodyPr>
          <a:lstStyle/>
          <a:p>
            <a:pPr algn="ctr">
              <a:defRPr sz="2400"/>
            </a:pPr>
            <a:r>
              <a:rPr lang="en-US" sz="1600" dirty="0">
                <a:effectLst/>
                <a:latin typeface="KG Red Hands" panose="02000505000000020004" pitchFamily="2" charset="0"/>
                <a:ea typeface="Times New Roman" panose="02020603050405020304" pitchFamily="18" charset="0"/>
                <a:cs typeface="Times New Roman" panose="02020603050405020304" pitchFamily="18" charset="0"/>
              </a:rPr>
              <a:t>Our rules:</a:t>
            </a:r>
          </a:p>
          <a:p>
            <a:pPr algn="ctr">
              <a:defRPr sz="2400"/>
            </a:pPr>
            <a:r>
              <a:rPr lang="en-US" sz="1600" dirty="0">
                <a:effectLst/>
                <a:latin typeface="KG Red Hands" panose="02000505000000020004" pitchFamily="2" charset="0"/>
                <a:ea typeface="Times New Roman" panose="02020603050405020304" pitchFamily="18" charset="0"/>
                <a:cs typeface="Times New Roman" panose="02020603050405020304" pitchFamily="18" charset="0"/>
              </a:rPr>
              <a:t> Be responsible. Be respectful. Be safe.</a:t>
            </a:r>
          </a:p>
          <a:p>
            <a:pPr>
              <a:defRPr sz="2400"/>
            </a:pPr>
            <a:r>
              <a:rPr lang="en-US" sz="1600" dirty="0">
                <a:effectLst/>
                <a:latin typeface="Comic Sans MS" panose="030F0702030302020204" pitchFamily="66" charset="0"/>
                <a:ea typeface="Times New Roman" panose="02020603050405020304" pitchFamily="18" charset="0"/>
                <a:cs typeface="Times New Roman" panose="02020603050405020304" pitchFamily="18" charset="0"/>
              </a:rPr>
              <a:t> </a:t>
            </a:r>
          </a:p>
          <a:p>
            <a:pPr>
              <a:defRPr sz="2400"/>
            </a:pPr>
            <a:r>
              <a:rPr lang="en-US" sz="1600" dirty="0">
                <a:effectLst/>
                <a:latin typeface="Comic Sans MS" panose="030F0702030302020204" pitchFamily="66" charset="0"/>
                <a:ea typeface="Times New Roman" panose="02020603050405020304" pitchFamily="18" charset="0"/>
                <a:cs typeface="Times New Roman" panose="02020603050405020304" pitchFamily="18" charset="0"/>
              </a:rPr>
              <a:t>Our classroom management plan is centered on three things:  relationships, expectations and procedures.  Relationships are the foundation of classroom management. I plan to invest time bonding with students &amp; building relationships.  We will also spend lots of time going over expectations, rules and procedures. I like to spend time getting to know your child &amp; learning about what he/she can do. Therefore, if you do not hear from me, you can assume your child had a “good” day. </a:t>
            </a:r>
            <a:r>
              <a:rPr lang="en-US" sz="1600" dirty="0">
                <a:effectLst/>
                <a:latin typeface="Wingdings" panose="05000000000000000000" pitchFamily="2" charset="2"/>
                <a:ea typeface="Wingdings" panose="05000000000000000000" pitchFamily="2" charset="2"/>
                <a:cs typeface="Wingdings" panose="05000000000000000000" pitchFamily="2" charset="2"/>
              </a:rPr>
              <a:t>J</a:t>
            </a:r>
            <a:r>
              <a:rPr lang="en-US" sz="1600" dirty="0">
                <a:effectLst/>
                <a:latin typeface="Comic Sans MS" panose="030F0702030302020204" pitchFamily="66" charset="0"/>
                <a:ea typeface="Times New Roman" panose="02020603050405020304" pitchFamily="18" charset="0"/>
                <a:cs typeface="Times New Roman" panose="02020603050405020304" pitchFamily="18" charset="0"/>
              </a:rPr>
              <a:t> If your child does have difficulty with some of our rules, I will let you know by sending home a little note—and I ask that you speak to your child about his/her day and then sign/return the note.  Additionally, if your child continues to have regular difficulty following our rules, he/she may need to have a more specific behavior plan and I will contact you individually. All students will have a sticker chart in which they can earn stickers for making great choices. A full row of stickers will earn them a “desk pet.” These are small, animal shaped erasers that students will keep with them at their seats all year. </a:t>
            </a:r>
            <a:endParaRPr sz="16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Screen Shot 2018-07-11 at 3.25.07 PM.png"/>
          <p:cNvPicPr>
            <a:picLocks noChangeAspect="1"/>
          </p:cNvPicPr>
          <p:nvPr/>
        </p:nvPicPr>
        <p:blipFill>
          <a:blip r:embed="rId2"/>
          <a:stretch>
            <a:fillRect/>
          </a:stretch>
        </p:blipFill>
        <p:spPr>
          <a:xfrm>
            <a:off x="44614" y="114300"/>
            <a:ext cx="6432837" cy="7543801"/>
          </a:xfrm>
          <a:prstGeom prst="rect">
            <a:avLst/>
          </a:prstGeom>
          <a:ln w="12700">
            <a:miter lim="400000"/>
          </a:ln>
        </p:spPr>
      </p:pic>
      <p:sp>
        <p:nvSpPr>
          <p:cNvPr id="175" name="Shape 175"/>
          <p:cNvSpPr/>
          <p:nvPr/>
        </p:nvSpPr>
        <p:spPr>
          <a:xfrm rot="5400000">
            <a:off x="5043025" y="1001671"/>
            <a:ext cx="1270381" cy="571792"/>
          </a:xfrm>
          <a:prstGeom prst="rect">
            <a:avLst/>
          </a:prstGeom>
          <a:ln w="12700">
            <a:miter lim="400000"/>
          </a:ln>
          <a:extLst>
            <a:ext uri="{C572A759-6A51-4108-AA02-DFA0A04FC94B}">
              <ma14:wrappingTextBoxFlag xmlns:ma14="http://schemas.microsoft.com/office/mac/drawingml/2011/main" xmlns="" val="1"/>
            </a:ext>
          </a:extLst>
        </p:spPr>
        <p:txBody>
          <a:bodyPr wrap="none" lIns="39291" tIns="39291" rIns="39291" bIns="39291" anchor="ctr">
            <a:spAutoFit/>
          </a:bodyPr>
          <a:lstStyle>
            <a:lvl1pPr>
              <a:defRPr sz="2200">
                <a:latin typeface="AGImExtra"/>
                <a:ea typeface="AGImExtra"/>
                <a:cs typeface="AGImExtra"/>
                <a:sym typeface="AGImExtra"/>
              </a:defRPr>
            </a:lvl1pPr>
          </a:lstStyle>
          <a:p>
            <a:pPr algn="ctr"/>
            <a:r>
              <a:rPr lang="en-US" sz="1600" dirty="0">
                <a:latin typeface="KG Red Hands" panose="02000505000000020004" pitchFamily="2" charset="0"/>
              </a:rPr>
              <a:t>ODDS AND </a:t>
            </a:r>
          </a:p>
          <a:p>
            <a:pPr algn="ctr"/>
            <a:r>
              <a:rPr lang="en-US" sz="1600" dirty="0">
                <a:latin typeface="KG Red Hands" panose="02000505000000020004" pitchFamily="2" charset="0"/>
              </a:rPr>
              <a:t>ENDS</a:t>
            </a:r>
            <a:endParaRPr sz="1600" dirty="0">
              <a:latin typeface="KG Red Hands" panose="02000505000000020004" pitchFamily="2" charset="0"/>
            </a:endParaRPr>
          </a:p>
        </p:txBody>
      </p:sp>
      <p:sp>
        <p:nvSpPr>
          <p:cNvPr id="179" name="Shape 179"/>
          <p:cNvSpPr/>
          <p:nvPr/>
        </p:nvSpPr>
        <p:spPr>
          <a:xfrm>
            <a:off x="439919" y="489064"/>
            <a:ext cx="4757546" cy="6858000"/>
          </a:xfrm>
          <a:prstGeom prst="rect">
            <a:avLst/>
          </a:prstGeom>
          <a:ln w="63500">
            <a:solidFill>
              <a:srgbClr val="000000"/>
            </a:solidFill>
            <a:miter lim="400000"/>
          </a:ln>
          <a:extLst>
            <a:ext uri="{C572A759-6A51-4108-AA02-DFA0A04FC94B}">
              <ma14:wrappingTextBoxFlag xmlns:ma14="http://schemas.microsoft.com/office/mac/drawingml/2011/main" xmlns="" val="1"/>
            </a:ext>
          </a:extLst>
        </p:spPr>
        <p:txBody>
          <a:bodyPr lIns="39291" tIns="39291" rIns="39291" bIns="39291" anchor="ctr">
            <a:spAutoFit/>
          </a:bodyPr>
          <a:lstStyle/>
          <a:p>
            <a:pPr>
              <a:defRPr sz="2400"/>
            </a:pPr>
            <a:endParaRPr sz="1856" dirty="0"/>
          </a:p>
          <a:p>
            <a:pPr>
              <a:defRPr sz="2400"/>
            </a:pPr>
            <a:endParaRPr sz="1856" dirty="0"/>
          </a:p>
          <a:p>
            <a:pPr algn="l">
              <a:defRPr sz="2400"/>
            </a:pPr>
            <a:endParaRPr sz="1856" dirty="0"/>
          </a:p>
          <a:p>
            <a:pPr algn="l">
              <a:defRPr sz="2400"/>
            </a:pPr>
            <a:endParaRPr sz="1856" dirty="0"/>
          </a:p>
          <a:p>
            <a:pPr algn="l">
              <a:defRPr sz="2400"/>
            </a:pPr>
            <a:endParaRPr sz="1856" dirty="0"/>
          </a:p>
          <a:p>
            <a:pPr algn="l">
              <a:defRPr sz="2400"/>
            </a:pPr>
            <a:endParaRPr sz="1856" dirty="0"/>
          </a:p>
        </p:txBody>
      </p:sp>
      <p:sp>
        <p:nvSpPr>
          <p:cNvPr id="181" name="Shape 181"/>
          <p:cNvSpPr/>
          <p:nvPr/>
        </p:nvSpPr>
        <p:spPr>
          <a:xfrm>
            <a:off x="480235" y="443354"/>
            <a:ext cx="4717230" cy="7204377"/>
          </a:xfrm>
          <a:prstGeom prst="rect">
            <a:avLst/>
          </a:prstGeom>
          <a:ln w="12700">
            <a:miter lim="400000"/>
          </a:ln>
          <a:extLst>
            <a:ext uri="{C572A759-6A51-4108-AA02-DFA0A04FC94B}">
              <ma14:wrappingTextBoxFlag xmlns:ma14="http://schemas.microsoft.com/office/mac/drawingml/2011/main" xmlns="" val="1"/>
            </a:ext>
          </a:extLst>
        </p:spPr>
        <p:txBody>
          <a:bodyPr wrap="square" lIns="39291" tIns="39291" rIns="39291" bIns="39291" anchor="ctr">
            <a:spAutoFit/>
          </a:bodyPr>
          <a:lstStyle/>
          <a:p>
            <a:pPr>
              <a:defRPr sz="2400"/>
            </a:pPr>
            <a:r>
              <a:rPr lang="en-US" sz="1400" dirty="0">
                <a:latin typeface="KG Red Hands" panose="02000505000000020004" pitchFamily="2" charset="0"/>
              </a:rPr>
              <a:t>GREEN COMMUNICATION FOLDER</a:t>
            </a:r>
          </a:p>
          <a:p>
            <a:pPr>
              <a:defRPr sz="2400"/>
            </a:pPr>
            <a:r>
              <a:rPr lang="en-US" sz="1400" dirty="0">
                <a:latin typeface="KG Primary Penmanship 2" panose="02000506000000020003" pitchFamily="2" charset="0"/>
              </a:rPr>
              <a:t>Your child will bring home this green folder each day. Inside, you find papers that either need to stay at home or be returned to school. It is important that you check this folder each evening and return it to school with your child each day. </a:t>
            </a:r>
            <a:r>
              <a:rPr lang="en-US" sz="1400" u="sng" dirty="0">
                <a:latin typeface="KG Primary Penmanship 2" panose="02000506000000020003" pitchFamily="2" charset="0"/>
              </a:rPr>
              <a:t>*Please place all notes for me in this folder. I will check each morning. </a:t>
            </a:r>
          </a:p>
          <a:p>
            <a:pPr>
              <a:defRPr sz="2400"/>
            </a:pPr>
            <a:r>
              <a:rPr lang="en-US" sz="1400" dirty="0">
                <a:latin typeface="KG Red Hands" panose="02000505000000020004" pitchFamily="2" charset="0"/>
              </a:rPr>
              <a:t>CHANGE OF CLOTHES:</a:t>
            </a:r>
          </a:p>
          <a:p>
            <a:pPr>
              <a:defRPr sz="2400"/>
            </a:pPr>
            <a:r>
              <a:rPr lang="en-US" sz="1400" dirty="0">
                <a:effectLst/>
                <a:latin typeface="KG Primary Penmanship 2" panose="02000506000000020003" pitchFamily="2" charset="0"/>
                <a:ea typeface="Times New Roman" panose="02020603050405020304" pitchFamily="18" charset="0"/>
                <a:cs typeface="Times New Roman" panose="02020603050405020304" pitchFamily="18" charset="0"/>
              </a:rPr>
              <a:t>Please send in a complete change of clothes for your child in the event that he/she has an accident.  If you could place it in a Ziploc bag with your child’s name written on the bag, we will keep the extras in your child’s cubby. Your child needs: a shirt, pants, socks, and underwear.  Dirty clothing will be sent home in a plastic bag, so please be sure to check your child’s bookbag each night.</a:t>
            </a:r>
          </a:p>
          <a:p>
            <a:pPr>
              <a:defRPr sz="2400"/>
            </a:pPr>
            <a:r>
              <a:rPr lang="en-US" sz="1400" dirty="0">
                <a:latin typeface="KG Red Hands" panose="02000505000000020004" pitchFamily="2" charset="0"/>
              </a:rPr>
              <a:t>BIRTHDAYS:</a:t>
            </a:r>
          </a:p>
          <a:p>
            <a:pPr>
              <a:defRPr sz="2400"/>
            </a:pPr>
            <a:r>
              <a:rPr lang="en-US" sz="1400" dirty="0">
                <a:latin typeface="KG Primary Penmanship 2" panose="02000506000000020003" pitchFamily="2" charset="0"/>
              </a:rPr>
              <a:t>You are welcome to send in birthday treats with your child as long as you have enough for each student. If your child has a summer birthday, please just notify me of the day you would like us to celebrate (this could be a half birthday, or at the end of the year).</a:t>
            </a:r>
          </a:p>
          <a:p>
            <a:pPr>
              <a:defRPr sz="2400"/>
            </a:pPr>
            <a:r>
              <a:rPr lang="en-US" sz="1400" dirty="0">
                <a:latin typeface="KG Red Hands" panose="02000505000000020004" pitchFamily="2" charset="0"/>
              </a:rPr>
              <a:t>HOLIDAYS:</a:t>
            </a:r>
          </a:p>
          <a:p>
            <a:pPr>
              <a:defRPr sz="2400"/>
            </a:pPr>
            <a:r>
              <a:rPr lang="en-US" sz="1400" dirty="0">
                <a:latin typeface="KG Primary Penmanship 2" panose="02000506000000020003" pitchFamily="2" charset="0"/>
              </a:rPr>
              <a:t>If your child does not celebrate any specific holidays, </a:t>
            </a:r>
            <a:r>
              <a:rPr lang="en-US" sz="1400" u="sng" dirty="0">
                <a:latin typeface="KG Primary Penmanship 2" panose="02000506000000020003" pitchFamily="2" charset="0"/>
              </a:rPr>
              <a:t>please let me know in advance. </a:t>
            </a:r>
          </a:p>
          <a:p>
            <a:pPr>
              <a:defRPr sz="2400"/>
            </a:pPr>
            <a:r>
              <a:rPr lang="en-US" sz="1400" dirty="0">
                <a:latin typeface="KG Red Hands" panose="02000505000000020004" pitchFamily="2" charset="0"/>
              </a:rPr>
              <a:t>TOYS/ELECTRONICS</a:t>
            </a:r>
          </a:p>
          <a:p>
            <a:pPr>
              <a:defRPr sz="2400"/>
            </a:pPr>
            <a:r>
              <a:rPr lang="en-US" sz="1400" dirty="0">
                <a:latin typeface="KG Primary Penmanship 2" panose="02000506000000020003" pitchFamily="2" charset="0"/>
              </a:rPr>
              <a:t>I will provide a variety of toys, games, etc. for students to play with during free time. Please keep all of your child’s personal toys and electronics at home. </a:t>
            </a:r>
          </a:p>
          <a:p>
            <a:pPr>
              <a:defRPr sz="2400"/>
            </a:pPr>
            <a:r>
              <a:rPr lang="en-US" sz="1400" dirty="0">
                <a:latin typeface="KG Red Hands" panose="02000505000000020004" pitchFamily="2" charset="0"/>
              </a:rPr>
              <a:t>GRADING/HOMEWORK</a:t>
            </a:r>
          </a:p>
          <a:p>
            <a:pPr>
              <a:defRPr sz="2400"/>
            </a:pPr>
            <a:r>
              <a:rPr lang="en-US" sz="1400" dirty="0">
                <a:effectLst/>
                <a:latin typeface="KG Primary Penmanship 2" panose="02000506000000020003" pitchFamily="2" charset="0"/>
                <a:ea typeface="Times New Roman" panose="02020603050405020304" pitchFamily="18" charset="0"/>
              </a:rPr>
              <a:t>In Kindergarten, we do not provide percentage grades.  When an assessment is given, it will be assessed using a three-point rubric (3= Met Standard, 2=Partially Met Standard, 1=Does Not Meet Standard).  Your child will have homework this year, but it will not begin until either October or November.</a:t>
            </a:r>
          </a:p>
          <a:p>
            <a:pPr>
              <a:defRPr sz="2400"/>
            </a:pPr>
            <a:endParaRPr sz="1500" dirty="0">
              <a:latin typeface="KG Primary Penmanship 2" panose="02000506000000020003" pitchFamily="2" charset="0"/>
            </a:endParaRPr>
          </a:p>
        </p:txBody>
      </p:sp>
    </p:spTree>
    <p:extLst>
      <p:ext uri="{BB962C8B-B14F-4D97-AF65-F5344CB8AC3E}">
        <p14:creationId xmlns:p14="http://schemas.microsoft.com/office/powerpoint/2010/main" val="381400961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19734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1090</Words>
  <Application>Microsoft Office PowerPoint</Application>
  <PresentationFormat>Custom</PresentationFormat>
  <Paragraphs>84</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Calibri Light</vt:lpstr>
      <vt:lpstr>Comic Sans MS</vt:lpstr>
      <vt:lpstr>KG Primary Penmanship 2</vt:lpstr>
      <vt:lpstr>KG Red Hands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Bly, Brooke</dc:creator>
  <cp:lastModifiedBy>Bly, Brooke</cp:lastModifiedBy>
  <cp:revision>11</cp:revision>
  <dcterms:created xsi:type="dcterms:W3CDTF">2022-08-22T23:31:19Z</dcterms:created>
  <dcterms:modified xsi:type="dcterms:W3CDTF">2022-08-23T23:33:17Z</dcterms:modified>
</cp:coreProperties>
</file>