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5143500" cx="9144000"/>
  <p:notesSz cx="6858000" cy="9144000"/>
  <p:embeddedFontLst>
    <p:embeddedFont>
      <p:font typeface="Caveat"/>
      <p:regular r:id="rId45"/>
      <p:bold r:id="rId46"/>
    </p:embeddedFont>
    <p:embeddedFont>
      <p:font typeface="Bad Script"/>
      <p:regular r:id="rId47"/>
    </p:embeddedFont>
    <p:embeddedFont>
      <p:font typeface="Lato"/>
      <p:regular r:id="rId48"/>
      <p:bold r:id="rId49"/>
      <p:italic r:id="rId50"/>
      <p:boldItalic r:id="rId51"/>
    </p:embeddedFont>
    <p:embeddedFont>
      <p:font typeface="Pacifico"/>
      <p:regular r:id="rId52"/>
    </p:embeddedFont>
    <p:embeddedFont>
      <p:font typeface="Satisfy"/>
      <p:regular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54" roundtripDataSignature="AMtx7mjFyKcPZVwI2cM7nQfTjdbw0De9L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Caveat-bold.fntdata"/><Relationship Id="rId45" Type="http://schemas.openxmlformats.org/officeDocument/2006/relationships/font" Target="fonts/Cavea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Lato-regular.fntdata"/><Relationship Id="rId47" Type="http://schemas.openxmlformats.org/officeDocument/2006/relationships/font" Target="fonts/BadScript-regular.fntdata"/><Relationship Id="rId49" Type="http://schemas.openxmlformats.org/officeDocument/2006/relationships/font" Target="fonts/Lato-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Lato-boldItalic.fntdata"/><Relationship Id="rId50" Type="http://schemas.openxmlformats.org/officeDocument/2006/relationships/font" Target="fonts/Lato-italic.fntdata"/><Relationship Id="rId53" Type="http://schemas.openxmlformats.org/officeDocument/2006/relationships/font" Target="fonts/Satisfy-regular.fntdata"/><Relationship Id="rId52" Type="http://schemas.openxmlformats.org/officeDocument/2006/relationships/font" Target="fonts/Pacifico-regular.fntdata"/><Relationship Id="rId11" Type="http://schemas.openxmlformats.org/officeDocument/2006/relationships/slide" Target="slides/slide6.xml"/><Relationship Id="rId10" Type="http://schemas.openxmlformats.org/officeDocument/2006/relationships/slide" Target="slides/slide5.xml"/><Relationship Id="rId54"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oveisrespect.org/is-this-abuse/types-of-abuse/#tab-id-2" TargetMode="External"/><Relationship Id="rId3" Type="http://schemas.openxmlformats.org/officeDocument/2006/relationships/hyperlink" Target="https://www.loveisrespect.org/is-this-abuse/types-of-abuse/#tab-id-1" TargetMode="External"/><Relationship Id="rId4" Type="http://schemas.openxmlformats.org/officeDocument/2006/relationships/hyperlink" Target="https://www.loveisrespect.org/is-this-abuse/types-of-abuse/#tab-id-3"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aterson.k12.nj.us/"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 name="Google Shape;5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b="1"/>
          </a:p>
          <a:p>
            <a:pPr indent="0" lvl="0" marL="457200" rtl="0" algn="l">
              <a:lnSpc>
                <a:spcPct val="100000"/>
              </a:lnSpc>
              <a:spcBef>
                <a:spcPts val="0"/>
              </a:spcBef>
              <a:spcAft>
                <a:spcPts val="0"/>
              </a:spcAft>
              <a:buSzPts val="1100"/>
              <a:buNone/>
            </a:pPr>
            <a:r>
              <a:rPr b="1" lang="en"/>
              <a:t>Teacher should choose the correct script below for the classmen which they are speaking…</a:t>
            </a:r>
            <a:endParaRPr b="1"/>
          </a:p>
          <a:p>
            <a:pPr indent="0" lvl="0" marL="457200" rtl="0" algn="l">
              <a:lnSpc>
                <a:spcPct val="100000"/>
              </a:lnSpc>
              <a:spcBef>
                <a:spcPts val="0"/>
              </a:spcBef>
              <a:spcAft>
                <a:spcPts val="0"/>
              </a:spcAft>
              <a:buSzPts val="1100"/>
              <a:buNone/>
            </a:pPr>
            <a:r>
              <a:t/>
            </a:r>
            <a:endParaRPr b="1"/>
          </a:p>
          <a:p>
            <a:pPr indent="-298450" lvl="0" marL="457200" rtl="0" algn="l">
              <a:lnSpc>
                <a:spcPct val="100000"/>
              </a:lnSpc>
              <a:spcBef>
                <a:spcPts val="0"/>
              </a:spcBef>
              <a:spcAft>
                <a:spcPts val="0"/>
              </a:spcAft>
              <a:buSzPts val="1100"/>
              <a:buChar char="●"/>
            </a:pPr>
            <a:r>
              <a:rPr b="1" lang="en"/>
              <a:t>Welcome back to the Class of 2021</a:t>
            </a:r>
            <a:r>
              <a:rPr lang="en"/>
              <a:t> - final year --  This you will plan for future after graduation. You’ll continue to research colleges and applyto college.  You’ll continue to think about your careers and what education is required. You’ll also get through the financial aid process for college and trade schools.  </a:t>
            </a:r>
            <a:endParaRPr/>
          </a:p>
          <a:p>
            <a:pPr indent="0" lvl="0" marL="914400" rtl="0" algn="l">
              <a:lnSpc>
                <a:spcPct val="100000"/>
              </a:lnSpc>
              <a:spcBef>
                <a:spcPts val="0"/>
              </a:spcBef>
              <a:spcAft>
                <a:spcPts val="0"/>
              </a:spcAft>
              <a:buSzPts val="1100"/>
              <a:buNone/>
            </a:pPr>
            <a:r>
              <a:t/>
            </a:r>
            <a:endParaRPr b="1"/>
          </a:p>
          <a:p>
            <a:pPr indent="-298450" lvl="0" marL="457200" rtl="0" algn="l">
              <a:lnSpc>
                <a:spcPct val="100000"/>
              </a:lnSpc>
              <a:spcBef>
                <a:spcPts val="0"/>
              </a:spcBef>
              <a:spcAft>
                <a:spcPts val="0"/>
              </a:spcAft>
              <a:buSzPts val="1100"/>
              <a:buChar char="●"/>
            </a:pPr>
            <a:r>
              <a:rPr b="1" lang="en"/>
              <a:t>Welcome back to the Class of 2022 </a:t>
            </a:r>
            <a:r>
              <a:rPr lang="en"/>
              <a:t>- Junior year - Likely your most challenging year academically. You have full schedules with English or Developmental, Algebra 2 and History.  You’ll also take your SAT’s and continue your career exploration and college search. </a:t>
            </a:r>
            <a:endParaRPr/>
          </a:p>
          <a:p>
            <a:pPr indent="0" lvl="0" marL="914400" rtl="0" algn="l">
              <a:lnSpc>
                <a:spcPct val="100000"/>
              </a:lnSpc>
              <a:spcBef>
                <a:spcPts val="0"/>
              </a:spcBef>
              <a:spcAft>
                <a:spcPts val="0"/>
              </a:spcAft>
              <a:buSzPts val="1100"/>
              <a:buNone/>
            </a:pPr>
            <a:r>
              <a:t/>
            </a:r>
            <a:endParaRPr b="1"/>
          </a:p>
          <a:p>
            <a:pPr indent="-298450" lvl="0" marL="457200" rtl="0" algn="l">
              <a:lnSpc>
                <a:spcPct val="100000"/>
              </a:lnSpc>
              <a:spcBef>
                <a:spcPts val="0"/>
              </a:spcBef>
              <a:spcAft>
                <a:spcPts val="0"/>
              </a:spcAft>
              <a:buSzPts val="1100"/>
              <a:buChar char="●"/>
            </a:pPr>
            <a:r>
              <a:rPr b="1" lang="en"/>
              <a:t>Welcome back to the Class of 2021 </a:t>
            </a:r>
            <a:r>
              <a:rPr lang="en"/>
              <a:t>- Sophomores - You are no longer new to high school. Your second year might be filled with new goals based on what you learned from last year. You have a  full schedule of graduation requirements and should begin to exploration of careers and possible majors in college, and start search for colleges you might be interested in. </a:t>
            </a:r>
            <a:endParaRPr/>
          </a:p>
          <a:p>
            <a:pPr indent="0" lvl="0" marL="914400" rtl="0" algn="l">
              <a:lnSpc>
                <a:spcPct val="100000"/>
              </a:lnSpc>
              <a:spcBef>
                <a:spcPts val="0"/>
              </a:spcBef>
              <a:spcAft>
                <a:spcPts val="0"/>
              </a:spcAft>
              <a:buSzPts val="1100"/>
              <a:buNone/>
            </a:pPr>
            <a:r>
              <a:t/>
            </a:r>
            <a:endParaRPr b="1"/>
          </a:p>
          <a:p>
            <a:pPr indent="-298450" lvl="0" marL="457200" rtl="0" algn="l">
              <a:lnSpc>
                <a:spcPct val="100000"/>
              </a:lnSpc>
              <a:spcBef>
                <a:spcPts val="0"/>
              </a:spcBef>
              <a:spcAft>
                <a:spcPts val="0"/>
              </a:spcAft>
              <a:buSzPts val="1100"/>
              <a:buChar char="●"/>
            </a:pPr>
            <a:r>
              <a:rPr b="1" lang="en"/>
              <a:t>Welcome Freshman - Class of 2024 </a:t>
            </a:r>
            <a:r>
              <a:rPr lang="en"/>
              <a:t>- We are so thrilled to have you start this journey!  You have a fresh start academically. Every final grade and future activity enhance your application to college. May you have a rewarding year fill with much successes to build upon throughout high school.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Now let’s get interactive. Take out your phones and please go to the website on the screen or scan the barcode and answer the live polling questions.</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 This is Slido interaction slide, please don't delete it.</a:t>
            </a:r>
            <a:br>
              <a:rPr lang="en" sz="1300"/>
            </a:br>
            <a:r>
              <a:rPr lang="en" sz="1300"/>
              <a:t>✅ Click on 'Present with Slido' and the poll will launch automatically when you get to this slide.</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Our 2nd </a:t>
            </a:r>
            <a:r>
              <a:rPr lang="en" sz="1300">
                <a:solidFill>
                  <a:schemeClr val="dk1"/>
                </a:solidFill>
              </a:rPr>
              <a:t>competency is </a:t>
            </a:r>
            <a:r>
              <a:rPr lang="en" sz="1300"/>
              <a:t>self management</a:t>
            </a:r>
            <a:endParaRPr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While this new situation isn’t ideal, it does give you some more freedom to work when you feel most productive.  You must attend school on your assigned days and your assigned class times but you will have to work from and complete your assignments at home.  Take time to make a plan for how and when you will complete your work.  You get to be in charge of yourself.  It’s a lot of adult and college level of responsibility. You got this!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Lorennys Garcia suggested making an agenda.  It’s easy to make a template of an agenda is google docs or google slides.  You can also use google calendar for all your classes, and other responsibilities outside of school. </a:t>
            </a:r>
            <a:endParaRPr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Ok pull your phones back out and answer poll question #2. Are you interested in using google calendar?</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 This is Slido interaction slide, please don't delete it.</a:t>
            </a:r>
            <a:br>
              <a:rPr lang="en" sz="1300"/>
            </a:br>
            <a:r>
              <a:rPr lang="en" sz="1300"/>
              <a:t>✅ Click on 'Present with Slido' and the poll will launch automatically when you get to this slide.</a:t>
            </a:r>
            <a:endParaRPr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Self management at any age can be difficult because emotions are REAL (emphasize).  Even as adults, emotions can get the best of us at times. Anger, frustration, annoyance, embarrassment, love, and hate are just a few of the emotions you can feel at any given point in time. But how you handle them makes the difference between a positive outcome or negative outcome.</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[teacher should read quote on slide]</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Try and remember this quote the next time you get into a situation with some - a friend, classmate, teacher, enemy - and you think you HAVE to put them back in their place, whether physically or verbally. THE ONLY PERSON YOU CAN CONTROL IS YOU! PERIOD.</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solidFill>
                  <a:schemeClr val="dk1"/>
                </a:solidFill>
              </a:rPr>
              <a:t>Competency #3 is social awareness.</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300">
                <a:solidFill>
                  <a:schemeClr val="dk1"/>
                </a:solidFill>
              </a:rPr>
              <a:t>Social awareness is our ability to understand the emotions and experiences of others. It includes understanding individuals of different religions, cultures, ages, and abilities.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300">
                <a:solidFill>
                  <a:schemeClr val="dk1"/>
                </a:solidFill>
              </a:rPr>
              <a:t>Wouldn’t you like to have a socially aware person as a boss, co-worker, teacher, or friend?   </a:t>
            </a:r>
            <a:endParaRPr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Virtual school gives you an opportunity to practice social awareness.  Be sensitive to how your peers are feeling and to your teachers.  Practice compassion.  Think about the classmate who might need some help with translating assignments.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Your teachers are learning a whole new way to teach.  Many times they won’t be able to see your faces to be able to check if you understand.  Turn on the audio and video in your meets, if possible; take a chance. If not, use the chat to ask questions and show that your understand or don’t understand. </a:t>
            </a:r>
            <a:endParaRPr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Everyone’s talking about social distancing.   Keeping our 6 feet of physical distance will keep us healthy, but we can connect socially. I hope that you do take time to connect with your friends, your counselors, and school staff.  We are born with a need for connection.   A lack of meaningful social connection can have a negative impact on our health and well-being. Furthermore, research shows that social connectedness is a buffer against stress.</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Teacher, calling out directly to the class: What does everyone think? Is there a peer that you can help? How can you connect in a meaningful way with others during this time?  Can you help your teacher, yourself, and your peers by getting involved and making connections with others?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Everyone will benefit! </a:t>
            </a:r>
            <a:endParaRPr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4th competency of socio-emotional learning is Relationship Skills.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[teacher reads slide]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Lets view a video that will explain to us why relationship skills are so important and essential to our everyday life.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(click to next slide to view video)</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We know you might be nervous about coming back.  You are bombarded with news about COVID-19. There have been many changes in the process for SATs.   You might not want to use Google Meet and might be unsure about Google Classroom, Google Slides, and Google Drive. You might also be worried about getting through school from home, even college applications.</a:t>
            </a:r>
            <a:endParaRPr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Whenever anyone hears, group project, you can almost immediately hear the murmurs of disappointment in the classroom.  You may think, “why would my teacher punish me like this?!” Simple….to develop relationship skills. Group work feels just like the meme on this slide.  Even as adults, some shiver when you hear “group project.”  But the bottom line is, it takes hard work to function effectively in a group and it will absolutely prepare you for your future career or job.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[Teacher to read the yellow box within slide]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Be sure to view the tips by clicking on the meme.  You can save the page in your favorites on your internet browser.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Relationship skills play a major role in how you interact with the world outside of the school setting. It can help you get hired for your dream job (and keep that job), win a scholarship, make new friends, and have a healthy relationships with your significant others. </a:t>
            </a:r>
            <a:endParaRPr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When we use the world relationship, we often think of it in term of something you do with other people. However relationship building starts inward.  It starts inside of you!  In order to create healthy relationships with others, you must first develop a healthy relationship with yourself. If you can’t treat yourself right, why would anyone else…</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solidFill>
                  <a:srgbClr val="080808"/>
                </a:solidFill>
                <a:highlight>
                  <a:srgbClr val="FFFFFF"/>
                </a:highlight>
              </a:rPr>
              <a:t>One in three adolescents in the U.S. is a victim of </a:t>
            </a:r>
            <a:r>
              <a:rPr lang="en" sz="1300">
                <a:solidFill>
                  <a:srgbClr val="FC7114"/>
                </a:solidFill>
                <a:highlight>
                  <a:srgbClr val="FFFFFF"/>
                </a:highlight>
                <a:uFill>
                  <a:noFill/>
                </a:uFill>
                <a:hlinkClick r:id="rId2">
                  <a:extLst>
                    <a:ext uri="{A12FA001-AC4F-418D-AE19-62706E023703}">
                      <ahyp:hlinkClr val="tx"/>
                    </a:ext>
                  </a:extLst>
                </a:hlinkClick>
              </a:rPr>
              <a:t>emotional</a:t>
            </a:r>
            <a:r>
              <a:rPr lang="en" sz="1300">
                <a:solidFill>
                  <a:srgbClr val="080808"/>
                </a:solidFill>
                <a:highlight>
                  <a:srgbClr val="FFFFFF"/>
                </a:highlight>
              </a:rPr>
              <a:t>, </a:t>
            </a:r>
            <a:r>
              <a:rPr lang="en" sz="1300">
                <a:solidFill>
                  <a:srgbClr val="FC7114"/>
                </a:solidFill>
                <a:highlight>
                  <a:srgbClr val="FFFFFF"/>
                </a:highlight>
                <a:uFill>
                  <a:noFill/>
                </a:uFill>
                <a:hlinkClick r:id="rId3">
                  <a:extLst>
                    <a:ext uri="{A12FA001-AC4F-418D-AE19-62706E023703}">
                      <ahyp:hlinkClr val="tx"/>
                    </a:ext>
                  </a:extLst>
                </a:hlinkClick>
              </a:rPr>
              <a:t>physical, </a:t>
            </a:r>
            <a:r>
              <a:rPr lang="en" sz="1300">
                <a:solidFill>
                  <a:srgbClr val="080808"/>
                </a:solidFill>
                <a:highlight>
                  <a:srgbClr val="FFFFFF"/>
                </a:highlight>
              </a:rPr>
              <a:t>or </a:t>
            </a:r>
            <a:r>
              <a:rPr lang="en" sz="1300">
                <a:solidFill>
                  <a:srgbClr val="FC7114"/>
                </a:solidFill>
                <a:highlight>
                  <a:srgbClr val="FFFFFF"/>
                </a:highlight>
                <a:uFill>
                  <a:noFill/>
                </a:uFill>
                <a:hlinkClick r:id="rId4">
                  <a:extLst>
                    <a:ext uri="{A12FA001-AC4F-418D-AE19-62706E023703}">
                      <ahyp:hlinkClr val="tx"/>
                    </a:ext>
                  </a:extLst>
                </a:hlinkClick>
              </a:rPr>
              <a:t>sexual abuse</a:t>
            </a:r>
            <a:r>
              <a:rPr lang="en" sz="1300">
                <a:solidFill>
                  <a:srgbClr val="080808"/>
                </a:solidFill>
                <a:highlight>
                  <a:srgbClr val="FFFFFF"/>
                </a:highlight>
              </a:rPr>
              <a:t> from a dating partner, a figure that far exceeds other types of youth violence.</a:t>
            </a:r>
            <a:r>
              <a:rPr lang="en" sz="1300"/>
              <a:t> Research shows that 1 in 10 high school students have experienced violence by someone they are dating. On your screen, you may click on the link for resources on this topic.  </a:t>
            </a:r>
            <a:endParaRPr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[Teacher should read slide]</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Asking for help is not a weakness….I repeat. ASKING FOR HELP IS NOT A SIGN OF WEAKNESS. It is the actually the ultimate sign of strength! Asking for help requires some socio-emotional skills we discussed today:</a:t>
            </a:r>
            <a:endParaRPr sz="1300"/>
          </a:p>
          <a:p>
            <a:pPr indent="-311150" lvl="0" marL="457200" rtl="0" algn="l">
              <a:lnSpc>
                <a:spcPct val="100000"/>
              </a:lnSpc>
              <a:spcBef>
                <a:spcPts val="0"/>
              </a:spcBef>
              <a:spcAft>
                <a:spcPts val="0"/>
              </a:spcAft>
              <a:buSzPts val="1300"/>
              <a:buAutoNum type="arabicPeriod"/>
            </a:pPr>
            <a:r>
              <a:rPr lang="en" sz="1300"/>
              <a:t>Self-awareness: the ability to recognize in yourself I don’t have the tools to do this alone, </a:t>
            </a:r>
            <a:endParaRPr sz="1300"/>
          </a:p>
          <a:p>
            <a:pPr indent="-311150" lvl="0" marL="457200" rtl="0" algn="l">
              <a:lnSpc>
                <a:spcPct val="100000"/>
              </a:lnSpc>
              <a:spcBef>
                <a:spcPts val="0"/>
              </a:spcBef>
              <a:spcAft>
                <a:spcPts val="0"/>
              </a:spcAft>
              <a:buSzPts val="1300"/>
              <a:buAutoNum type="arabicPeriod"/>
            </a:pPr>
            <a:r>
              <a:rPr lang="en" sz="1300"/>
              <a:t>Social awareness: the ability to recognize who displays empathy towards you, and</a:t>
            </a:r>
            <a:endParaRPr sz="1300"/>
          </a:p>
          <a:p>
            <a:pPr indent="-311150" lvl="0" marL="457200" rtl="0" algn="l">
              <a:lnSpc>
                <a:spcPct val="100000"/>
              </a:lnSpc>
              <a:spcBef>
                <a:spcPts val="0"/>
              </a:spcBef>
              <a:spcAft>
                <a:spcPts val="0"/>
              </a:spcAft>
              <a:buSzPts val="1300"/>
              <a:buAutoNum type="arabicPeriod"/>
            </a:pPr>
            <a:r>
              <a:rPr lang="en" sz="1300"/>
              <a:t>Relationship skills: the ability to respectfully make a meaningful connection with someone </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t>Our last competency is responsible decision making.</a:t>
            </a:r>
            <a:endParaRPr sz="1200"/>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rPr lang="en" sz="1200"/>
              <a:t>Your brain engages a constant process of development.  Your prefrontal cortex continues to develop until your mid- to late- twenties.  </a:t>
            </a:r>
            <a:r>
              <a:rPr lang="en" sz="1200">
                <a:solidFill>
                  <a:srgbClr val="293340"/>
                </a:solidFill>
                <a:highlight>
                  <a:srgbClr val="FFFFFF"/>
                </a:highlight>
              </a:rPr>
              <a:t>This area is responsible for skills like planning, prioritizing, and controlling impulses. Because these skills are still developing, you are more likely to engage in risky behaviors without considering the potential results of their decisions. </a:t>
            </a:r>
            <a:r>
              <a:rPr lang="en" sz="1200"/>
              <a:t>Imagine that!  With that being said, adults don’t expect you to be perfect all the time .. we do however, expect you to try and stop and think first before making a decision.</a:t>
            </a:r>
            <a:endParaRPr sz="1200"/>
          </a:p>
          <a:p>
            <a:pPr indent="0" lvl="0" marL="0" rtl="0" algn="l">
              <a:lnSpc>
                <a:spcPct val="100000"/>
              </a:lnSpc>
              <a:spcBef>
                <a:spcPts val="0"/>
              </a:spcBef>
              <a:spcAft>
                <a:spcPts val="0"/>
              </a:spcAft>
              <a:buSzPts val="1100"/>
              <a:buNone/>
            </a:pPr>
            <a:r>
              <a:t/>
            </a: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Lets listen to how Kayla had issues with remote learning.</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[teacher reads or plays orange bubble audio]</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I think many of you can share Kayla’s feelings that it is difficult to wake up to join a class on the computer and start school on time.  Part of responsible decision making involves making better choices the night before school or the morning off school.  Maybe you need to stick to a bedtime.  Turn your phone or games off at a set time.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[teacher should pose to students…. What else can we do?]</a:t>
            </a:r>
            <a:endParaRPr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Teacher should read slide.</a:t>
            </a:r>
            <a:endParaRPr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Here are 5 simple steps you can use to help strengthen your decision making skills.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[Teacher should read all steps]</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You can speak with your counselor and teachers to help you with all these steps.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Seniors, you have so many important decisions this year.  It will be critical for you to reach out to someone you respect for assistance.   Maybe you might want to speak with an adult who has a career you are interested in pursuing.  Talk to your counselor.  Read his/her emails and resources shared on google classroom.  </a:t>
            </a:r>
            <a:endParaRPr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[Teacher should begin by reading slide]</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Not everything works out the way we hope, but taking a more thoughtful approach to your actions will increase the likelihood of positive outcomes.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We can’t control everything (everyone has learned this hard lesson with the spread of COVID-19), but we can control our actions (wearing a mask, washing our hands, and physically distancing as we work to slow the spread).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But we’ve got your back!</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Our school is always available to support you feel comfortable.  The school counselors are available to support you with any academic, social or personal concern you may have.  At the end of the presentation, you will see how to contact them virtually while we are out of the school building.  Your school staff may not have any superpowers to make problems disappear but we can help you with tools to cope and assist you with your academics, social/emotional, and college and career needs!</a:t>
            </a:r>
            <a:endParaRPr sz="13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[Teacher should begin by reading the red text at top of slide]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Let’s listen to what Iamdra experienced.</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[Teacher should either read orange bubble or click to play audio recording]</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Friendships, work, your health, food, fun, sleep, schoolwork, and family are all important parts of your life.   Lamdra realized this, she had to make decisions regarding work and schoolwork. You can do this too!</a:t>
            </a:r>
            <a:endParaRPr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[Teacher should read slide]</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Balancing these items is not an easy task. But you do not need to feel stuck or alone in this.  Let’s talk about school based helpers.</a:t>
            </a:r>
            <a:endParaRPr sz="13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t>Who are your school based helpers?</a:t>
            </a:r>
            <a:endParaRPr sz="1200"/>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rPr lang="en" sz="1200"/>
              <a:t>You have many school-based helpers </a:t>
            </a:r>
            <a:r>
              <a:rPr lang="en" sz="1200">
                <a:solidFill>
                  <a:schemeClr val="dk1"/>
                </a:solidFill>
              </a:rPr>
              <a:t>who are amazing helpers, understand how young people's behavior and mental well-being might impact their ability to be successful in school.  You are encouraged to speak to the helper that you are most comfortable with. </a:t>
            </a:r>
            <a:endParaRPr sz="1200">
              <a:solidFill>
                <a:schemeClr val="dk1"/>
              </a:solidFill>
            </a:endParaRPr>
          </a:p>
          <a:p>
            <a:pPr indent="0" lvl="0" marL="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We have… [teacher should read all school-based helpers on the slide, saving School Counselors for last]</a:t>
            </a:r>
            <a:endParaRPr sz="1200">
              <a:solidFill>
                <a:schemeClr val="dk1"/>
              </a:solidFill>
            </a:endParaRPr>
          </a:p>
          <a:p>
            <a:pPr indent="0" lvl="0" marL="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School Counselors work with young people and their families to make sure that they know how to manage their emotions, develop coping skills, and navigate difficult times. School Counselors are ready to talk with you and help you through this scary and uncertain time.</a:t>
            </a:r>
            <a:endParaRPr sz="1200">
              <a:solidFill>
                <a:schemeClr val="dk1"/>
              </a:solidFill>
            </a:endParaRPr>
          </a:p>
          <a:p>
            <a:pPr indent="0" lvl="0" marL="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In a virtual world, like we said earlier, we cannot just walk into our counselor’s office anymore.  An appointment can be made with your school counselor virtually by clicking the “Talk to My Counselor” link.  If you don’t know who your counselor is, you may look at the “School Counselor Directory” link and locate your school.  Or, you can always ask a teacher to help you get connected.</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Students can find school-based information by visiting the Paterson Public School website </a:t>
            </a:r>
            <a:r>
              <a:rPr lang="en" sz="1300" u="sng">
                <a:solidFill>
                  <a:schemeClr val="hlink"/>
                </a:solidFill>
                <a:hlinkClick r:id="rId2"/>
              </a:rPr>
              <a:t>http://www.paterson.k12.nj.us/</a:t>
            </a:r>
            <a:r>
              <a:rPr lang="en" sz="1300"/>
              <a:t>  and searching for their school under the “Schools” tab.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Every Paterson Public School worker has a Paterson.k12.nj.us email and a ppsstaff.org.</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Google classrooms will be essential in communicating with your helpers.</a:t>
            </a:r>
            <a:endParaRPr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Here is our final poll question (read question aloud). Please take the time to enter your response.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[Teacher should read slide text]</a:t>
            </a:r>
            <a:endParaRPr sz="13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[Teacher should read slide text]</a:t>
            </a:r>
            <a:endParaRPr sz="13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solidFill>
                  <a:schemeClr val="dk1"/>
                </a:solidFill>
              </a:rPr>
              <a:t>[Teacher should read slide text]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Paterson Public Schools is planning on incorporating all these ideas into the fabric of your day at school. Now, with much of our learning moving to a virtual setting it is even more critical to be aware of and practice these 5 competencies of social emotional learning.  These standards are self-awareness, self-management, social awareness, relationship skills, and responsible decision making will help you throughout your life. As you will see in the rest of this presentation, mastering these 5 standards will make you an excellent co-worker, friend, partner, and member of society.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Remote learning will require so much more of you. It preps you for being an adult and being self-driven.   Unlike many adults in their jobs virtually, you’ll have the support of your teachers, counselors, and other school based support staff whenever and however often you need us.  We will all be focused on supporting your social emotional learning so that you can succeed academically this year.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Lets watch a video to break down these 5 </a:t>
            </a:r>
            <a:r>
              <a:rPr lang="en" sz="1300">
                <a:solidFill>
                  <a:schemeClr val="dk1"/>
                </a:solidFill>
              </a:rPr>
              <a:t>competencies </a:t>
            </a:r>
            <a:r>
              <a:rPr lang="en" sz="1300"/>
              <a:t>of social emotional learning…</a:t>
            </a:r>
            <a:endParaRPr sz="1300"/>
          </a:p>
          <a:p>
            <a:pPr indent="0" lvl="0" marL="0" rtl="0" algn="l">
              <a:lnSpc>
                <a:spcPct val="100000"/>
              </a:lnSpc>
              <a:spcBef>
                <a:spcPts val="0"/>
              </a:spcBef>
              <a:spcAft>
                <a:spcPts val="0"/>
              </a:spcAft>
              <a:buSzPts val="1100"/>
              <a:buNone/>
            </a:pPr>
            <a:r>
              <a:rPr lang="en" sz="1300"/>
              <a:t>(click to next slide for video)</a:t>
            </a:r>
            <a:endParaRPr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 name="Google Shape;9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Our first competency is Self Awareness</a:t>
            </a:r>
            <a:endParaRPr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Pixar’s movie </a:t>
            </a:r>
            <a:r>
              <a:rPr i="1" lang="en" sz="1300"/>
              <a:t>Inside Out</a:t>
            </a:r>
            <a:r>
              <a:rPr lang="en" sz="1300"/>
              <a:t>  is a great example of how feelings affect our behavior. It’s not easy to recognize our emotions many times.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Your teachers might also use mindfulness activities in the classroom to help you recognize where you might hold stress and tension in your body.  Give these ideas a try.  You might find a few that work for you.   You aren’t expected to love every activity. For example, guided meditation may not be for you but maybe you love to write or draw in a journal.  Although you may not love all the activities, it is important that you get experiences with many different types of stress and tension-easing activities so you have them in your personal self-care toolbox.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A more concrete example is being HANGRY.  How many of you have every been so hungry and you feel angry? Attempting to get schoolwork or anything done when you are hangry is difficult.  The same applies when we are feeling stressed or overwhelmed. Many of us keep issues bottled up inside, similar to the girl in </a:t>
            </a:r>
            <a:r>
              <a:rPr i="1" lang="en" sz="1300"/>
              <a:t>Inside Out</a:t>
            </a:r>
            <a:r>
              <a:rPr lang="en" sz="1300"/>
              <a:t>.  Talking to someone helps! Talk to you teachers, your friends, and your counselors!  You might find that having an understanding friend or staff member is enough support to get you through whatever you are struggling with.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Another important part of self awareness is knowledge of our our strengths and weakness - It’s important to know your own limitations - like the picture.  Know what you need to have set up to get your work done. This is not universal - it is different for everyone. Virtual learning will encourage you to figure this out now rather than in college.  It’s prepping you and getting you ready for life.</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Check out a testimonial from two self-aware students.</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[Teacher to read Naomi’s testimonial on slide]</a:t>
            </a:r>
            <a:endParaRPr sz="1300"/>
          </a:p>
          <a:p>
            <a:pPr indent="0" lvl="0" marL="0" rtl="0" algn="l">
              <a:lnSpc>
                <a:spcPct val="100000"/>
              </a:lnSpc>
              <a:spcBef>
                <a:spcPts val="0"/>
              </a:spcBef>
              <a:spcAft>
                <a:spcPts val="0"/>
              </a:spcAft>
              <a:buSzPts val="1100"/>
              <a:buNone/>
            </a:pPr>
            <a:r>
              <a:rPr lang="en" sz="1300"/>
              <a:t>Naomi learned that she needs a quiet environment to complete her work. Maybe you do not, but when the teacher is teaching via google it’s important to ensure that you are not distracted.  We all understand things may happen at home while doing your work.. Remember you can mute yourself when participating in the google meet if necessary.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Lets see what Gabriel says..</a:t>
            </a:r>
            <a:endParaRPr sz="1300"/>
          </a:p>
          <a:p>
            <a:pPr indent="0" lvl="0" marL="0" rtl="0" algn="l">
              <a:lnSpc>
                <a:spcPct val="100000"/>
              </a:lnSpc>
              <a:spcBef>
                <a:spcPts val="0"/>
              </a:spcBef>
              <a:spcAft>
                <a:spcPts val="0"/>
              </a:spcAft>
              <a:buSzPts val="1100"/>
              <a:buNone/>
            </a:pPr>
            <a:r>
              <a:rPr lang="en" sz="1300"/>
              <a:t>[Teacher to read Gabriel’s testimonial on slide]</a:t>
            </a:r>
            <a:endParaRPr sz="1300"/>
          </a:p>
          <a:p>
            <a:pPr indent="0" lvl="0" marL="0" rtl="0" algn="l">
              <a:lnSpc>
                <a:spcPct val="100000"/>
              </a:lnSpc>
              <a:spcBef>
                <a:spcPts val="0"/>
              </a:spcBef>
              <a:spcAft>
                <a:spcPts val="0"/>
              </a:spcAft>
              <a:buSzPts val="1100"/>
              <a:buNone/>
            </a:pPr>
            <a:r>
              <a:rPr lang="en" sz="1300"/>
              <a:t>Can anyone else relate to his struggles? I bet you can. Self-awareness can help your relate to others. It can help you recognize how you are feeling, and that maybe others are feeling the same way.  Ask questions during class so you don’t have the feeling of being so lost that you don’t know where to start. </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You may be asking yourself… “what happens when no matter how hard I try, the stress I feel is so overwhelming (school work, college application process, family issues, grief and loss, trying to find a job, relationship issues).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Well, let me introduce you to a little thing called mindfulness. What exactly is mindfulness you ask? Mindfulness is like your very own super power...but it must be harnessed in order to be effective.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Let’s try this 3 minute mindfulness meditation to activate your super power.</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(start video and upon completion move to next slide)</a:t>
            </a:r>
            <a:endParaRPr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 name="Shape 40"/>
        <p:cNvGrpSpPr/>
        <p:nvPr/>
      </p:nvGrpSpPr>
      <p:grpSpPr>
        <a:xfrm>
          <a:off x="0" y="0"/>
          <a:ext cx="0" cy="0"/>
          <a:chOff x="0" y="0"/>
          <a:chExt cx="0" cy="0"/>
        </a:xfrm>
      </p:grpSpPr>
      <p:sp>
        <p:nvSpPr>
          <p:cNvPr id="41" name="Google Shape;41;p5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5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3" name="Google Shape;43;p5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5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5" name="Google Shape;45;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5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8" name="Google Shape;48;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5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1" name="Google Shape;51;p5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2" name="Google Shape;52;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 name="Shape 11"/>
        <p:cNvGrpSpPr/>
        <p:nvPr/>
      </p:nvGrpSpPr>
      <p:grpSpPr>
        <a:xfrm>
          <a:off x="0" y="0"/>
          <a:ext cx="0" cy="0"/>
          <a:chOff x="0" y="0"/>
          <a:chExt cx="0" cy="0"/>
        </a:xfrm>
      </p:grpSpPr>
      <p:sp>
        <p:nvSpPr>
          <p:cNvPr id="12" name="Google Shape;12;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 name="Google Shape;13;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4" name="Google Shape;14;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
    <p:bg>
      <p:bgPr>
        <a:solidFill>
          <a:srgbClr val="FFFFFF"/>
        </a:solidFill>
      </p:bgPr>
    </p:bg>
    <p:spTree>
      <p:nvGrpSpPr>
        <p:cNvPr id="15" name="Shape 15"/>
        <p:cNvGrpSpPr/>
        <p:nvPr/>
      </p:nvGrpSpPr>
      <p:grpSpPr>
        <a:xfrm>
          <a:off x="0" y="0"/>
          <a:ext cx="0" cy="0"/>
          <a:chOff x="0" y="0"/>
          <a:chExt cx="0" cy="0"/>
        </a:xfrm>
      </p:grpSpPr>
      <p:sp>
        <p:nvSpPr>
          <p:cNvPr id="16" name="Google Shape;16;p43"/>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sp>
        <p:nvSpPr>
          <p:cNvPr id="19" name="Google Shape;19;p4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0" name="Google Shape;20;p4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1" name="Google Shape;21;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4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4" name="Google Shape;24;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4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8" name="Google Shape;28;p4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9" name="Google Shape;29;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 name="Google Shape;32;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4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5" name="Google Shape;35;p4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6" name="Google Shape;36;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4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9" name="Google Shape;39;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www.sli.do/features-google-slides?payload=eyJwcmVzZW50YXRpb25JZCI6IjFBUVB2MTVKTWxGblBQS1E4ZTVQUm1tMVoyNHdZUFJzTHVEcHFZc2RBYWFNIiwic2xpZGVJZCI6IlNMSURFU19BUEkxOTk5NzExMDI0XzAifQ%3D%3D"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www.youtube.com/watch?v=icdfiQd3a1U" TargetMode="External"/><Relationship Id="rId4" Type="http://schemas.openxmlformats.org/officeDocument/2006/relationships/image" Target="../media/image16.png"/><Relationship Id="rId9" Type="http://schemas.openxmlformats.org/officeDocument/2006/relationships/hyperlink" Target="http://drive.google.com/file/d/1miyERdhN6Y05aTeZEwusH2rrUUNb7LgA/view" TargetMode="External"/><Relationship Id="rId5" Type="http://schemas.openxmlformats.org/officeDocument/2006/relationships/image" Target="../media/image26.png"/><Relationship Id="rId6" Type="http://schemas.openxmlformats.org/officeDocument/2006/relationships/image" Target="../media/image25.png"/><Relationship Id="rId7" Type="http://schemas.openxmlformats.org/officeDocument/2006/relationships/hyperlink" Target="http://drive.google.com/file/d/1oYheoItImKm-4MBvZs1oPqgLWVnLcOf3/view" TargetMode="External"/><Relationship Id="rId8"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www.sli.do/features-google-slides?payload=eyJwcmVzZW50YXRpb25JZCI6IjFBUVB2MTVKTWxGblBQS1E4ZTVQUm1tMVoyNHdZUFJzTHVEcHFZc2RBYWFNIiwic2xpZGVJZCI6IlNMSURFU19BUEkxODg4ODY2MDA3XzAifQ%3D%3D" TargetMode="Externa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0" Type="http://schemas.openxmlformats.org/officeDocument/2006/relationships/image" Target="../media/image28.jp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jpg"/><Relationship Id="rId4" Type="http://schemas.openxmlformats.org/officeDocument/2006/relationships/hyperlink" Target="http://www.youtube.com/watch?v=9dJ1iIzrbk0" TargetMode="External"/><Relationship Id="rId9" Type="http://schemas.openxmlformats.org/officeDocument/2006/relationships/image" Target="../media/image20.jpg"/><Relationship Id="rId5" Type="http://schemas.openxmlformats.org/officeDocument/2006/relationships/image" Target="../media/image31.png"/><Relationship Id="rId6" Type="http://schemas.openxmlformats.org/officeDocument/2006/relationships/image" Target="../media/image18.jpg"/><Relationship Id="rId7" Type="http://schemas.openxmlformats.org/officeDocument/2006/relationships/image" Target="../media/image29.jpg"/><Relationship Id="rId8"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0.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0"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37.png"/><Relationship Id="rId9"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7.png"/><Relationship Id="rId8"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www.youtube.com/watch?v=WP1wxft4j8A" TargetMode="Externa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www.teensmartgoals.com/not-another-school-group-project" TargetMode="External"/><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5.jpg"/><Relationship Id="rId4" Type="http://schemas.openxmlformats.org/officeDocument/2006/relationships/image" Target="../media/image61.jpg"/><Relationship Id="rId5" Type="http://schemas.openxmlformats.org/officeDocument/2006/relationships/image" Target="../media/image39.png"/><Relationship Id="rId6" Type="http://schemas.openxmlformats.org/officeDocument/2006/relationships/image" Target="../media/image38.png"/><Relationship Id="rId7" Type="http://schemas.openxmlformats.org/officeDocument/2006/relationships/image" Target="../media/image44.jpg"/><Relationship Id="rId8"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1.jpg"/><Relationship Id="rId4" Type="http://schemas.openxmlformats.org/officeDocument/2006/relationships/hyperlink" Target="https://www.loveisrespect.or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s://www.nimh.nih.gov/health/publications/the-teen-brain-7-things-to-know/index.shtml" TargetMode="External"/><Relationship Id="rId4" Type="http://schemas.openxmlformats.org/officeDocument/2006/relationships/image" Target="../media/image49.png"/><Relationship Id="rId5"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s://www.teenvogue.com/story/10-sleep-tips-for-college-success" TargetMode="External"/><Relationship Id="rId4" Type="http://schemas.openxmlformats.org/officeDocument/2006/relationships/image" Target="../media/image54.png"/><Relationship Id="rId5" Type="http://schemas.openxmlformats.org/officeDocument/2006/relationships/hyperlink" Target="http://drive.google.com/file/d/1miyERdhN6Y05aTeZEwusH2rrUUNb7LgA/view" TargetMode="External"/><Relationship Id="rId6"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drive.google.com/file/d/1oYheoItImKm-4MBvZs1oPqgLWVnLcOf3/view" TargetMode="Externa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1.jpg"/><Relationship Id="rId4" Type="http://schemas.openxmlformats.org/officeDocument/2006/relationships/image" Target="../media/image56.jpg"/><Relationship Id="rId5" Type="http://schemas.openxmlformats.org/officeDocument/2006/relationships/image" Target="../media/image63.jpg"/><Relationship Id="rId6" Type="http://schemas.openxmlformats.org/officeDocument/2006/relationships/image" Target="../media/image60.jpg"/><Relationship Id="rId7" Type="http://schemas.openxmlformats.org/officeDocument/2006/relationships/image" Target="../media/image5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0.png"/><Relationship Id="rId4" Type="http://schemas.openxmlformats.org/officeDocument/2006/relationships/image" Target="../media/image6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hyperlink" Target="https://docs.google.com/forms/d/e/1FAIpQLSdmzi0ptCtnEamEcK2-kF-UsyGn41DI13X3XhyX3DjxjmtE8Q/viewform" TargetMode="External"/><Relationship Id="rId4" Type="http://schemas.openxmlformats.org/officeDocument/2006/relationships/hyperlink" Target="http://www.paterson.k12.nj.us/11_departments/guidance%20docs/Guidance%20Counselor%20Directory%20(2019-2020)_Update%200128.pdf" TargetMode="External"/><Relationship Id="rId5"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hyperlink" Target="http://www.paterson.k12.nj.us/" TargetMode="Externa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https://www.sli.do/features-google-slides?payload=eyJwcmVzZW50YXRpb25JZCI6IjFBUVB2MTVKTWxGblBQS1E4ZTVQUm1tMVoyNHdZUFJzTHVEcHFZc2RBYWFNIiwic2xpZGVJZCI6IlNMSURFU19BUEk0MTgyNDA0NDVfMCJ9" TargetMode="Externa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hyperlink" Target="https://www.loveisrespect.org/resources/dating-violence-statistics/" TargetMode="External"/><Relationship Id="rId4" Type="http://schemas.openxmlformats.org/officeDocument/2006/relationships/hyperlink" Target="https://www.youtube.com/watch?v=WP1wxft4j8A" TargetMode="External"/><Relationship Id="rId5" Type="http://schemas.openxmlformats.org/officeDocument/2006/relationships/hyperlink" Target="https://www.youtube.com/watch?v=87zTsJ_Fxhc&amp;feature=emb_title" TargetMode="External"/><Relationship Id="rId6" Type="http://schemas.openxmlformats.org/officeDocument/2006/relationships/hyperlink" Target="https://www.nimh.nih.gov/health/publications/the-teen-brain-7-things-to-know/index.s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youtube.com/watch?v=87zTsJ_Fxhc" TargetMode="Externa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jpg"/><Relationship Id="rId4" Type="http://schemas.openxmlformats.org/officeDocument/2006/relationships/image" Target="../media/image5.png"/><Relationship Id="rId5"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www.youtube.com/watch?v=SEfs5TJZ6Nk" TargetMode="External"/><Relationship Id="rId4" Type="http://schemas.openxmlformats.org/officeDocument/2006/relationships/image" Target="../media/image11.jp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 name="Shape 56"/>
        <p:cNvGrpSpPr/>
        <p:nvPr/>
      </p:nvGrpSpPr>
      <p:grpSpPr>
        <a:xfrm>
          <a:off x="0" y="0"/>
          <a:ext cx="0" cy="0"/>
          <a:chOff x="0" y="0"/>
          <a:chExt cx="0" cy="0"/>
        </a:xfrm>
      </p:grpSpPr>
      <p:sp>
        <p:nvSpPr>
          <p:cNvPr id="57" name="Google Shape;57;p1"/>
          <p:cNvSpPr txBox="1"/>
          <p:nvPr/>
        </p:nvSpPr>
        <p:spPr>
          <a:xfrm>
            <a:off x="3545800" y="3117675"/>
            <a:ext cx="1986600" cy="710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Arial"/>
                <a:ea typeface="Arial"/>
                <a:cs typeface="Arial"/>
                <a:sym typeface="Arial"/>
              </a:rPr>
              <a:t>We are all in this together! </a:t>
            </a:r>
            <a:endParaRPr b="1" i="0" sz="1500" u="none" cap="none" strike="noStrike">
              <a:solidFill>
                <a:srgbClr val="000000"/>
              </a:solidFill>
              <a:latin typeface="Arial"/>
              <a:ea typeface="Arial"/>
              <a:cs typeface="Arial"/>
              <a:sym typeface="Arial"/>
            </a:endParaRPr>
          </a:p>
        </p:txBody>
      </p:sp>
      <p:sp>
        <p:nvSpPr>
          <p:cNvPr id="58" name="Google Shape;58;p1"/>
          <p:cNvSpPr txBox="1"/>
          <p:nvPr/>
        </p:nvSpPr>
        <p:spPr>
          <a:xfrm>
            <a:off x="384750" y="148550"/>
            <a:ext cx="8374500" cy="61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rgbClr val="000000"/>
                </a:solidFill>
                <a:latin typeface="Arial"/>
                <a:ea typeface="Arial"/>
                <a:cs typeface="Arial"/>
                <a:sym typeface="Arial"/>
              </a:rPr>
              <a:t>Welcome Back High School Students</a:t>
            </a:r>
            <a:endParaRPr b="1" i="0" sz="2800" u="none" cap="none" strike="noStrike">
              <a:solidFill>
                <a:srgbClr val="000000"/>
              </a:solidFill>
              <a:latin typeface="Arial"/>
              <a:ea typeface="Arial"/>
              <a:cs typeface="Arial"/>
              <a:sym typeface="Arial"/>
            </a:endParaRPr>
          </a:p>
        </p:txBody>
      </p:sp>
      <p:sp>
        <p:nvSpPr>
          <p:cNvPr id="59" name="Google Shape;59;p1"/>
          <p:cNvSpPr txBox="1"/>
          <p:nvPr/>
        </p:nvSpPr>
        <p:spPr>
          <a:xfrm rot="-837564">
            <a:off x="946098" y="1355551"/>
            <a:ext cx="1302054" cy="455046"/>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1" i="0" lang="en" sz="3100" u="none" cap="none" strike="noStrike">
                <a:solidFill>
                  <a:srgbClr val="FFFFFF"/>
                </a:solidFill>
                <a:latin typeface="Caveat"/>
                <a:ea typeface="Caveat"/>
                <a:cs typeface="Caveat"/>
                <a:sym typeface="Caveat"/>
              </a:rPr>
              <a:t>Class of 2021</a:t>
            </a:r>
            <a:endParaRPr b="1" i="0" sz="3100" u="none" cap="none" strike="noStrike">
              <a:solidFill>
                <a:srgbClr val="FFFFFF"/>
              </a:solidFill>
              <a:latin typeface="Caveat"/>
              <a:ea typeface="Caveat"/>
              <a:cs typeface="Caveat"/>
              <a:sym typeface="Caveat"/>
            </a:endParaRPr>
          </a:p>
        </p:txBody>
      </p:sp>
      <p:pic>
        <p:nvPicPr>
          <p:cNvPr id="60" name="Google Shape;60;p1"/>
          <p:cNvPicPr preferRelativeResize="0"/>
          <p:nvPr/>
        </p:nvPicPr>
        <p:blipFill rotWithShape="1">
          <a:blip r:embed="rId4">
            <a:alphaModFix/>
          </a:blip>
          <a:srcRect b="0" l="0" r="0" t="0"/>
          <a:stretch/>
        </p:blipFill>
        <p:spPr>
          <a:xfrm>
            <a:off x="6514124" y="1058000"/>
            <a:ext cx="1684249" cy="1684249"/>
          </a:xfrm>
          <a:prstGeom prst="rect">
            <a:avLst/>
          </a:prstGeom>
          <a:noFill/>
          <a:ln>
            <a:noFill/>
          </a:ln>
        </p:spPr>
      </p:pic>
      <p:sp>
        <p:nvSpPr>
          <p:cNvPr id="61" name="Google Shape;61;p1"/>
          <p:cNvSpPr txBox="1"/>
          <p:nvPr/>
        </p:nvSpPr>
        <p:spPr>
          <a:xfrm>
            <a:off x="2502000" y="2080613"/>
            <a:ext cx="1302000" cy="45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rgbClr val="FFFFFF"/>
                </a:solidFill>
                <a:latin typeface="Satisfy"/>
                <a:ea typeface="Satisfy"/>
                <a:cs typeface="Satisfy"/>
                <a:sym typeface="Satisfy"/>
              </a:rPr>
              <a:t>Class of 2022</a:t>
            </a:r>
            <a:endParaRPr b="0" i="0" sz="2000" u="none" cap="none" strike="noStrike">
              <a:solidFill>
                <a:srgbClr val="FFFFFF"/>
              </a:solidFill>
              <a:latin typeface="Satisfy"/>
              <a:ea typeface="Satisfy"/>
              <a:cs typeface="Satisfy"/>
              <a:sym typeface="Satisfy"/>
            </a:endParaRPr>
          </a:p>
        </p:txBody>
      </p:sp>
      <p:sp>
        <p:nvSpPr>
          <p:cNvPr id="62" name="Google Shape;62;p1"/>
          <p:cNvSpPr txBox="1"/>
          <p:nvPr/>
        </p:nvSpPr>
        <p:spPr>
          <a:xfrm rot="459133">
            <a:off x="3826096" y="1423055"/>
            <a:ext cx="1302197" cy="419527"/>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Pacifico"/>
                <a:ea typeface="Pacifico"/>
                <a:cs typeface="Pacifico"/>
                <a:sym typeface="Pacifico"/>
              </a:rPr>
              <a:t>Class of 2023</a:t>
            </a:r>
            <a:endParaRPr b="0" i="0" sz="2400" u="none" cap="none" strike="noStrike">
              <a:solidFill>
                <a:srgbClr val="FFFFFF"/>
              </a:solidFill>
              <a:latin typeface="Pacifico"/>
              <a:ea typeface="Pacifico"/>
              <a:cs typeface="Pacifico"/>
              <a:sym typeface="Pacifico"/>
            </a:endParaRPr>
          </a:p>
        </p:txBody>
      </p:sp>
      <p:sp>
        <p:nvSpPr>
          <p:cNvPr id="63" name="Google Shape;63;p1"/>
          <p:cNvSpPr txBox="1"/>
          <p:nvPr/>
        </p:nvSpPr>
        <p:spPr>
          <a:xfrm rot="-658247">
            <a:off x="5182008" y="2080646"/>
            <a:ext cx="1302097" cy="458038"/>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Bad Script"/>
                <a:ea typeface="Bad Script"/>
                <a:cs typeface="Bad Script"/>
                <a:sym typeface="Bad Script"/>
              </a:rPr>
              <a:t>Class of 2024</a:t>
            </a:r>
            <a:endParaRPr b="1" i="0" sz="1800" u="none" cap="none" strike="noStrike">
              <a:solidFill>
                <a:srgbClr val="FFFFFF"/>
              </a:solidFill>
              <a:latin typeface="Bad Script"/>
              <a:ea typeface="Bad Script"/>
              <a:cs typeface="Bad Script"/>
              <a:sym typeface="Bad Scrip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7" name="Shape 127"/>
        <p:cNvGrpSpPr/>
        <p:nvPr/>
      </p:nvGrpSpPr>
      <p:grpSpPr>
        <a:xfrm>
          <a:off x="0" y="0"/>
          <a:ext cx="0" cy="0"/>
          <a:chOff x="0" y="0"/>
          <a:chExt cx="0" cy="0"/>
        </a:xfrm>
      </p:grpSpPr>
      <p:pic>
        <p:nvPicPr>
          <p:cNvPr id="128" name="Google Shape;128;p10">
            <a:hlinkClick r:id="rId3"/>
          </p:cNvPr>
          <p:cNvPicPr preferRelativeResize="0"/>
          <p:nvPr/>
        </p:nvPicPr>
        <p:blipFill rotWithShape="1">
          <a:blip r:embed="rId4">
            <a:alphaModFix/>
          </a:blip>
          <a:srcRect b="0" l="0" r="0" t="0"/>
          <a:stretch/>
        </p:blipFill>
        <p:spPr>
          <a:xfrm>
            <a:off x="4134750" y="451640"/>
            <a:ext cx="874500" cy="382594"/>
          </a:xfrm>
          <a:prstGeom prst="rect">
            <a:avLst/>
          </a:prstGeom>
          <a:noFill/>
          <a:ln>
            <a:noFill/>
          </a:ln>
        </p:spPr>
      </p:pic>
      <p:sp>
        <p:nvSpPr>
          <p:cNvPr id="129" name="Google Shape;129;p10"/>
          <p:cNvSpPr txBox="1"/>
          <p:nvPr/>
        </p:nvSpPr>
        <p:spPr>
          <a:xfrm>
            <a:off x="0" y="3857625"/>
            <a:ext cx="9144000" cy="1285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39AC37"/>
                </a:solidFill>
                <a:latin typeface="Arial"/>
                <a:ea typeface="Arial"/>
                <a:cs typeface="Arial"/>
                <a:sym typeface="Arial"/>
              </a:rPr>
              <a:t>ⓘ</a:t>
            </a:r>
            <a:r>
              <a:rPr b="0" i="0" lang="en" sz="1400" u="none" cap="none" strike="noStrike">
                <a:solidFill>
                  <a:srgbClr val="000000"/>
                </a:solidFill>
                <a:latin typeface="Arial"/>
                <a:ea typeface="Arial"/>
                <a:cs typeface="Arial"/>
                <a:sym typeface="Arial"/>
              </a:rPr>
              <a:t> Start presenting to display the poll results on this slide.</a:t>
            </a:r>
            <a:endParaRPr b="0" i="0" sz="1400" u="none" cap="none" strike="noStrike">
              <a:solidFill>
                <a:srgbClr val="000000"/>
              </a:solidFill>
              <a:latin typeface="Arial"/>
              <a:ea typeface="Arial"/>
              <a:cs typeface="Arial"/>
              <a:sym typeface="Arial"/>
            </a:endParaRPr>
          </a:p>
        </p:txBody>
      </p:sp>
      <p:sp>
        <p:nvSpPr>
          <p:cNvPr id="130" name="Google Shape;130;p10"/>
          <p:cNvSpPr txBox="1"/>
          <p:nvPr/>
        </p:nvSpPr>
        <p:spPr>
          <a:xfrm>
            <a:off x="0" y="1285875"/>
            <a:ext cx="9144000" cy="257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rgbClr val="424242"/>
                </a:solidFill>
                <a:latin typeface="Lato"/>
                <a:ea typeface="Lato"/>
                <a:cs typeface="Lato"/>
                <a:sym typeface="Lato"/>
              </a:rPr>
              <a:t>Did you find this 3 minute meditation useful?</a:t>
            </a:r>
            <a:endParaRPr b="0" i="0" sz="3600" u="none" cap="none" strike="noStrike">
              <a:solidFill>
                <a:srgbClr val="424242"/>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4" name="Shape 134"/>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38" name="Shape 138"/>
        <p:cNvGrpSpPr/>
        <p:nvPr/>
      </p:nvGrpSpPr>
      <p:grpSpPr>
        <a:xfrm>
          <a:off x="0" y="0"/>
          <a:ext cx="0" cy="0"/>
          <a:chOff x="0" y="0"/>
          <a:chExt cx="0" cy="0"/>
        </a:xfrm>
      </p:grpSpPr>
      <p:sp>
        <p:nvSpPr>
          <p:cNvPr id="139" name="Google Shape;139;p12"/>
          <p:cNvSpPr txBox="1"/>
          <p:nvPr/>
        </p:nvSpPr>
        <p:spPr>
          <a:xfrm>
            <a:off x="0" y="3992725"/>
            <a:ext cx="3316800" cy="3000000"/>
          </a:xfrm>
          <a:prstGeom prst="rect">
            <a:avLst/>
          </a:prstGeom>
          <a:noFill/>
          <a:ln>
            <a:noFill/>
          </a:ln>
        </p:spPr>
        <p:txBody>
          <a:bodyPr anchorCtr="0" anchor="t" bIns="91425" lIns="91425" spcFirstLastPara="1" rIns="91425" wrap="square" tIns="91425">
            <a:noAutofit/>
          </a:bodyPr>
          <a:lstStyle/>
          <a:p>
            <a:pPr indent="457200" lvl="0" marL="0" marR="0" rtl="0" algn="ctr">
              <a:lnSpc>
                <a:spcPct val="120000"/>
              </a:lnSpc>
              <a:spcBef>
                <a:spcPts val="0"/>
              </a:spcBef>
              <a:spcAft>
                <a:spcPts val="0"/>
              </a:spcAft>
              <a:buClr>
                <a:srgbClr val="000000"/>
              </a:buClr>
              <a:buSzPts val="1250"/>
              <a:buFont typeface="Arial"/>
              <a:buNone/>
            </a:pPr>
            <a:r>
              <a:t/>
            </a:r>
            <a:endParaRPr b="0" i="0" sz="1250" u="none" cap="none" strike="noStrike">
              <a:solidFill>
                <a:schemeClr val="dk1"/>
              </a:solidFill>
              <a:latin typeface="Times New Roman"/>
              <a:ea typeface="Times New Roman"/>
              <a:cs typeface="Times New Roman"/>
              <a:sym typeface="Times New Roman"/>
            </a:endParaRPr>
          </a:p>
        </p:txBody>
      </p:sp>
      <p:sp>
        <p:nvSpPr>
          <p:cNvPr id="140" name="Google Shape;140;p12"/>
          <p:cNvSpPr txBox="1"/>
          <p:nvPr/>
        </p:nvSpPr>
        <p:spPr>
          <a:xfrm>
            <a:off x="5150225" y="168075"/>
            <a:ext cx="3000000" cy="2502300"/>
          </a:xfrm>
          <a:prstGeom prst="rect">
            <a:avLst/>
          </a:prstGeom>
          <a:noFill/>
          <a:ln>
            <a:noFill/>
          </a:ln>
        </p:spPr>
        <p:txBody>
          <a:bodyPr anchorCtr="0" anchor="t" bIns="91425" lIns="91425" spcFirstLastPara="1" rIns="91425" wrap="square" tIns="91425">
            <a:noAutofit/>
          </a:bodyPr>
          <a:lstStyle/>
          <a:p>
            <a:pPr indent="457200" lvl="0" marL="0" marR="0" rtl="0" algn="ctr">
              <a:lnSpc>
                <a:spcPct val="120000"/>
              </a:lnSpc>
              <a:spcBef>
                <a:spcPts val="0"/>
              </a:spcBef>
              <a:spcAft>
                <a:spcPts val="0"/>
              </a:spcAft>
              <a:buClr>
                <a:srgbClr val="000000"/>
              </a:buClr>
              <a:buSzPts val="1250"/>
              <a:buFont typeface="Arial"/>
              <a:buNone/>
            </a:pPr>
            <a:r>
              <a:t/>
            </a:r>
            <a:endParaRPr b="0" i="0" sz="1250" u="none" cap="none" strike="noStrike">
              <a:solidFill>
                <a:schemeClr val="dk1"/>
              </a:solidFill>
              <a:latin typeface="Times New Roman"/>
              <a:ea typeface="Times New Roman"/>
              <a:cs typeface="Times New Roman"/>
              <a:sym typeface="Times New Roman"/>
            </a:endParaRPr>
          </a:p>
        </p:txBody>
      </p:sp>
      <p:pic>
        <p:nvPicPr>
          <p:cNvPr id="141" name="Google Shape;141;p12">
            <a:hlinkClick r:id="rId3"/>
          </p:cNvPr>
          <p:cNvPicPr preferRelativeResize="0"/>
          <p:nvPr/>
        </p:nvPicPr>
        <p:blipFill rotWithShape="1">
          <a:blip r:embed="rId4">
            <a:alphaModFix/>
          </a:blip>
          <a:srcRect b="0" l="0" r="0" t="0"/>
          <a:stretch/>
        </p:blipFill>
        <p:spPr>
          <a:xfrm>
            <a:off x="6834625" y="3426213"/>
            <a:ext cx="1653975" cy="1653975"/>
          </a:xfrm>
          <a:prstGeom prst="rect">
            <a:avLst/>
          </a:prstGeom>
          <a:noFill/>
          <a:ln>
            <a:noFill/>
          </a:ln>
        </p:spPr>
      </p:pic>
      <p:sp>
        <p:nvSpPr>
          <p:cNvPr id="142" name="Google Shape;142;p12"/>
          <p:cNvSpPr/>
          <p:nvPr/>
        </p:nvSpPr>
        <p:spPr>
          <a:xfrm rot="1461097">
            <a:off x="4973137" y="455182"/>
            <a:ext cx="3650914" cy="2384129"/>
          </a:xfrm>
          <a:prstGeom prst="wedgeRoundRectCallout">
            <a:avLst>
              <a:gd fmla="val -26349" name="adj1"/>
              <a:gd fmla="val 77716" name="adj2"/>
              <a:gd fmla="val 0" name="adj3"/>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457200" lvl="0" marL="0" marR="0" rtl="0" algn="ctr">
              <a:lnSpc>
                <a:spcPct val="120000"/>
              </a:lnSpc>
              <a:spcBef>
                <a:spcPts val="0"/>
              </a:spcBef>
              <a:spcAft>
                <a:spcPts val="0"/>
              </a:spcAft>
              <a:buClr>
                <a:srgbClr val="000000"/>
              </a:buClr>
              <a:buSzPts val="1250"/>
              <a:buFont typeface="Arial"/>
              <a:buNone/>
            </a:pPr>
            <a:r>
              <a:t/>
            </a:r>
            <a:endParaRPr b="1" i="0" sz="1250" u="none" cap="none" strike="noStrike">
              <a:solidFill>
                <a:schemeClr val="dk1"/>
              </a:solidFill>
              <a:latin typeface="Times New Roman"/>
              <a:ea typeface="Times New Roman"/>
              <a:cs typeface="Times New Roman"/>
              <a:sym typeface="Times New Roman"/>
            </a:endParaRPr>
          </a:p>
          <a:p>
            <a:pPr indent="0" lvl="0" marL="0" marR="0" rtl="0" algn="l">
              <a:lnSpc>
                <a:spcPct val="120000"/>
              </a:lnSpc>
              <a:spcBef>
                <a:spcPts val="0"/>
              </a:spcBef>
              <a:spcAft>
                <a:spcPts val="0"/>
              </a:spcAft>
              <a:buClr>
                <a:srgbClr val="000000"/>
              </a:buClr>
              <a:buSzPts val="1250"/>
              <a:buFont typeface="Arial"/>
              <a:buNone/>
            </a:pPr>
            <a:r>
              <a:rPr b="1" i="0" lang="en" sz="1250" u="none" cap="none" strike="noStrike">
                <a:solidFill>
                  <a:schemeClr val="dk1"/>
                </a:solidFill>
                <a:latin typeface="Times New Roman"/>
                <a:ea typeface="Times New Roman"/>
                <a:cs typeface="Times New Roman"/>
                <a:sym typeface="Times New Roman"/>
              </a:rPr>
              <a:t>I</a:t>
            </a:r>
            <a:r>
              <a:rPr b="1" i="0" lang="en" sz="1450" u="none" cap="none" strike="noStrike">
                <a:solidFill>
                  <a:schemeClr val="dk1"/>
                </a:solidFill>
                <a:latin typeface="Times New Roman"/>
                <a:ea typeface="Times New Roman"/>
                <a:cs typeface="Times New Roman"/>
                <a:sym typeface="Times New Roman"/>
              </a:rPr>
              <a:t> got a lot of notifications from  google classroom and gmail but I knew how to handle them. I downloaded both apps on my phone since I am always on it. I was  notified any changes or new activities that the teachers assigned. Also, I created an agenda so I could keep up with all my classe</a:t>
            </a:r>
            <a:r>
              <a:rPr b="0" i="0" lang="en" sz="1250" u="none" cap="none" strike="noStrike">
                <a:solidFill>
                  <a:schemeClr val="dk1"/>
                </a:solidFill>
                <a:latin typeface="Times New Roman"/>
                <a:ea typeface="Times New Roman"/>
                <a:cs typeface="Times New Roman"/>
                <a:sym typeface="Times New Roman"/>
              </a:rPr>
              <a:t>s.</a:t>
            </a:r>
            <a:endParaRPr b="0" i="0" sz="125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100"/>
              <a:buFont typeface="Arial"/>
              <a:buNone/>
            </a:pPr>
            <a:r>
              <a:t/>
            </a:r>
            <a:endParaRPr b="1" i="0" sz="1300" u="none" cap="none" strike="noStrike">
              <a:solidFill>
                <a:schemeClr val="dk1"/>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300" u="none" cap="none" strike="noStrike">
              <a:solidFill>
                <a:schemeClr val="dk1"/>
              </a:solidFill>
              <a:highlight>
                <a:schemeClr val="lt1"/>
              </a:highlight>
              <a:latin typeface="Arial"/>
              <a:ea typeface="Arial"/>
              <a:cs typeface="Arial"/>
              <a:sym typeface="Arial"/>
            </a:endParaRPr>
          </a:p>
        </p:txBody>
      </p:sp>
      <p:sp>
        <p:nvSpPr>
          <p:cNvPr id="143" name="Google Shape;143;p12"/>
          <p:cNvSpPr/>
          <p:nvPr/>
        </p:nvSpPr>
        <p:spPr>
          <a:xfrm rot="-2140994">
            <a:off x="-233852" y="113080"/>
            <a:ext cx="4406625" cy="3297516"/>
          </a:xfrm>
          <a:prstGeom prst="cloudCallout">
            <a:avLst>
              <a:gd fmla="val 11083" name="adj1"/>
              <a:gd fmla="val 67126" name="adj2"/>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457200" lvl="0" marL="0" marR="0" rtl="0" algn="ctr">
              <a:lnSpc>
                <a:spcPct val="120000"/>
              </a:lnSpc>
              <a:spcBef>
                <a:spcPts val="0"/>
              </a:spcBef>
              <a:spcAft>
                <a:spcPts val="0"/>
              </a:spcAft>
              <a:buClr>
                <a:srgbClr val="000000"/>
              </a:buClr>
              <a:buSzPts val="1250"/>
              <a:buFont typeface="Arial"/>
              <a:buNone/>
            </a:pPr>
            <a:r>
              <a:t/>
            </a:r>
            <a:endParaRPr b="0" i="0" sz="1250" u="none" cap="none" strike="noStrike">
              <a:solidFill>
                <a:schemeClr val="dk1"/>
              </a:solidFill>
              <a:latin typeface="Times New Roman"/>
              <a:ea typeface="Times New Roman"/>
              <a:cs typeface="Times New Roman"/>
              <a:sym typeface="Times New Roman"/>
            </a:endParaRPr>
          </a:p>
          <a:p>
            <a:pPr indent="457200" lvl="0" marL="0" marR="0" rtl="0" algn="ctr">
              <a:lnSpc>
                <a:spcPct val="120000"/>
              </a:lnSpc>
              <a:spcBef>
                <a:spcPts val="0"/>
              </a:spcBef>
              <a:spcAft>
                <a:spcPts val="0"/>
              </a:spcAft>
              <a:buClr>
                <a:srgbClr val="000000"/>
              </a:buClr>
              <a:buSzPts val="1250"/>
              <a:buFont typeface="Arial"/>
              <a:buNone/>
            </a:pPr>
            <a:r>
              <a:t/>
            </a:r>
            <a:endParaRPr b="0" i="0" sz="1250" u="none" cap="none" strike="noStrike">
              <a:solidFill>
                <a:schemeClr val="dk1"/>
              </a:solidFill>
              <a:latin typeface="Times New Roman"/>
              <a:ea typeface="Times New Roman"/>
              <a:cs typeface="Times New Roman"/>
              <a:sym typeface="Times New Roman"/>
            </a:endParaRPr>
          </a:p>
          <a:p>
            <a:pPr indent="457200" lvl="0" marL="0" marR="0" rtl="0" algn="ctr">
              <a:lnSpc>
                <a:spcPct val="120000"/>
              </a:lnSpc>
              <a:spcBef>
                <a:spcPts val="0"/>
              </a:spcBef>
              <a:spcAft>
                <a:spcPts val="0"/>
              </a:spcAft>
              <a:buClr>
                <a:srgbClr val="000000"/>
              </a:buClr>
              <a:buSzPts val="1250"/>
              <a:buFont typeface="Arial"/>
              <a:buNone/>
            </a:pPr>
            <a:r>
              <a:t/>
            </a:r>
            <a:endParaRPr b="0" i="0" sz="1250" u="none" cap="none" strike="noStrike">
              <a:solidFill>
                <a:schemeClr val="dk1"/>
              </a:solidFill>
              <a:latin typeface="Times New Roman"/>
              <a:ea typeface="Times New Roman"/>
              <a:cs typeface="Times New Roman"/>
              <a:sym typeface="Times New Roman"/>
            </a:endParaRPr>
          </a:p>
          <a:p>
            <a:pPr indent="457200" lvl="0" marL="0" marR="0" rtl="0" algn="ctr">
              <a:lnSpc>
                <a:spcPct val="120000"/>
              </a:lnSpc>
              <a:spcBef>
                <a:spcPts val="0"/>
              </a:spcBef>
              <a:spcAft>
                <a:spcPts val="0"/>
              </a:spcAft>
              <a:buClr>
                <a:schemeClr val="dk1"/>
              </a:buClr>
              <a:buSzPts val="1100"/>
              <a:buFont typeface="Arial"/>
              <a:buNone/>
            </a:pPr>
            <a:r>
              <a:rPr b="1" i="0" lang="en" sz="1150" u="none" cap="none" strike="noStrike">
                <a:solidFill>
                  <a:schemeClr val="dk1"/>
                </a:solidFill>
                <a:latin typeface="Times New Roman"/>
                <a:ea typeface="Times New Roman"/>
                <a:cs typeface="Times New Roman"/>
                <a:sym typeface="Times New Roman"/>
              </a:rPr>
              <a:t>“At first, I was excited to take online classes because I needed that time at home to catch up on my assignments, but I really prefer to be physically in class. I don't like having to listen to someone talk all day on the computer.  Nevertheless, I would say that the best thing about online classes is the ease of choosing what time and for how long to study, creating flexible and appropriate study schedules.” </a:t>
            </a:r>
            <a:endParaRPr b="1" i="0" sz="1150" u="none" cap="none" strike="noStrike">
              <a:solidFill>
                <a:schemeClr val="dk1"/>
              </a:solidFill>
              <a:latin typeface="Times New Roman"/>
              <a:ea typeface="Times New Roman"/>
              <a:cs typeface="Times New Roman"/>
              <a:sym typeface="Times New Roman"/>
            </a:endParaRPr>
          </a:p>
          <a:p>
            <a:pPr indent="457200" lvl="0" marL="0" marR="0" rtl="0" algn="just">
              <a:lnSpc>
                <a:spcPct val="120000"/>
              </a:lnSpc>
              <a:spcBef>
                <a:spcPts val="0"/>
              </a:spcBef>
              <a:spcAft>
                <a:spcPts val="0"/>
              </a:spcAft>
              <a:buClr>
                <a:schemeClr val="dk1"/>
              </a:buClr>
              <a:buSzPts val="1100"/>
              <a:buFont typeface="Arial"/>
              <a:buNone/>
            </a:pPr>
            <a:r>
              <a:t/>
            </a:r>
            <a:endParaRPr b="1" i="0" sz="1150" u="none" cap="none" strike="noStrike">
              <a:solidFill>
                <a:schemeClr val="dk1"/>
              </a:solidFill>
              <a:latin typeface="Times New Roman"/>
              <a:ea typeface="Times New Roman"/>
              <a:cs typeface="Times New Roman"/>
              <a:sym typeface="Times New Roman"/>
            </a:endParaRPr>
          </a:p>
          <a:p>
            <a:pPr indent="457200" lvl="0" marL="0" marR="0" rtl="0" algn="just">
              <a:lnSpc>
                <a:spcPct val="120000"/>
              </a:lnSpc>
              <a:spcBef>
                <a:spcPts val="0"/>
              </a:spcBef>
              <a:spcAft>
                <a:spcPts val="0"/>
              </a:spcAft>
              <a:buClr>
                <a:schemeClr val="dk1"/>
              </a:buClr>
              <a:buSzPts val="1100"/>
              <a:buFont typeface="Arial"/>
              <a:buNone/>
            </a:pPr>
            <a:r>
              <a:t/>
            </a:r>
            <a:endParaRPr b="1" i="0" sz="125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4" name="Google Shape;144;p12"/>
          <p:cNvPicPr preferRelativeResize="0"/>
          <p:nvPr/>
        </p:nvPicPr>
        <p:blipFill rotWithShape="1">
          <a:blip r:embed="rId5">
            <a:alphaModFix/>
          </a:blip>
          <a:srcRect b="0" l="0" r="0" t="0"/>
          <a:stretch/>
        </p:blipFill>
        <p:spPr>
          <a:xfrm>
            <a:off x="1" y="3844225"/>
            <a:ext cx="837831" cy="1000700"/>
          </a:xfrm>
          <a:prstGeom prst="rect">
            <a:avLst/>
          </a:prstGeom>
          <a:noFill/>
          <a:ln>
            <a:noFill/>
          </a:ln>
        </p:spPr>
      </p:pic>
      <p:sp>
        <p:nvSpPr>
          <p:cNvPr id="145" name="Google Shape;145;p12"/>
          <p:cNvSpPr/>
          <p:nvPr/>
        </p:nvSpPr>
        <p:spPr>
          <a:xfrm>
            <a:off x="3766925" y="2941325"/>
            <a:ext cx="2102400" cy="822900"/>
          </a:xfrm>
          <a:prstGeom prst="flowChartConnector">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Lorennys Garcia   </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Class of 2022</a:t>
            </a:r>
            <a:endParaRPr b="1" i="0" sz="1300" u="none" cap="none" strike="noStrike">
              <a:solidFill>
                <a:srgbClr val="000000"/>
              </a:solidFill>
              <a:latin typeface="Arial"/>
              <a:ea typeface="Arial"/>
              <a:cs typeface="Arial"/>
              <a:sym typeface="Arial"/>
            </a:endParaRPr>
          </a:p>
        </p:txBody>
      </p:sp>
      <p:pic>
        <p:nvPicPr>
          <p:cNvPr id="146" name="Google Shape;146;p12"/>
          <p:cNvPicPr preferRelativeResize="0"/>
          <p:nvPr/>
        </p:nvPicPr>
        <p:blipFill rotWithShape="1">
          <a:blip r:embed="rId6">
            <a:alphaModFix/>
          </a:blip>
          <a:srcRect b="0" l="0" r="0" t="0"/>
          <a:stretch/>
        </p:blipFill>
        <p:spPr>
          <a:xfrm>
            <a:off x="5869325" y="4105475"/>
            <a:ext cx="1000699" cy="1000699"/>
          </a:xfrm>
          <a:prstGeom prst="rect">
            <a:avLst/>
          </a:prstGeom>
          <a:noFill/>
          <a:ln>
            <a:noFill/>
          </a:ln>
        </p:spPr>
      </p:pic>
      <p:sp>
        <p:nvSpPr>
          <p:cNvPr id="147" name="Google Shape;147;p12"/>
          <p:cNvSpPr txBox="1"/>
          <p:nvPr/>
        </p:nvSpPr>
        <p:spPr>
          <a:xfrm>
            <a:off x="798450" y="3844225"/>
            <a:ext cx="5503200" cy="118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FF0000"/>
                </a:solidFill>
                <a:latin typeface="Arial"/>
                <a:ea typeface="Arial"/>
                <a:cs typeface="Arial"/>
                <a:sym typeface="Arial"/>
              </a:rPr>
              <a:t>Tip:  You can use google calendar to create a schedule for yourself.   Add your calendar for your classes, work, and homework.  </a:t>
            </a:r>
            <a:endParaRPr b="1" i="0" sz="13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FF0000"/>
                </a:solidFill>
                <a:latin typeface="Arial"/>
                <a:ea typeface="Arial"/>
                <a:cs typeface="Arial"/>
                <a:sym typeface="Arial"/>
              </a:rPr>
              <a:t>Click on the youtube image for a link on how to use Google calendar</a:t>
            </a:r>
            <a:endParaRPr b="1" i="0" sz="1300" u="none" cap="none" strike="noStrike">
              <a:solidFill>
                <a:srgbClr val="FF0000"/>
              </a:solidFill>
              <a:latin typeface="Arial"/>
              <a:ea typeface="Arial"/>
              <a:cs typeface="Arial"/>
              <a:sym typeface="Arial"/>
            </a:endParaRPr>
          </a:p>
        </p:txBody>
      </p:sp>
      <p:pic>
        <p:nvPicPr>
          <p:cNvPr id="148" name="Google Shape;148;p12" title="Imadra.mp3">
            <a:hlinkClick r:id="rId7"/>
          </p:cNvPr>
          <p:cNvPicPr preferRelativeResize="0"/>
          <p:nvPr/>
        </p:nvPicPr>
        <p:blipFill rotWithShape="1">
          <a:blip r:embed="rId8">
            <a:alphaModFix/>
          </a:blip>
          <a:srcRect b="0" l="0" r="0" t="0"/>
          <a:stretch/>
        </p:blipFill>
        <p:spPr>
          <a:xfrm>
            <a:off x="5257700" y="2460797"/>
            <a:ext cx="350600" cy="350600"/>
          </a:xfrm>
          <a:prstGeom prst="rect">
            <a:avLst/>
          </a:prstGeom>
          <a:noFill/>
          <a:ln>
            <a:noFill/>
          </a:ln>
        </p:spPr>
      </p:pic>
      <p:pic>
        <p:nvPicPr>
          <p:cNvPr id="149" name="Google Shape;149;p12" title="Kayla.mp3">
            <a:hlinkClick r:id="rId9"/>
          </p:cNvPr>
          <p:cNvPicPr preferRelativeResize="0"/>
          <p:nvPr/>
        </p:nvPicPr>
        <p:blipFill rotWithShape="1">
          <a:blip r:embed="rId8">
            <a:alphaModFix/>
          </a:blip>
          <a:srcRect b="0" l="0" r="0" t="0"/>
          <a:stretch/>
        </p:blipFill>
        <p:spPr>
          <a:xfrm>
            <a:off x="3131725" y="2811397"/>
            <a:ext cx="350600" cy="350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3" name="Shape 153"/>
        <p:cNvGrpSpPr/>
        <p:nvPr/>
      </p:nvGrpSpPr>
      <p:grpSpPr>
        <a:xfrm>
          <a:off x="0" y="0"/>
          <a:ext cx="0" cy="0"/>
          <a:chOff x="0" y="0"/>
          <a:chExt cx="0" cy="0"/>
        </a:xfrm>
      </p:grpSpPr>
      <p:pic>
        <p:nvPicPr>
          <p:cNvPr id="154" name="Google Shape;154;p13">
            <a:hlinkClick r:id="rId3"/>
          </p:cNvPr>
          <p:cNvPicPr preferRelativeResize="0"/>
          <p:nvPr/>
        </p:nvPicPr>
        <p:blipFill rotWithShape="1">
          <a:blip r:embed="rId4">
            <a:alphaModFix/>
          </a:blip>
          <a:srcRect b="0" l="0" r="0" t="0"/>
          <a:stretch/>
        </p:blipFill>
        <p:spPr>
          <a:xfrm>
            <a:off x="4134750" y="451640"/>
            <a:ext cx="874500" cy="382594"/>
          </a:xfrm>
          <a:prstGeom prst="rect">
            <a:avLst/>
          </a:prstGeom>
          <a:noFill/>
          <a:ln>
            <a:noFill/>
          </a:ln>
        </p:spPr>
      </p:pic>
      <p:sp>
        <p:nvSpPr>
          <p:cNvPr id="155" name="Google Shape;155;p13"/>
          <p:cNvSpPr txBox="1"/>
          <p:nvPr/>
        </p:nvSpPr>
        <p:spPr>
          <a:xfrm>
            <a:off x="0" y="3857625"/>
            <a:ext cx="9144000" cy="1285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39AC37"/>
                </a:solidFill>
                <a:latin typeface="Arial"/>
                <a:ea typeface="Arial"/>
                <a:cs typeface="Arial"/>
                <a:sym typeface="Arial"/>
              </a:rPr>
              <a:t>ⓘ</a:t>
            </a:r>
            <a:r>
              <a:rPr b="0" i="0" lang="en" sz="1400" u="none" cap="none" strike="noStrike">
                <a:solidFill>
                  <a:srgbClr val="000000"/>
                </a:solidFill>
                <a:latin typeface="Arial"/>
                <a:ea typeface="Arial"/>
                <a:cs typeface="Arial"/>
                <a:sym typeface="Arial"/>
              </a:rPr>
              <a:t> Start presenting to display the poll results on this slide.</a:t>
            </a:r>
            <a:endParaRPr b="0" i="0" sz="1400" u="none" cap="none" strike="noStrike">
              <a:solidFill>
                <a:srgbClr val="000000"/>
              </a:solidFill>
              <a:latin typeface="Arial"/>
              <a:ea typeface="Arial"/>
              <a:cs typeface="Arial"/>
              <a:sym typeface="Arial"/>
            </a:endParaRPr>
          </a:p>
        </p:txBody>
      </p:sp>
      <p:sp>
        <p:nvSpPr>
          <p:cNvPr id="156" name="Google Shape;156;p13"/>
          <p:cNvSpPr txBox="1"/>
          <p:nvPr/>
        </p:nvSpPr>
        <p:spPr>
          <a:xfrm>
            <a:off x="0" y="1285875"/>
            <a:ext cx="9144000" cy="257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rgbClr val="424242"/>
                </a:solidFill>
                <a:latin typeface="Lato"/>
                <a:ea typeface="Lato"/>
                <a:cs typeface="Lato"/>
                <a:sym typeface="Lato"/>
              </a:rPr>
              <a:t>Are you interested in using google calendar?</a:t>
            </a:r>
            <a:endParaRPr b="0" i="0" sz="3600" u="none" cap="none" strike="noStrike">
              <a:solidFill>
                <a:srgbClr val="424242"/>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0" name="Shape 160"/>
        <p:cNvGrpSpPr/>
        <p:nvPr/>
      </p:nvGrpSpPr>
      <p:grpSpPr>
        <a:xfrm>
          <a:off x="0" y="0"/>
          <a:ext cx="0" cy="0"/>
          <a:chOff x="0" y="0"/>
          <a:chExt cx="0" cy="0"/>
        </a:xfrm>
      </p:grpSpPr>
      <p:sp>
        <p:nvSpPr>
          <p:cNvPr id="161" name="Google Shape;161;p14"/>
          <p:cNvSpPr txBox="1"/>
          <p:nvPr/>
        </p:nvSpPr>
        <p:spPr>
          <a:xfrm>
            <a:off x="756150" y="1882288"/>
            <a:ext cx="7631700" cy="1329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2200" u="none" cap="none" strike="noStrike">
                <a:solidFill>
                  <a:srgbClr val="FFFFFF"/>
                </a:solidFill>
                <a:latin typeface="Comic Sans MS"/>
                <a:ea typeface="Comic Sans MS"/>
                <a:cs typeface="Comic Sans MS"/>
                <a:sym typeface="Comic Sans MS"/>
              </a:rPr>
              <a:t>Self management is the ability to successfully regulate one’s emotions, thoughts, and behaviors in different situations </a:t>
            </a:r>
            <a:endParaRPr b="0" i="0" sz="2300" u="none" cap="none" strike="noStrike">
              <a:solidFill>
                <a:srgbClr val="FFFFFF"/>
              </a:solidFill>
              <a:latin typeface="Comic Sans MS"/>
              <a:ea typeface="Comic Sans MS"/>
              <a:cs typeface="Comic Sans MS"/>
              <a:sym typeface="Comic Sans MS"/>
            </a:endParaRPr>
          </a:p>
        </p:txBody>
      </p:sp>
      <p:pic>
        <p:nvPicPr>
          <p:cNvPr id="162" name="Google Shape;162;p14">
            <a:hlinkClick r:id="rId4"/>
          </p:cNvPr>
          <p:cNvPicPr preferRelativeResize="0"/>
          <p:nvPr/>
        </p:nvPicPr>
        <p:blipFill rotWithShape="1">
          <a:blip r:embed="rId5">
            <a:alphaModFix/>
          </a:blip>
          <a:srcRect b="0" l="0" r="0" t="0"/>
          <a:stretch/>
        </p:blipFill>
        <p:spPr>
          <a:xfrm>
            <a:off x="932550" y="4196325"/>
            <a:ext cx="887175" cy="887175"/>
          </a:xfrm>
          <a:prstGeom prst="rect">
            <a:avLst/>
          </a:prstGeom>
          <a:noFill/>
          <a:ln>
            <a:noFill/>
          </a:ln>
        </p:spPr>
      </p:pic>
      <p:pic>
        <p:nvPicPr>
          <p:cNvPr id="163" name="Google Shape;163;p14"/>
          <p:cNvPicPr preferRelativeResize="0"/>
          <p:nvPr/>
        </p:nvPicPr>
        <p:blipFill rotWithShape="1">
          <a:blip r:embed="rId6">
            <a:alphaModFix/>
          </a:blip>
          <a:srcRect b="0" l="0" r="0" t="0"/>
          <a:stretch/>
        </p:blipFill>
        <p:spPr>
          <a:xfrm>
            <a:off x="608300" y="434575"/>
            <a:ext cx="1382625" cy="1329425"/>
          </a:xfrm>
          <a:prstGeom prst="rect">
            <a:avLst/>
          </a:prstGeom>
          <a:noFill/>
          <a:ln>
            <a:noFill/>
          </a:ln>
        </p:spPr>
      </p:pic>
      <p:pic>
        <p:nvPicPr>
          <p:cNvPr id="164" name="Google Shape;164;p14"/>
          <p:cNvPicPr preferRelativeResize="0"/>
          <p:nvPr/>
        </p:nvPicPr>
        <p:blipFill rotWithShape="1">
          <a:blip r:embed="rId7">
            <a:alphaModFix/>
          </a:blip>
          <a:srcRect b="0" l="0" r="0" t="0"/>
          <a:stretch/>
        </p:blipFill>
        <p:spPr>
          <a:xfrm>
            <a:off x="2467575" y="369688"/>
            <a:ext cx="2918400" cy="1459200"/>
          </a:xfrm>
          <a:prstGeom prst="rect">
            <a:avLst/>
          </a:prstGeom>
          <a:noFill/>
          <a:ln>
            <a:noFill/>
          </a:ln>
        </p:spPr>
      </p:pic>
      <p:pic>
        <p:nvPicPr>
          <p:cNvPr id="165" name="Google Shape;165;p14"/>
          <p:cNvPicPr preferRelativeResize="0"/>
          <p:nvPr/>
        </p:nvPicPr>
        <p:blipFill rotWithShape="1">
          <a:blip r:embed="rId8">
            <a:alphaModFix/>
          </a:blip>
          <a:srcRect b="0" l="0" r="0" t="0"/>
          <a:stretch/>
        </p:blipFill>
        <p:spPr>
          <a:xfrm>
            <a:off x="5974886" y="238218"/>
            <a:ext cx="2266557" cy="1459175"/>
          </a:xfrm>
          <a:prstGeom prst="rect">
            <a:avLst/>
          </a:prstGeom>
          <a:noFill/>
          <a:ln>
            <a:noFill/>
          </a:ln>
        </p:spPr>
      </p:pic>
      <p:pic>
        <p:nvPicPr>
          <p:cNvPr id="166" name="Google Shape;166;p14"/>
          <p:cNvPicPr preferRelativeResize="0"/>
          <p:nvPr/>
        </p:nvPicPr>
        <p:blipFill rotWithShape="1">
          <a:blip r:embed="rId9">
            <a:alphaModFix/>
          </a:blip>
          <a:srcRect b="0" l="0" r="0" t="0"/>
          <a:stretch/>
        </p:blipFill>
        <p:spPr>
          <a:xfrm>
            <a:off x="5385975" y="3329874"/>
            <a:ext cx="1563975" cy="1040750"/>
          </a:xfrm>
          <a:prstGeom prst="rect">
            <a:avLst/>
          </a:prstGeom>
          <a:noFill/>
          <a:ln>
            <a:noFill/>
          </a:ln>
        </p:spPr>
      </p:pic>
      <p:pic>
        <p:nvPicPr>
          <p:cNvPr id="167" name="Google Shape;167;p14"/>
          <p:cNvPicPr preferRelativeResize="0"/>
          <p:nvPr/>
        </p:nvPicPr>
        <p:blipFill rotWithShape="1">
          <a:blip r:embed="rId10">
            <a:alphaModFix/>
          </a:blip>
          <a:srcRect b="0" l="0" r="0" t="0"/>
          <a:stretch/>
        </p:blipFill>
        <p:spPr>
          <a:xfrm>
            <a:off x="2312900" y="2934554"/>
            <a:ext cx="2266575" cy="183139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1" name="Shape 171"/>
        <p:cNvGrpSpPr/>
        <p:nvPr/>
      </p:nvGrpSpPr>
      <p:grpSpPr>
        <a:xfrm>
          <a:off x="0" y="0"/>
          <a:ext cx="0" cy="0"/>
          <a:chOff x="0" y="0"/>
          <a:chExt cx="0" cy="0"/>
        </a:xfrm>
      </p:grpSpPr>
      <p:sp>
        <p:nvSpPr>
          <p:cNvPr id="172" name="Google Shape;172;p15"/>
          <p:cNvSpPr txBox="1"/>
          <p:nvPr/>
        </p:nvSpPr>
        <p:spPr>
          <a:xfrm flipH="1" rot="10800000">
            <a:off x="697150" y="616100"/>
            <a:ext cx="762000" cy="3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3" name="Google Shape;173;p15"/>
          <p:cNvPicPr preferRelativeResize="0"/>
          <p:nvPr/>
        </p:nvPicPr>
        <p:blipFill rotWithShape="1">
          <a:blip r:embed="rId3">
            <a:alphaModFix/>
          </a:blip>
          <a:srcRect b="0" l="0" r="0" t="0"/>
          <a:stretch/>
        </p:blipFill>
        <p:spPr>
          <a:xfrm>
            <a:off x="2326763" y="150487"/>
            <a:ext cx="4490475" cy="4842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7" name="Shape 177"/>
        <p:cNvGrpSpPr/>
        <p:nvPr/>
      </p:nvGrpSpPr>
      <p:grpSpPr>
        <a:xfrm>
          <a:off x="0" y="0"/>
          <a:ext cx="0" cy="0"/>
          <a:chOff x="0" y="0"/>
          <a:chExt cx="0" cy="0"/>
        </a:xfrm>
      </p:grpSpPr>
      <p:sp>
        <p:nvSpPr>
          <p:cNvPr id="178" name="Google Shape;178;p16"/>
          <p:cNvSpPr txBox="1"/>
          <p:nvPr/>
        </p:nvSpPr>
        <p:spPr>
          <a:xfrm>
            <a:off x="916350" y="194975"/>
            <a:ext cx="7662300" cy="76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300"/>
              <a:buFont typeface="Arial"/>
              <a:buNone/>
            </a:pPr>
            <a:r>
              <a:rPr b="0" i="0" lang="en" sz="7300" u="none" cap="none" strike="noStrike">
                <a:solidFill>
                  <a:srgbClr val="FFFFFF"/>
                </a:solidFill>
                <a:latin typeface="Arial"/>
                <a:ea typeface="Arial"/>
                <a:cs typeface="Arial"/>
                <a:sym typeface="Arial"/>
              </a:rPr>
              <a:t>Social Awareness</a:t>
            </a:r>
            <a:endParaRPr b="0" i="0" sz="7300" u="none" cap="none" strike="noStrike">
              <a:solidFill>
                <a:srgbClr val="FFFFFF"/>
              </a:solidFill>
              <a:latin typeface="Arial"/>
              <a:ea typeface="Arial"/>
              <a:cs typeface="Arial"/>
              <a:sym typeface="Arial"/>
            </a:endParaRPr>
          </a:p>
        </p:txBody>
      </p:sp>
      <p:sp>
        <p:nvSpPr>
          <p:cNvPr id="179" name="Google Shape;179;p16"/>
          <p:cNvSpPr txBox="1"/>
          <p:nvPr/>
        </p:nvSpPr>
        <p:spPr>
          <a:xfrm>
            <a:off x="3676575" y="1591875"/>
            <a:ext cx="1726800" cy="229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t>
            </a:r>
            <a:r>
              <a:rPr b="0" i="0" lang="en" sz="2600" u="none" cap="none" strike="noStrike">
                <a:solidFill>
                  <a:srgbClr val="000000"/>
                </a:solidFill>
                <a:latin typeface="Arial"/>
                <a:ea typeface="Arial"/>
                <a:cs typeface="Arial"/>
                <a:sym typeface="Arial"/>
              </a:rPr>
              <a:t>Put yourself in someone else’s shoes”</a:t>
            </a:r>
            <a:endParaRPr b="0" i="0" sz="26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83" name="Shape 183"/>
        <p:cNvGrpSpPr/>
        <p:nvPr/>
      </p:nvGrpSpPr>
      <p:grpSpPr>
        <a:xfrm>
          <a:off x="0" y="0"/>
          <a:ext cx="0" cy="0"/>
          <a:chOff x="0" y="0"/>
          <a:chExt cx="0" cy="0"/>
        </a:xfrm>
      </p:grpSpPr>
      <p:pic>
        <p:nvPicPr>
          <p:cNvPr id="184" name="Google Shape;184;p17"/>
          <p:cNvPicPr preferRelativeResize="0"/>
          <p:nvPr/>
        </p:nvPicPr>
        <p:blipFill rotWithShape="1">
          <a:blip r:embed="rId3">
            <a:alphaModFix/>
          </a:blip>
          <a:srcRect b="0" l="0" r="0" t="0"/>
          <a:stretch/>
        </p:blipFill>
        <p:spPr>
          <a:xfrm>
            <a:off x="199625" y="238862"/>
            <a:ext cx="3814849" cy="4665776"/>
          </a:xfrm>
          <a:prstGeom prst="rect">
            <a:avLst/>
          </a:prstGeom>
          <a:noFill/>
          <a:ln>
            <a:noFill/>
          </a:ln>
        </p:spPr>
      </p:pic>
      <p:pic>
        <p:nvPicPr>
          <p:cNvPr id="185" name="Google Shape;185;p17"/>
          <p:cNvPicPr preferRelativeResize="0"/>
          <p:nvPr/>
        </p:nvPicPr>
        <p:blipFill rotWithShape="1">
          <a:blip r:embed="rId4">
            <a:alphaModFix/>
          </a:blip>
          <a:srcRect b="0" l="0" r="0" t="0"/>
          <a:stretch/>
        </p:blipFill>
        <p:spPr>
          <a:xfrm>
            <a:off x="4413375" y="620813"/>
            <a:ext cx="4362600" cy="39018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89" name="Shape 189"/>
        <p:cNvGrpSpPr/>
        <p:nvPr/>
      </p:nvGrpSpPr>
      <p:grpSpPr>
        <a:xfrm>
          <a:off x="0" y="0"/>
          <a:ext cx="0" cy="0"/>
          <a:chOff x="0" y="0"/>
          <a:chExt cx="0" cy="0"/>
        </a:xfrm>
      </p:grpSpPr>
      <p:pic>
        <p:nvPicPr>
          <p:cNvPr id="190" name="Google Shape;190;p18"/>
          <p:cNvPicPr preferRelativeResize="0"/>
          <p:nvPr/>
        </p:nvPicPr>
        <p:blipFill rotWithShape="1">
          <a:blip r:embed="rId3">
            <a:alphaModFix/>
          </a:blip>
          <a:srcRect b="0" l="0" r="0" t="0"/>
          <a:stretch/>
        </p:blipFill>
        <p:spPr>
          <a:xfrm>
            <a:off x="657850" y="741450"/>
            <a:ext cx="3660600" cy="3660600"/>
          </a:xfrm>
          <a:prstGeom prst="rect">
            <a:avLst/>
          </a:prstGeom>
          <a:noFill/>
          <a:ln>
            <a:noFill/>
          </a:ln>
        </p:spPr>
      </p:pic>
      <p:sp>
        <p:nvSpPr>
          <p:cNvPr id="191" name="Google Shape;191;p18"/>
          <p:cNvSpPr txBox="1"/>
          <p:nvPr/>
        </p:nvSpPr>
        <p:spPr>
          <a:xfrm>
            <a:off x="5564550" y="4173400"/>
            <a:ext cx="1766400" cy="656400"/>
          </a:xfrm>
          <a:prstGeom prst="rect">
            <a:avLst/>
          </a:prstGeom>
          <a:solidFill>
            <a:srgbClr val="E06666"/>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Reyismel Valerio </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Class of 2022</a:t>
            </a:r>
            <a:endParaRPr b="0" i="0" sz="1400" u="none" cap="none" strike="noStrike">
              <a:solidFill>
                <a:srgbClr val="000000"/>
              </a:solidFill>
              <a:latin typeface="Arial"/>
              <a:ea typeface="Arial"/>
              <a:cs typeface="Arial"/>
              <a:sym typeface="Arial"/>
            </a:endParaRPr>
          </a:p>
        </p:txBody>
      </p:sp>
      <p:sp>
        <p:nvSpPr>
          <p:cNvPr id="192" name="Google Shape;192;p18"/>
          <p:cNvSpPr/>
          <p:nvPr/>
        </p:nvSpPr>
        <p:spPr>
          <a:xfrm>
            <a:off x="5283200" y="578375"/>
            <a:ext cx="3860700" cy="3227700"/>
          </a:xfrm>
          <a:prstGeom prst="cloudCallout">
            <a:avLst>
              <a:gd fmla="val -20833" name="adj1"/>
              <a:gd fmla="val 62500" name="adj2"/>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18"/>
          <p:cNvSpPr txBox="1"/>
          <p:nvPr/>
        </p:nvSpPr>
        <p:spPr>
          <a:xfrm>
            <a:off x="5856550" y="1071750"/>
            <a:ext cx="2771700" cy="3000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When I didn’t understand an assignment I mostly asked my friends for help or I would ask the teacher. Sometimes the teachers took too long to respond so asking other students for was the most helpful. </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7" name="Shape 197"/>
        <p:cNvGrpSpPr/>
        <p:nvPr/>
      </p:nvGrpSpPr>
      <p:grpSpPr>
        <a:xfrm>
          <a:off x="0" y="0"/>
          <a:ext cx="0" cy="0"/>
          <a:chOff x="0" y="0"/>
          <a:chExt cx="0" cy="0"/>
        </a:xfrm>
      </p:grpSpPr>
      <p:sp>
        <p:nvSpPr>
          <p:cNvPr id="198" name="Google Shape;198;p19"/>
          <p:cNvSpPr txBox="1"/>
          <p:nvPr>
            <p:ph type="ctrTitle"/>
          </p:nvPr>
        </p:nvSpPr>
        <p:spPr>
          <a:xfrm>
            <a:off x="311700" y="243200"/>
            <a:ext cx="8520600" cy="1754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Relationship Skills</a:t>
            </a:r>
            <a:endParaRPr/>
          </a:p>
          <a:p>
            <a:pPr indent="0" lvl="0" marL="0" rtl="0" algn="ctr">
              <a:lnSpc>
                <a:spcPct val="100000"/>
              </a:lnSpc>
              <a:spcBef>
                <a:spcPts val="0"/>
              </a:spcBef>
              <a:spcAft>
                <a:spcPts val="0"/>
              </a:spcAft>
              <a:buSzPts val="5200"/>
              <a:buNone/>
            </a:pPr>
            <a:r>
              <a:t/>
            </a:r>
            <a:endParaRPr/>
          </a:p>
        </p:txBody>
      </p:sp>
      <p:sp>
        <p:nvSpPr>
          <p:cNvPr id="199" name="Google Shape;199;p19"/>
          <p:cNvSpPr txBox="1"/>
          <p:nvPr>
            <p:ph idx="1" type="subTitle"/>
          </p:nvPr>
        </p:nvSpPr>
        <p:spPr>
          <a:xfrm>
            <a:off x="68500" y="1230200"/>
            <a:ext cx="8520600" cy="175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800" u="sng">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300">
                <a:solidFill>
                  <a:schemeClr val="dk1"/>
                </a:solidFill>
              </a:rPr>
              <a:t>T</a:t>
            </a:r>
            <a:r>
              <a:rPr b="1" lang="en" sz="1500">
                <a:solidFill>
                  <a:schemeClr val="dk1"/>
                </a:solidFill>
              </a:rPr>
              <a:t>he ability to establish and maintain healthy and rewarding relationships with diverse individuals and groups. The ability to communicate clearly, listen well, cooperate with others, resist inappropriate social pressure, negotiate conflict constructively, and seek and offer help when needed.</a:t>
            </a:r>
            <a:endParaRPr b="1"/>
          </a:p>
          <a:p>
            <a:pPr indent="-323850" lvl="0" marL="736600" rtl="0" algn="l">
              <a:lnSpc>
                <a:spcPct val="115000"/>
              </a:lnSpc>
              <a:spcBef>
                <a:spcPts val="1800"/>
              </a:spcBef>
              <a:spcAft>
                <a:spcPts val="0"/>
              </a:spcAft>
              <a:buClr>
                <a:schemeClr val="dk1"/>
              </a:buClr>
              <a:buSzPts val="1500"/>
              <a:buChar char="●"/>
            </a:pPr>
            <a:r>
              <a:rPr b="1" lang="en" sz="1500">
                <a:solidFill>
                  <a:schemeClr val="dk1"/>
                </a:solidFill>
              </a:rPr>
              <a:t>Communication</a:t>
            </a:r>
            <a:endParaRPr b="1" sz="1500">
              <a:solidFill>
                <a:schemeClr val="dk1"/>
              </a:solidFill>
            </a:endParaRPr>
          </a:p>
          <a:p>
            <a:pPr indent="-323850" lvl="0" marL="736600" rtl="0" algn="l">
              <a:lnSpc>
                <a:spcPct val="115000"/>
              </a:lnSpc>
              <a:spcBef>
                <a:spcPts val="0"/>
              </a:spcBef>
              <a:spcAft>
                <a:spcPts val="0"/>
              </a:spcAft>
              <a:buClr>
                <a:schemeClr val="dk1"/>
              </a:buClr>
              <a:buSzPts val="1500"/>
              <a:buChar char="●"/>
            </a:pPr>
            <a:r>
              <a:rPr b="1" lang="en" sz="1500">
                <a:solidFill>
                  <a:schemeClr val="dk1"/>
                </a:solidFill>
              </a:rPr>
              <a:t>Social engagement</a:t>
            </a:r>
            <a:endParaRPr b="1" sz="1500">
              <a:solidFill>
                <a:schemeClr val="dk1"/>
              </a:solidFill>
            </a:endParaRPr>
          </a:p>
          <a:p>
            <a:pPr indent="-323850" lvl="0" marL="736600" rtl="0" algn="l">
              <a:lnSpc>
                <a:spcPct val="115000"/>
              </a:lnSpc>
              <a:spcBef>
                <a:spcPts val="0"/>
              </a:spcBef>
              <a:spcAft>
                <a:spcPts val="0"/>
              </a:spcAft>
              <a:buClr>
                <a:schemeClr val="dk1"/>
              </a:buClr>
              <a:buSzPts val="1500"/>
              <a:buChar char="●"/>
            </a:pPr>
            <a:r>
              <a:rPr b="1" lang="en" sz="1500">
                <a:solidFill>
                  <a:schemeClr val="dk1"/>
                </a:solidFill>
              </a:rPr>
              <a:t>Relationship-building</a:t>
            </a:r>
            <a:endParaRPr b="1" sz="1500">
              <a:solidFill>
                <a:schemeClr val="dk1"/>
              </a:solidFill>
            </a:endParaRPr>
          </a:p>
          <a:p>
            <a:pPr indent="-323850" lvl="0" marL="736600" rtl="0" algn="l">
              <a:lnSpc>
                <a:spcPct val="115000"/>
              </a:lnSpc>
              <a:spcBef>
                <a:spcPts val="0"/>
              </a:spcBef>
              <a:spcAft>
                <a:spcPts val="0"/>
              </a:spcAft>
              <a:buClr>
                <a:schemeClr val="dk1"/>
              </a:buClr>
              <a:buSzPts val="1500"/>
              <a:buChar char="●"/>
            </a:pPr>
            <a:r>
              <a:rPr b="1" lang="en" sz="1500">
                <a:solidFill>
                  <a:schemeClr val="dk1"/>
                </a:solidFill>
              </a:rPr>
              <a:t>Teamwork</a:t>
            </a:r>
            <a:endParaRPr b="1" sz="1500">
              <a:solidFill>
                <a:schemeClr val="dk1"/>
              </a:solidFill>
            </a:endParaRPr>
          </a:p>
          <a:p>
            <a:pPr indent="0" lvl="0" marL="0" rtl="0" algn="ctr">
              <a:lnSpc>
                <a:spcPct val="100000"/>
              </a:lnSpc>
              <a:spcBef>
                <a:spcPts val="400"/>
              </a:spcBef>
              <a:spcAft>
                <a:spcPts val="0"/>
              </a:spcAft>
              <a:buSzPts val="2800"/>
              <a:buNone/>
            </a:pPr>
            <a:r>
              <a:t/>
            </a:r>
            <a:endParaRPr/>
          </a:p>
        </p:txBody>
      </p:sp>
      <p:sp>
        <p:nvSpPr>
          <p:cNvPr id="200" name="Google Shape;200;p19"/>
          <p:cNvSpPr txBox="1"/>
          <p:nvPr/>
        </p:nvSpPr>
        <p:spPr>
          <a:xfrm>
            <a:off x="2690550" y="4094325"/>
            <a:ext cx="7346400" cy="85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67" name="Shape 67"/>
        <p:cNvGrpSpPr/>
        <p:nvPr/>
      </p:nvGrpSpPr>
      <p:grpSpPr>
        <a:xfrm>
          <a:off x="0" y="0"/>
          <a:ext cx="0" cy="0"/>
          <a:chOff x="0" y="0"/>
          <a:chExt cx="0" cy="0"/>
        </a:xfrm>
      </p:grpSpPr>
      <p:sp>
        <p:nvSpPr>
          <p:cNvPr id="68" name="Google Shape;68;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600"/>
              <a:t>We know you might be nervous about starting school..</a:t>
            </a:r>
            <a:endParaRPr sz="2600"/>
          </a:p>
        </p:txBody>
      </p:sp>
      <p:pic>
        <p:nvPicPr>
          <p:cNvPr descr="Clientmoji" id="69" name="Google Shape;69;p2"/>
          <p:cNvPicPr preferRelativeResize="0"/>
          <p:nvPr/>
        </p:nvPicPr>
        <p:blipFill rotWithShape="1">
          <a:blip r:embed="rId3">
            <a:alphaModFix/>
          </a:blip>
          <a:srcRect b="0" l="0" r="0" t="0"/>
          <a:stretch/>
        </p:blipFill>
        <p:spPr>
          <a:xfrm>
            <a:off x="46175" y="3059050"/>
            <a:ext cx="1973450" cy="1973450"/>
          </a:xfrm>
          <a:prstGeom prst="rect">
            <a:avLst/>
          </a:prstGeom>
          <a:noFill/>
          <a:ln>
            <a:noFill/>
          </a:ln>
        </p:spPr>
      </p:pic>
      <p:pic>
        <p:nvPicPr>
          <p:cNvPr id="70" name="Google Shape;70;p2"/>
          <p:cNvPicPr preferRelativeResize="0"/>
          <p:nvPr/>
        </p:nvPicPr>
        <p:blipFill rotWithShape="1">
          <a:blip r:embed="rId4">
            <a:alphaModFix/>
          </a:blip>
          <a:srcRect b="0" l="0" r="0" t="0"/>
          <a:stretch/>
        </p:blipFill>
        <p:spPr>
          <a:xfrm>
            <a:off x="415875" y="1216900"/>
            <a:ext cx="1316299" cy="1321450"/>
          </a:xfrm>
          <a:prstGeom prst="rect">
            <a:avLst/>
          </a:prstGeom>
          <a:noFill/>
          <a:ln>
            <a:noFill/>
          </a:ln>
        </p:spPr>
      </p:pic>
      <p:pic>
        <p:nvPicPr>
          <p:cNvPr id="71" name="Google Shape;71;p2"/>
          <p:cNvPicPr preferRelativeResize="0"/>
          <p:nvPr/>
        </p:nvPicPr>
        <p:blipFill rotWithShape="1">
          <a:blip r:embed="rId5">
            <a:alphaModFix/>
          </a:blip>
          <a:srcRect b="0" l="0" r="0" t="0"/>
          <a:stretch/>
        </p:blipFill>
        <p:spPr>
          <a:xfrm>
            <a:off x="3845750" y="1216900"/>
            <a:ext cx="1562501" cy="1562501"/>
          </a:xfrm>
          <a:prstGeom prst="rect">
            <a:avLst/>
          </a:prstGeom>
          <a:noFill/>
          <a:ln>
            <a:noFill/>
          </a:ln>
        </p:spPr>
      </p:pic>
      <p:pic>
        <p:nvPicPr>
          <p:cNvPr id="72" name="Google Shape;72;p2"/>
          <p:cNvPicPr preferRelativeResize="0"/>
          <p:nvPr/>
        </p:nvPicPr>
        <p:blipFill rotWithShape="1">
          <a:blip r:embed="rId6">
            <a:alphaModFix/>
          </a:blip>
          <a:srcRect b="0" l="0" r="0" t="0"/>
          <a:stretch/>
        </p:blipFill>
        <p:spPr>
          <a:xfrm>
            <a:off x="6048549" y="1305550"/>
            <a:ext cx="1219200" cy="1050605"/>
          </a:xfrm>
          <a:prstGeom prst="rect">
            <a:avLst/>
          </a:prstGeom>
          <a:noFill/>
          <a:ln>
            <a:noFill/>
          </a:ln>
        </p:spPr>
      </p:pic>
      <p:pic>
        <p:nvPicPr>
          <p:cNvPr id="73" name="Google Shape;73;p2"/>
          <p:cNvPicPr preferRelativeResize="0"/>
          <p:nvPr/>
        </p:nvPicPr>
        <p:blipFill rotWithShape="1">
          <a:blip r:embed="rId7">
            <a:alphaModFix/>
          </a:blip>
          <a:srcRect b="0" l="0" r="0" t="0"/>
          <a:stretch/>
        </p:blipFill>
        <p:spPr>
          <a:xfrm>
            <a:off x="1940153" y="1289163"/>
            <a:ext cx="1562501" cy="1083375"/>
          </a:xfrm>
          <a:prstGeom prst="rect">
            <a:avLst/>
          </a:prstGeom>
          <a:noFill/>
          <a:ln>
            <a:noFill/>
          </a:ln>
        </p:spPr>
      </p:pic>
      <p:pic>
        <p:nvPicPr>
          <p:cNvPr id="74" name="Google Shape;74;p2"/>
          <p:cNvPicPr preferRelativeResize="0"/>
          <p:nvPr/>
        </p:nvPicPr>
        <p:blipFill rotWithShape="1">
          <a:blip r:embed="rId8">
            <a:alphaModFix/>
          </a:blip>
          <a:srcRect b="0" l="0" r="0" t="0"/>
          <a:stretch/>
        </p:blipFill>
        <p:spPr>
          <a:xfrm>
            <a:off x="2226100" y="2828825"/>
            <a:ext cx="1219200" cy="1219200"/>
          </a:xfrm>
          <a:prstGeom prst="rect">
            <a:avLst/>
          </a:prstGeom>
          <a:noFill/>
          <a:ln>
            <a:noFill/>
          </a:ln>
        </p:spPr>
      </p:pic>
      <p:pic>
        <p:nvPicPr>
          <p:cNvPr id="75" name="Google Shape;75;p2"/>
          <p:cNvPicPr preferRelativeResize="0"/>
          <p:nvPr/>
        </p:nvPicPr>
        <p:blipFill rotWithShape="1">
          <a:blip r:embed="rId9">
            <a:alphaModFix/>
          </a:blip>
          <a:srcRect b="0" l="0" r="0" t="0"/>
          <a:stretch/>
        </p:blipFill>
        <p:spPr>
          <a:xfrm>
            <a:off x="3888275" y="3120100"/>
            <a:ext cx="927926" cy="927926"/>
          </a:xfrm>
          <a:prstGeom prst="rect">
            <a:avLst/>
          </a:prstGeom>
          <a:noFill/>
          <a:ln>
            <a:noFill/>
          </a:ln>
        </p:spPr>
      </p:pic>
      <p:pic>
        <p:nvPicPr>
          <p:cNvPr id="76" name="Google Shape;76;p2"/>
          <p:cNvPicPr preferRelativeResize="0"/>
          <p:nvPr/>
        </p:nvPicPr>
        <p:blipFill rotWithShape="1">
          <a:blip r:embed="rId10">
            <a:alphaModFix/>
          </a:blip>
          <a:srcRect b="0" l="0" r="0" t="0"/>
          <a:stretch/>
        </p:blipFill>
        <p:spPr>
          <a:xfrm>
            <a:off x="5678550" y="3120096"/>
            <a:ext cx="2356008" cy="927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204" name="Shape 204"/>
        <p:cNvGrpSpPr/>
        <p:nvPr/>
      </p:nvGrpSpPr>
      <p:grpSpPr>
        <a:xfrm>
          <a:off x="0" y="0"/>
          <a:ext cx="0" cy="0"/>
          <a:chOff x="0" y="0"/>
          <a:chExt cx="0" cy="0"/>
        </a:xfrm>
      </p:grpSpPr>
      <p:pic>
        <p:nvPicPr>
          <p:cNvPr descr="6 Minute SEL is a resource to help boost core SEL skills.&#10;&#10;It contains 150 ready-made lessons. Each lesson only takes 6 minutes and can be used as prompts during restorative circles, as warm-up activities for whole group or small groups, or as a think-pair-share activity - the options are limitless!&#10;&#10;Videos may be used to help promote the 5 SEL core competencies; self-awareness, social-awareness, self-management, relationship skills, and responsible-decision making skills.&#10;&#10;The video contains three reflection questions. Be sure to pause the video at each question to allow adequate time for your students to respond." id="205" name="Google Shape;205;p20" title="SEL Lesson Relationship Skills Alex">
            <a:hlinkClick r:id="rId3"/>
          </p:cNvPr>
          <p:cNvPicPr preferRelativeResize="0"/>
          <p:nvPr/>
        </p:nvPicPr>
        <p:blipFill rotWithShape="1">
          <a:blip r:embed="rId4">
            <a:alphaModFix/>
          </a:blip>
          <a:srcRect b="0" l="0" r="0" t="0"/>
          <a:stretch/>
        </p:blipFill>
        <p:spPr>
          <a:xfrm>
            <a:off x="1479713" y="299425"/>
            <a:ext cx="6184576" cy="4638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209" name="Shape 209"/>
        <p:cNvGrpSpPr/>
        <p:nvPr/>
      </p:nvGrpSpPr>
      <p:grpSpPr>
        <a:xfrm>
          <a:off x="0" y="0"/>
          <a:ext cx="0" cy="0"/>
          <a:chOff x="0" y="0"/>
          <a:chExt cx="0" cy="0"/>
        </a:xfrm>
      </p:grpSpPr>
      <p:pic>
        <p:nvPicPr>
          <p:cNvPr id="210" name="Google Shape;210;p21">
            <a:hlinkClick r:id="rId3"/>
          </p:cNvPr>
          <p:cNvPicPr preferRelativeResize="0"/>
          <p:nvPr/>
        </p:nvPicPr>
        <p:blipFill rotWithShape="1">
          <a:blip r:embed="rId4">
            <a:alphaModFix/>
          </a:blip>
          <a:srcRect b="0" l="0" r="0" t="0"/>
          <a:stretch/>
        </p:blipFill>
        <p:spPr>
          <a:xfrm>
            <a:off x="190125" y="498350"/>
            <a:ext cx="6181625" cy="4146800"/>
          </a:xfrm>
          <a:prstGeom prst="rect">
            <a:avLst/>
          </a:prstGeom>
          <a:noFill/>
          <a:ln>
            <a:noFill/>
          </a:ln>
        </p:spPr>
      </p:pic>
      <p:sp>
        <p:nvSpPr>
          <p:cNvPr id="211" name="Google Shape;211;p21"/>
          <p:cNvSpPr txBox="1"/>
          <p:nvPr/>
        </p:nvSpPr>
        <p:spPr>
          <a:xfrm>
            <a:off x="6658500" y="441600"/>
            <a:ext cx="2154300" cy="4260300"/>
          </a:xfrm>
          <a:prstGeom prst="rect">
            <a:avLst/>
          </a:prstGeom>
          <a:solidFill>
            <a:srgbClr val="FFD966"/>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It takes hard work to function effectively in a group.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While many of you don’t love group work, it prepares you for your</a:t>
            </a:r>
            <a:r>
              <a:rPr b="1" lang="en"/>
              <a:t> </a:t>
            </a:r>
            <a:r>
              <a:rPr b="1" i="0" lang="en" sz="1400" u="none" cap="none" strike="noStrike">
                <a:solidFill>
                  <a:srgbClr val="000000"/>
                </a:solidFill>
                <a:latin typeface="Arial"/>
                <a:ea typeface="Arial"/>
                <a:cs typeface="Arial"/>
                <a:sym typeface="Arial"/>
              </a:rPr>
              <a:t>future career.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Have open communication with your group members.  Use group work as a chance to practice your relational skills.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 click on the image for a link to group work tips</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215" name="Shape 215"/>
        <p:cNvGrpSpPr/>
        <p:nvPr/>
      </p:nvGrpSpPr>
      <p:grpSpPr>
        <a:xfrm>
          <a:off x="0" y="0"/>
          <a:ext cx="0" cy="0"/>
          <a:chOff x="0" y="0"/>
          <a:chExt cx="0" cy="0"/>
        </a:xfrm>
      </p:grpSpPr>
      <p:pic>
        <p:nvPicPr>
          <p:cNvPr id="216" name="Google Shape;216;p22"/>
          <p:cNvPicPr preferRelativeResize="0"/>
          <p:nvPr/>
        </p:nvPicPr>
        <p:blipFill rotWithShape="1">
          <a:blip r:embed="rId3">
            <a:alphaModFix/>
          </a:blip>
          <a:srcRect b="0" l="0" r="0" t="0"/>
          <a:stretch/>
        </p:blipFill>
        <p:spPr>
          <a:xfrm>
            <a:off x="6529300" y="21400"/>
            <a:ext cx="3007975" cy="3175446"/>
          </a:xfrm>
          <a:prstGeom prst="rect">
            <a:avLst/>
          </a:prstGeom>
          <a:noFill/>
          <a:ln>
            <a:noFill/>
          </a:ln>
        </p:spPr>
      </p:pic>
      <p:pic>
        <p:nvPicPr>
          <p:cNvPr id="217" name="Google Shape;217;p22"/>
          <p:cNvPicPr preferRelativeResize="0"/>
          <p:nvPr/>
        </p:nvPicPr>
        <p:blipFill rotWithShape="1">
          <a:blip r:embed="rId4">
            <a:alphaModFix/>
          </a:blip>
          <a:srcRect b="0" l="0" r="0" t="0"/>
          <a:stretch/>
        </p:blipFill>
        <p:spPr>
          <a:xfrm>
            <a:off x="86850" y="21400"/>
            <a:ext cx="3225925" cy="2532200"/>
          </a:xfrm>
          <a:prstGeom prst="rect">
            <a:avLst/>
          </a:prstGeom>
          <a:noFill/>
          <a:ln>
            <a:noFill/>
          </a:ln>
        </p:spPr>
      </p:pic>
      <p:pic>
        <p:nvPicPr>
          <p:cNvPr id="218" name="Google Shape;218;p22"/>
          <p:cNvPicPr preferRelativeResize="0"/>
          <p:nvPr/>
        </p:nvPicPr>
        <p:blipFill rotWithShape="1">
          <a:blip r:embed="rId5">
            <a:alphaModFix/>
          </a:blip>
          <a:srcRect b="0" l="0" r="0" t="0"/>
          <a:stretch/>
        </p:blipFill>
        <p:spPr>
          <a:xfrm>
            <a:off x="6254875" y="2892525"/>
            <a:ext cx="3007976" cy="2250968"/>
          </a:xfrm>
          <a:prstGeom prst="rect">
            <a:avLst/>
          </a:prstGeom>
          <a:noFill/>
          <a:ln>
            <a:noFill/>
          </a:ln>
        </p:spPr>
      </p:pic>
      <p:pic>
        <p:nvPicPr>
          <p:cNvPr id="219" name="Google Shape;219;p22"/>
          <p:cNvPicPr preferRelativeResize="0"/>
          <p:nvPr/>
        </p:nvPicPr>
        <p:blipFill rotWithShape="1">
          <a:blip r:embed="rId6">
            <a:alphaModFix/>
          </a:blip>
          <a:srcRect b="0" l="0" r="0" t="0"/>
          <a:stretch/>
        </p:blipFill>
        <p:spPr>
          <a:xfrm>
            <a:off x="0" y="2469150"/>
            <a:ext cx="5042741" cy="2634800"/>
          </a:xfrm>
          <a:prstGeom prst="rect">
            <a:avLst/>
          </a:prstGeom>
          <a:noFill/>
          <a:ln>
            <a:noFill/>
          </a:ln>
        </p:spPr>
      </p:pic>
      <p:pic>
        <p:nvPicPr>
          <p:cNvPr id="220" name="Google Shape;220;p22"/>
          <p:cNvPicPr preferRelativeResize="0"/>
          <p:nvPr/>
        </p:nvPicPr>
        <p:blipFill rotWithShape="1">
          <a:blip r:embed="rId7">
            <a:alphaModFix/>
          </a:blip>
          <a:srcRect b="0" l="0" r="0" t="0"/>
          <a:stretch/>
        </p:blipFill>
        <p:spPr>
          <a:xfrm>
            <a:off x="3918500" y="2469150"/>
            <a:ext cx="2619375" cy="2737400"/>
          </a:xfrm>
          <a:prstGeom prst="rect">
            <a:avLst/>
          </a:prstGeom>
          <a:noFill/>
          <a:ln>
            <a:noFill/>
          </a:ln>
        </p:spPr>
      </p:pic>
      <p:pic>
        <p:nvPicPr>
          <p:cNvPr id="221" name="Google Shape;221;p22"/>
          <p:cNvPicPr preferRelativeResize="0"/>
          <p:nvPr/>
        </p:nvPicPr>
        <p:blipFill rotWithShape="1">
          <a:blip r:embed="rId8">
            <a:alphaModFix/>
          </a:blip>
          <a:srcRect b="0" l="0" r="0" t="0"/>
          <a:stretch/>
        </p:blipFill>
        <p:spPr>
          <a:xfrm>
            <a:off x="3225925" y="21400"/>
            <a:ext cx="4306250" cy="24343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5" name="Shape 225"/>
        <p:cNvGrpSpPr/>
        <p:nvPr/>
      </p:nvGrpSpPr>
      <p:grpSpPr>
        <a:xfrm>
          <a:off x="0" y="0"/>
          <a:ext cx="0" cy="0"/>
          <a:chOff x="0" y="0"/>
          <a:chExt cx="0" cy="0"/>
        </a:xfrm>
      </p:grpSpPr>
      <p:sp>
        <p:nvSpPr>
          <p:cNvPr id="226" name="Google Shape;226;p23">
            <a:hlinkClick r:id="rId4"/>
          </p:cNvPr>
          <p:cNvSpPr/>
          <p:nvPr/>
        </p:nvSpPr>
        <p:spPr>
          <a:xfrm>
            <a:off x="7709525" y="3380650"/>
            <a:ext cx="1322892" cy="1695924"/>
          </a:xfrm>
          <a:prstGeom prst="irregularSeal1">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Click here!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0" name="Shape 230"/>
        <p:cNvGrpSpPr/>
        <p:nvPr/>
      </p:nvGrpSpPr>
      <p:grpSpPr>
        <a:xfrm>
          <a:off x="0" y="0"/>
          <a:ext cx="0" cy="0"/>
          <a:chOff x="0" y="0"/>
          <a:chExt cx="0" cy="0"/>
        </a:xfrm>
      </p:grpSpPr>
      <p:sp>
        <p:nvSpPr>
          <p:cNvPr id="231" name="Google Shape;231;p24"/>
          <p:cNvSpPr txBox="1"/>
          <p:nvPr/>
        </p:nvSpPr>
        <p:spPr>
          <a:xfrm>
            <a:off x="3270947" y="497882"/>
            <a:ext cx="3000000" cy="182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FFFFF"/>
                </a:solidFill>
                <a:latin typeface="Arial"/>
                <a:ea typeface="Arial"/>
                <a:cs typeface="Arial"/>
                <a:sym typeface="Arial"/>
              </a:rPr>
              <a:t>At school, it is important to build healthy relationships with your peers and adults. These are the people you can talk to when you are upset or need help.</a:t>
            </a:r>
            <a:endParaRPr b="0" i="0" sz="1300" u="none" cap="none" strike="noStrike">
              <a:solidFill>
                <a:srgbClr val="FFFFFF"/>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25">
            <a:hlinkClick r:id="rId3"/>
          </p:cNvPr>
          <p:cNvPicPr preferRelativeResize="0"/>
          <p:nvPr/>
        </p:nvPicPr>
        <p:blipFill rotWithShape="1">
          <a:blip r:embed="rId4">
            <a:alphaModFix/>
          </a:blip>
          <a:srcRect b="0" l="0" r="0" t="0"/>
          <a:stretch/>
        </p:blipFill>
        <p:spPr>
          <a:xfrm>
            <a:off x="0" y="0"/>
            <a:ext cx="7276425" cy="5143500"/>
          </a:xfrm>
          <a:prstGeom prst="rect">
            <a:avLst/>
          </a:prstGeom>
          <a:noFill/>
          <a:ln>
            <a:noFill/>
          </a:ln>
        </p:spPr>
      </p:pic>
      <p:pic>
        <p:nvPicPr>
          <p:cNvPr id="237" name="Google Shape;237;p25"/>
          <p:cNvPicPr preferRelativeResize="0"/>
          <p:nvPr/>
        </p:nvPicPr>
        <p:blipFill rotWithShape="1">
          <a:blip r:embed="rId5">
            <a:alphaModFix/>
          </a:blip>
          <a:srcRect b="0" l="0" r="0" t="0"/>
          <a:stretch/>
        </p:blipFill>
        <p:spPr>
          <a:xfrm>
            <a:off x="7358950" y="74275"/>
            <a:ext cx="1785050" cy="5069225"/>
          </a:xfrm>
          <a:prstGeom prst="rect">
            <a:avLst/>
          </a:prstGeom>
          <a:noFill/>
          <a:ln>
            <a:noFill/>
          </a:ln>
        </p:spPr>
      </p:pic>
      <p:sp>
        <p:nvSpPr>
          <p:cNvPr id="238" name="Google Shape;238;p25"/>
          <p:cNvSpPr txBox="1"/>
          <p:nvPr/>
        </p:nvSpPr>
        <p:spPr>
          <a:xfrm>
            <a:off x="130000" y="74275"/>
            <a:ext cx="2509500" cy="3992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n" sz="2200" u="none" cap="none" strike="noStrike">
                <a:solidFill>
                  <a:schemeClr val="dk1"/>
                </a:solidFill>
                <a:latin typeface="Arial"/>
                <a:ea typeface="Arial"/>
                <a:cs typeface="Arial"/>
                <a:sym typeface="Arial"/>
              </a:rPr>
              <a:t>Responsible decision-making means gathering information to make decisions. </a:t>
            </a:r>
            <a:endParaRPr b="1" i="0" sz="2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242" name="Shape 242"/>
        <p:cNvGrpSpPr/>
        <p:nvPr/>
      </p:nvGrpSpPr>
      <p:grpSpPr>
        <a:xfrm>
          <a:off x="0" y="0"/>
          <a:ext cx="0" cy="0"/>
          <a:chOff x="0" y="0"/>
          <a:chExt cx="0" cy="0"/>
        </a:xfrm>
      </p:grpSpPr>
      <p:pic>
        <p:nvPicPr>
          <p:cNvPr id="243" name="Google Shape;243;p26">
            <a:hlinkClick r:id="rId3"/>
          </p:cNvPr>
          <p:cNvPicPr preferRelativeResize="0"/>
          <p:nvPr/>
        </p:nvPicPr>
        <p:blipFill rotWithShape="1">
          <a:blip r:embed="rId4">
            <a:alphaModFix/>
          </a:blip>
          <a:srcRect b="0" l="0" r="0" t="0"/>
          <a:stretch/>
        </p:blipFill>
        <p:spPr>
          <a:xfrm>
            <a:off x="5630250" y="1025450"/>
            <a:ext cx="3258625" cy="3258625"/>
          </a:xfrm>
          <a:prstGeom prst="rect">
            <a:avLst/>
          </a:prstGeom>
          <a:noFill/>
          <a:ln>
            <a:noFill/>
          </a:ln>
        </p:spPr>
      </p:pic>
      <p:sp>
        <p:nvSpPr>
          <p:cNvPr id="244" name="Google Shape;244;p26"/>
          <p:cNvSpPr txBox="1"/>
          <p:nvPr/>
        </p:nvSpPr>
        <p:spPr>
          <a:xfrm>
            <a:off x="4426425" y="409850"/>
            <a:ext cx="4530300" cy="47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0000"/>
                </a:solidFill>
                <a:latin typeface="Arial"/>
                <a:ea typeface="Arial"/>
                <a:cs typeface="Arial"/>
                <a:sym typeface="Arial"/>
              </a:rPr>
              <a:t>Click on the meme below  for suggestions on how to adjust your sleep</a:t>
            </a:r>
            <a:endParaRPr b="1" i="0" sz="1500" u="none" cap="none" strike="noStrike">
              <a:solidFill>
                <a:srgbClr val="FF0000"/>
              </a:solidFill>
              <a:latin typeface="Arial"/>
              <a:ea typeface="Arial"/>
              <a:cs typeface="Arial"/>
              <a:sym typeface="Arial"/>
            </a:endParaRPr>
          </a:p>
        </p:txBody>
      </p:sp>
      <p:sp>
        <p:nvSpPr>
          <p:cNvPr id="245" name="Google Shape;245;p26"/>
          <p:cNvSpPr txBox="1"/>
          <p:nvPr/>
        </p:nvSpPr>
        <p:spPr>
          <a:xfrm>
            <a:off x="840900" y="4176650"/>
            <a:ext cx="1938300" cy="64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Kayla Parkinson</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Class of 2021</a:t>
            </a:r>
            <a:endParaRPr b="1" i="0" sz="1600" u="none" cap="none" strike="noStrike">
              <a:solidFill>
                <a:srgbClr val="000000"/>
              </a:solidFill>
              <a:latin typeface="Arial"/>
              <a:ea typeface="Arial"/>
              <a:cs typeface="Arial"/>
              <a:sym typeface="Arial"/>
            </a:endParaRPr>
          </a:p>
        </p:txBody>
      </p:sp>
      <p:sp>
        <p:nvSpPr>
          <p:cNvPr id="246" name="Google Shape;246;p26"/>
          <p:cNvSpPr/>
          <p:nvPr/>
        </p:nvSpPr>
        <p:spPr>
          <a:xfrm>
            <a:off x="840900" y="409850"/>
            <a:ext cx="3981600" cy="3342900"/>
          </a:xfrm>
          <a:prstGeom prst="wedgeEllipseCallout">
            <a:avLst>
              <a:gd fmla="val -20833" name="adj1"/>
              <a:gd fmla="val 62500"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1300" u="none" cap="none" strike="noStrike">
                <a:solidFill>
                  <a:schemeClr val="dk1"/>
                </a:solidFill>
                <a:highlight>
                  <a:srgbClr val="FF9900"/>
                </a:highlight>
                <a:latin typeface="Arial"/>
                <a:ea typeface="Arial"/>
                <a:cs typeface="Arial"/>
                <a:sym typeface="Arial"/>
              </a:rPr>
              <a:t>“The most difficult challenge I faced when switching to remote learning was the schedule. Naturally, I began to wake up later in the day because I knew that I didn’t have to go anywhere and my work could be completed in the afternoon. The remote learning came as a surprise and it took me a little while to adjust my sleep schedule. “</a:t>
            </a:r>
            <a:endParaRPr b="1" i="0" sz="1300" u="none" cap="none" strike="noStrike">
              <a:solidFill>
                <a:schemeClr val="dk1"/>
              </a:solidFill>
              <a:highlight>
                <a:srgbClr val="FF9900"/>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7" name="Google Shape;247;p26" title="Kayla.mp3">
            <a:hlinkClick r:id="rId5"/>
          </p:cNvPr>
          <p:cNvPicPr preferRelativeResize="0"/>
          <p:nvPr/>
        </p:nvPicPr>
        <p:blipFill rotWithShape="1">
          <a:blip r:embed="rId6">
            <a:alphaModFix/>
          </a:blip>
          <a:srcRect b="0" l="0" r="0" t="0"/>
          <a:stretch/>
        </p:blipFill>
        <p:spPr>
          <a:xfrm>
            <a:off x="478600" y="4272350"/>
            <a:ext cx="457200" cy="457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1" name="Shape 251"/>
        <p:cNvGrpSpPr/>
        <p:nvPr/>
      </p:nvGrpSpPr>
      <p:grpSpPr>
        <a:xfrm>
          <a:off x="0" y="0"/>
          <a:ext cx="0" cy="0"/>
          <a:chOff x="0" y="0"/>
          <a:chExt cx="0" cy="0"/>
        </a:xfrm>
      </p:grpSpPr>
      <p:sp>
        <p:nvSpPr>
          <p:cNvPr id="252" name="Google Shape;252;p27"/>
          <p:cNvSpPr txBox="1"/>
          <p:nvPr/>
        </p:nvSpPr>
        <p:spPr>
          <a:xfrm>
            <a:off x="768675" y="1114125"/>
            <a:ext cx="7338300" cy="3037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n" sz="1900" u="none" cap="none" strike="noStrike">
                <a:solidFill>
                  <a:schemeClr val="dk1"/>
                </a:solidFill>
                <a:latin typeface="Arial"/>
                <a:ea typeface="Arial"/>
                <a:cs typeface="Arial"/>
                <a:sym typeface="Arial"/>
              </a:rPr>
              <a:t>At times, your peers may influence your decisions. You may want to make a decision in order to impress your friends or to avoid embarrassment. </a:t>
            </a:r>
            <a:endParaRPr b="1" i="0" sz="19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rPr b="1" i="0" lang="en" sz="1900" u="none" cap="none" strike="noStrike">
                <a:solidFill>
                  <a:schemeClr val="dk1"/>
                </a:solidFill>
                <a:latin typeface="Arial"/>
                <a:ea typeface="Arial"/>
                <a:cs typeface="Arial"/>
                <a:sym typeface="Arial"/>
              </a:rPr>
              <a:t>Bottom line. Think first, weigh your options, and then decide. Remember, your decisions should not have a negative impact on others or yourself. </a:t>
            </a:r>
            <a:endParaRPr b="1"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253" name="Google Shape;253;p27"/>
          <p:cNvSpPr txBox="1"/>
          <p:nvPr/>
        </p:nvSpPr>
        <p:spPr>
          <a:xfrm>
            <a:off x="668475" y="315800"/>
            <a:ext cx="7538700" cy="631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Responsible Decision Making </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57" name="Shape 257"/>
        <p:cNvGrpSpPr/>
        <p:nvPr/>
      </p:nvGrpSpPr>
      <p:grpSpPr>
        <a:xfrm>
          <a:off x="0" y="0"/>
          <a:ext cx="0" cy="0"/>
          <a:chOff x="0" y="0"/>
          <a:chExt cx="0" cy="0"/>
        </a:xfrm>
      </p:grpSpPr>
      <p:pic>
        <p:nvPicPr>
          <p:cNvPr id="258" name="Google Shape;258;p28"/>
          <p:cNvPicPr preferRelativeResize="0"/>
          <p:nvPr/>
        </p:nvPicPr>
        <p:blipFill rotWithShape="1">
          <a:blip r:embed="rId3">
            <a:alphaModFix/>
          </a:blip>
          <a:srcRect b="0" l="0" r="0" t="0"/>
          <a:stretch/>
        </p:blipFill>
        <p:spPr>
          <a:xfrm>
            <a:off x="894238" y="1182750"/>
            <a:ext cx="7355525" cy="21807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2" name="Shape 262"/>
        <p:cNvGrpSpPr/>
        <p:nvPr/>
      </p:nvGrpSpPr>
      <p:grpSpPr>
        <a:xfrm>
          <a:off x="0" y="0"/>
          <a:ext cx="0" cy="0"/>
          <a:chOff x="0" y="0"/>
          <a:chExt cx="0" cy="0"/>
        </a:xfrm>
      </p:grpSpPr>
      <p:sp>
        <p:nvSpPr>
          <p:cNvPr id="263" name="Google Shape;263;p29"/>
          <p:cNvSpPr txBox="1"/>
          <p:nvPr/>
        </p:nvSpPr>
        <p:spPr>
          <a:xfrm>
            <a:off x="1137975" y="893325"/>
            <a:ext cx="6611400" cy="3486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t/>
            </a:r>
            <a:endParaRPr b="0" i="1" sz="1800" u="none" cap="none" strike="noStrike">
              <a:solidFill>
                <a:srgbClr val="674EA7"/>
              </a:solidFill>
              <a:latin typeface="Caveat"/>
              <a:ea typeface="Caveat"/>
              <a:cs typeface="Caveat"/>
              <a:sym typeface="Caveat"/>
            </a:endParaRPr>
          </a:p>
          <a:p>
            <a:pPr indent="0" lvl="0" marL="457200" marR="0" rtl="0" algn="l">
              <a:lnSpc>
                <a:spcPct val="115000"/>
              </a:lnSpc>
              <a:spcBef>
                <a:spcPts val="1200"/>
              </a:spcBef>
              <a:spcAft>
                <a:spcPts val="0"/>
              </a:spcAft>
              <a:buClr>
                <a:srgbClr val="000000"/>
              </a:buClr>
              <a:buSzPts val="2300"/>
              <a:buFont typeface="Arial"/>
              <a:buNone/>
            </a:pPr>
            <a:r>
              <a:rPr b="1" i="1" lang="en" sz="2300" u="none" cap="none" strike="noStrike">
                <a:solidFill>
                  <a:srgbClr val="674EA7"/>
                </a:solidFill>
                <a:latin typeface="Caveat"/>
                <a:ea typeface="Caveat"/>
                <a:cs typeface="Caveat"/>
                <a:sym typeface="Caveat"/>
              </a:rPr>
              <a:t>Before making a decision consider how your choice will affect you, your family and friends, your school ,and your community</a:t>
            </a:r>
            <a:endParaRPr b="1" i="1" sz="2300" u="none" cap="none" strike="noStrike">
              <a:solidFill>
                <a:srgbClr val="674EA7"/>
              </a:solidFill>
              <a:latin typeface="Caveat"/>
              <a:ea typeface="Caveat"/>
              <a:cs typeface="Caveat"/>
              <a:sym typeface="Caveat"/>
            </a:endParaRPr>
          </a:p>
          <a:p>
            <a:pPr indent="0" lvl="0" marL="0" marR="0" rtl="0" algn="l">
              <a:lnSpc>
                <a:spcPct val="115000"/>
              </a:lnSpc>
              <a:spcBef>
                <a:spcPts val="1200"/>
              </a:spcBef>
              <a:spcAft>
                <a:spcPts val="0"/>
              </a:spcAft>
              <a:buClr>
                <a:srgbClr val="000000"/>
              </a:buClr>
              <a:buSzPts val="2300"/>
              <a:buFont typeface="Arial"/>
              <a:buNone/>
            </a:pPr>
            <a:r>
              <a:t/>
            </a:r>
            <a:endParaRPr b="1" i="1" sz="2300" u="none" cap="none" strike="noStrike">
              <a:solidFill>
                <a:srgbClr val="674EA7"/>
              </a:solidFill>
              <a:latin typeface="Caveat"/>
              <a:ea typeface="Caveat"/>
              <a:cs typeface="Caveat"/>
              <a:sym typeface="Caveat"/>
            </a:endParaRPr>
          </a:p>
          <a:p>
            <a:pPr indent="0" lvl="0" marL="457200" marR="0" rtl="0" algn="l">
              <a:lnSpc>
                <a:spcPct val="115000"/>
              </a:lnSpc>
              <a:spcBef>
                <a:spcPts val="1200"/>
              </a:spcBef>
              <a:spcAft>
                <a:spcPts val="1200"/>
              </a:spcAft>
              <a:buClr>
                <a:srgbClr val="000000"/>
              </a:buClr>
              <a:buSzPts val="2300"/>
              <a:buFont typeface="Arial"/>
              <a:buNone/>
            </a:pPr>
            <a:r>
              <a:rPr b="1" i="1" lang="en" sz="2300" u="none" cap="none" strike="noStrike">
                <a:solidFill>
                  <a:srgbClr val="674EA7"/>
                </a:solidFill>
                <a:latin typeface="Caveat"/>
                <a:ea typeface="Caveat"/>
                <a:cs typeface="Caveat"/>
                <a:sym typeface="Caveat"/>
              </a:rPr>
              <a:t>You should feel good about the decisions you make and typically expect a positive outcome.</a:t>
            </a:r>
            <a:endParaRPr b="1" i="0" sz="2600" u="none" cap="none" strike="noStrike">
              <a:solidFill>
                <a:srgbClr val="674EA7"/>
              </a:solidFill>
              <a:latin typeface="Caveat"/>
              <a:ea typeface="Caveat"/>
              <a:cs typeface="Caveat"/>
              <a:sym typeface="Cave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 name="Shape 80"/>
        <p:cNvGrpSpPr/>
        <p:nvPr/>
      </p:nvGrpSpPr>
      <p:grpSpPr>
        <a:xfrm>
          <a:off x="0" y="0"/>
          <a:ext cx="0" cy="0"/>
          <a:chOff x="0" y="0"/>
          <a:chExt cx="0" cy="0"/>
        </a:xfrm>
      </p:grpSpPr>
      <p:sp>
        <p:nvSpPr>
          <p:cNvPr id="81" name="Google Shape;81;p3"/>
          <p:cNvSpPr txBox="1"/>
          <p:nvPr/>
        </p:nvSpPr>
        <p:spPr>
          <a:xfrm>
            <a:off x="272950" y="214475"/>
            <a:ext cx="3314400" cy="48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omic Sans MS"/>
                <a:ea typeface="Comic Sans MS"/>
                <a:cs typeface="Comic Sans MS"/>
                <a:sym typeface="Comic Sans MS"/>
              </a:rPr>
              <a:t>We’ve got your back!</a:t>
            </a:r>
            <a:endParaRPr b="1" i="0" sz="2400" u="none" cap="none" strike="noStrike">
              <a:solidFill>
                <a:srgbClr val="000000"/>
              </a:solidFill>
              <a:latin typeface="Comic Sans MS"/>
              <a:ea typeface="Comic Sans MS"/>
              <a:cs typeface="Comic Sans MS"/>
              <a:sym typeface="Comic Sans M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67" name="Shape 267"/>
        <p:cNvGrpSpPr/>
        <p:nvPr/>
      </p:nvGrpSpPr>
      <p:grpSpPr>
        <a:xfrm>
          <a:off x="0" y="0"/>
          <a:ext cx="0" cy="0"/>
          <a:chOff x="0" y="0"/>
          <a:chExt cx="0" cy="0"/>
        </a:xfrm>
      </p:grpSpPr>
      <p:sp>
        <p:nvSpPr>
          <p:cNvPr id="268" name="Google Shape;268;p30"/>
          <p:cNvSpPr txBox="1"/>
          <p:nvPr/>
        </p:nvSpPr>
        <p:spPr>
          <a:xfrm>
            <a:off x="452400" y="77200"/>
            <a:ext cx="8239200" cy="109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 sz="1900" u="none" cap="none" strike="noStrike">
                <a:solidFill>
                  <a:srgbClr val="FF0000"/>
                </a:solidFill>
                <a:latin typeface="Arial"/>
                <a:ea typeface="Arial"/>
                <a:cs typeface="Arial"/>
                <a:sym typeface="Arial"/>
              </a:rPr>
              <a:t>You have to make many decisions in your day.   </a:t>
            </a:r>
            <a:endParaRPr b="0" i="0" sz="1900" u="none" cap="none" strike="noStrike">
              <a:solidFill>
                <a:srgbClr val="FF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 sz="1900" u="none" cap="none" strike="noStrike">
                <a:solidFill>
                  <a:srgbClr val="FF0000"/>
                </a:solidFill>
                <a:latin typeface="Arial"/>
                <a:ea typeface="Arial"/>
                <a:cs typeface="Arial"/>
                <a:sym typeface="Arial"/>
              </a:rPr>
              <a:t>Try to consider your options and think about the outcomes before you act. </a:t>
            </a:r>
            <a:endParaRPr b="0" i="0" sz="1900" u="none" cap="none" strike="noStrike">
              <a:solidFill>
                <a:srgbClr val="FF0000"/>
              </a:solidFill>
              <a:latin typeface="Arial"/>
              <a:ea typeface="Arial"/>
              <a:cs typeface="Arial"/>
              <a:sym typeface="Arial"/>
            </a:endParaRPr>
          </a:p>
        </p:txBody>
      </p:sp>
      <p:sp>
        <p:nvSpPr>
          <p:cNvPr id="269" name="Google Shape;269;p30"/>
          <p:cNvSpPr/>
          <p:nvPr/>
        </p:nvSpPr>
        <p:spPr>
          <a:xfrm>
            <a:off x="5775225" y="1502200"/>
            <a:ext cx="1922400" cy="1647300"/>
          </a:xfrm>
          <a:prstGeom prst="octagon">
            <a:avLst>
              <a:gd fmla="val 29289"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30"/>
          <p:cNvSpPr txBox="1"/>
          <p:nvPr/>
        </p:nvSpPr>
        <p:spPr>
          <a:xfrm>
            <a:off x="6138952" y="1613025"/>
            <a:ext cx="1362000" cy="1351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br>
              <a:rPr b="0" i="0" lang="en"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30"/>
          <p:cNvSpPr txBox="1"/>
          <p:nvPr/>
        </p:nvSpPr>
        <p:spPr>
          <a:xfrm>
            <a:off x="5642625" y="1173694"/>
            <a:ext cx="827700" cy="21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134F5C"/>
                </a:solidFill>
                <a:latin typeface="Arial"/>
                <a:ea typeface="Arial"/>
                <a:cs typeface="Arial"/>
                <a:sym typeface="Arial"/>
              </a:rPr>
              <a:t>friends</a:t>
            </a:r>
            <a:endParaRPr b="1" i="0" sz="1400" u="none" cap="none" strike="noStrike">
              <a:solidFill>
                <a:srgbClr val="134F5C"/>
              </a:solidFill>
              <a:latin typeface="Arial"/>
              <a:ea typeface="Arial"/>
              <a:cs typeface="Arial"/>
              <a:sym typeface="Arial"/>
            </a:endParaRPr>
          </a:p>
        </p:txBody>
      </p:sp>
      <p:sp>
        <p:nvSpPr>
          <p:cNvPr id="272" name="Google Shape;272;p30"/>
          <p:cNvSpPr txBox="1"/>
          <p:nvPr/>
        </p:nvSpPr>
        <p:spPr>
          <a:xfrm>
            <a:off x="4931025" y="1759200"/>
            <a:ext cx="827700" cy="39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9900FF"/>
                </a:solidFill>
                <a:latin typeface="Arial"/>
                <a:ea typeface="Arial"/>
                <a:cs typeface="Arial"/>
                <a:sym typeface="Arial"/>
              </a:rPr>
              <a:t>health</a:t>
            </a:r>
            <a:endParaRPr b="1" i="0" sz="1400" u="none" cap="none" strike="noStrike">
              <a:solidFill>
                <a:srgbClr val="9900FF"/>
              </a:solidFill>
              <a:latin typeface="Arial"/>
              <a:ea typeface="Arial"/>
              <a:cs typeface="Arial"/>
              <a:sym typeface="Arial"/>
            </a:endParaRPr>
          </a:p>
        </p:txBody>
      </p:sp>
      <p:sp>
        <p:nvSpPr>
          <p:cNvPr id="273" name="Google Shape;273;p30"/>
          <p:cNvSpPr txBox="1"/>
          <p:nvPr/>
        </p:nvSpPr>
        <p:spPr>
          <a:xfrm>
            <a:off x="4953525" y="2617475"/>
            <a:ext cx="689100" cy="26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1C4587"/>
                </a:solidFill>
                <a:latin typeface="Arial"/>
                <a:ea typeface="Arial"/>
                <a:cs typeface="Arial"/>
                <a:sym typeface="Arial"/>
              </a:rPr>
              <a:t>food</a:t>
            </a:r>
            <a:endParaRPr b="1" i="0" sz="1500" u="none" cap="none" strike="noStrike">
              <a:solidFill>
                <a:srgbClr val="1C4587"/>
              </a:solidFill>
              <a:latin typeface="Arial"/>
              <a:ea typeface="Arial"/>
              <a:cs typeface="Arial"/>
              <a:sym typeface="Arial"/>
            </a:endParaRPr>
          </a:p>
        </p:txBody>
      </p:sp>
      <p:sp>
        <p:nvSpPr>
          <p:cNvPr id="274" name="Google Shape;274;p30"/>
          <p:cNvSpPr txBox="1"/>
          <p:nvPr/>
        </p:nvSpPr>
        <p:spPr>
          <a:xfrm>
            <a:off x="5840750" y="3149500"/>
            <a:ext cx="637200" cy="21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5B0F00"/>
                </a:solidFill>
                <a:latin typeface="Arial"/>
                <a:ea typeface="Arial"/>
                <a:cs typeface="Arial"/>
                <a:sym typeface="Arial"/>
              </a:rPr>
              <a:t>fun</a:t>
            </a:r>
            <a:endParaRPr b="1" i="0" sz="1400" u="none" cap="none" strike="noStrike">
              <a:solidFill>
                <a:srgbClr val="5B0F00"/>
              </a:solidFill>
              <a:latin typeface="Arial"/>
              <a:ea typeface="Arial"/>
              <a:cs typeface="Arial"/>
              <a:sym typeface="Arial"/>
            </a:endParaRPr>
          </a:p>
        </p:txBody>
      </p:sp>
      <p:sp>
        <p:nvSpPr>
          <p:cNvPr id="275" name="Google Shape;275;p30"/>
          <p:cNvSpPr txBox="1"/>
          <p:nvPr/>
        </p:nvSpPr>
        <p:spPr>
          <a:xfrm>
            <a:off x="7128525" y="3131450"/>
            <a:ext cx="689100" cy="21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38761D"/>
                </a:solidFill>
                <a:latin typeface="Arial"/>
                <a:ea typeface="Arial"/>
                <a:cs typeface="Arial"/>
                <a:sym typeface="Arial"/>
              </a:rPr>
              <a:t>sleep</a:t>
            </a:r>
            <a:endParaRPr b="1" i="0" sz="1500" u="none" cap="none" strike="noStrike">
              <a:solidFill>
                <a:srgbClr val="38761D"/>
              </a:solidFill>
              <a:latin typeface="Arial"/>
              <a:ea typeface="Arial"/>
              <a:cs typeface="Arial"/>
              <a:sym typeface="Arial"/>
            </a:endParaRPr>
          </a:p>
        </p:txBody>
      </p:sp>
      <p:sp>
        <p:nvSpPr>
          <p:cNvPr id="276" name="Google Shape;276;p30"/>
          <p:cNvSpPr txBox="1"/>
          <p:nvPr/>
        </p:nvSpPr>
        <p:spPr>
          <a:xfrm>
            <a:off x="7714125" y="2465000"/>
            <a:ext cx="1122300" cy="39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FF0000"/>
                </a:solidFill>
                <a:latin typeface="Arial"/>
                <a:ea typeface="Arial"/>
                <a:cs typeface="Arial"/>
                <a:sym typeface="Arial"/>
              </a:rPr>
              <a:t>school &amp; </a:t>
            </a:r>
            <a:r>
              <a:rPr b="1" i="0" lang="en" sz="1400" u="none" cap="none" strike="noStrike">
                <a:solidFill>
                  <a:srgbClr val="FF0000"/>
                </a:solidFill>
                <a:latin typeface="Arial"/>
                <a:ea typeface="Arial"/>
                <a:cs typeface="Arial"/>
                <a:sym typeface="Arial"/>
              </a:rPr>
              <a:t>homework</a:t>
            </a:r>
            <a:endParaRPr b="1" i="0" sz="1400" u="none" cap="none" strike="noStrike">
              <a:solidFill>
                <a:srgbClr val="FF0000"/>
              </a:solidFill>
              <a:latin typeface="Arial"/>
              <a:ea typeface="Arial"/>
              <a:cs typeface="Arial"/>
              <a:sym typeface="Arial"/>
            </a:endParaRPr>
          </a:p>
        </p:txBody>
      </p:sp>
      <p:sp>
        <p:nvSpPr>
          <p:cNvPr id="277" name="Google Shape;277;p30"/>
          <p:cNvSpPr txBox="1"/>
          <p:nvPr/>
        </p:nvSpPr>
        <p:spPr>
          <a:xfrm>
            <a:off x="7714125" y="1808550"/>
            <a:ext cx="827700" cy="29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7F6000"/>
                </a:solidFill>
                <a:latin typeface="Arial"/>
                <a:ea typeface="Arial"/>
                <a:cs typeface="Arial"/>
                <a:sym typeface="Arial"/>
              </a:rPr>
              <a:t>family</a:t>
            </a:r>
            <a:endParaRPr b="1" i="0" sz="1500" u="none" cap="none" strike="noStrike">
              <a:solidFill>
                <a:srgbClr val="7F6000"/>
              </a:solidFill>
              <a:latin typeface="Arial"/>
              <a:ea typeface="Arial"/>
              <a:cs typeface="Arial"/>
              <a:sym typeface="Arial"/>
            </a:endParaRPr>
          </a:p>
        </p:txBody>
      </p:sp>
      <p:sp>
        <p:nvSpPr>
          <p:cNvPr id="278" name="Google Shape;278;p30"/>
          <p:cNvSpPr txBox="1"/>
          <p:nvPr/>
        </p:nvSpPr>
        <p:spPr>
          <a:xfrm>
            <a:off x="7180425" y="1173688"/>
            <a:ext cx="637200" cy="21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FF9900"/>
                </a:solidFill>
                <a:latin typeface="Arial"/>
                <a:ea typeface="Arial"/>
                <a:cs typeface="Arial"/>
                <a:sym typeface="Arial"/>
              </a:rPr>
              <a:t>work </a:t>
            </a:r>
            <a:endParaRPr b="1" i="0" sz="1400" u="none" cap="none" strike="noStrike">
              <a:solidFill>
                <a:srgbClr val="FF9900"/>
              </a:solidFill>
              <a:latin typeface="Arial"/>
              <a:ea typeface="Arial"/>
              <a:cs typeface="Arial"/>
              <a:sym typeface="Arial"/>
            </a:endParaRPr>
          </a:p>
        </p:txBody>
      </p:sp>
      <p:sp>
        <p:nvSpPr>
          <p:cNvPr id="279" name="Google Shape;279;p30"/>
          <p:cNvSpPr/>
          <p:nvPr/>
        </p:nvSpPr>
        <p:spPr>
          <a:xfrm>
            <a:off x="250800" y="1391075"/>
            <a:ext cx="3780000" cy="2318100"/>
          </a:xfrm>
          <a:prstGeom prst="wedgeEllipseCallout">
            <a:avLst>
              <a:gd fmla="val 28397" name="adj1"/>
              <a:gd fmla="val 70869" name="adj2"/>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30"/>
          <p:cNvSpPr txBox="1"/>
          <p:nvPr/>
        </p:nvSpPr>
        <p:spPr>
          <a:xfrm>
            <a:off x="886500" y="1661775"/>
            <a:ext cx="2508600" cy="125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The most difficult issue I faced with virtual school was trying to get everything done on time.   There was so much work to do and it had to be done at a specific time, but I also had a job</a:t>
            </a:r>
            <a:r>
              <a:rPr b="1" i="0" lang="en" sz="1400" u="none" cap="none" strike="noStrike">
                <a:solidFill>
                  <a:srgbClr val="313131"/>
                </a:solidFill>
                <a:latin typeface="Arial"/>
                <a:ea typeface="Arial"/>
                <a:cs typeface="Arial"/>
                <a:sym typeface="Arial"/>
              </a:rPr>
              <a:t>! It was hard</a:t>
            </a:r>
            <a:endParaRPr b="1" i="0" sz="1600" u="none" cap="none" strike="noStrike">
              <a:solidFill>
                <a:srgbClr val="000000"/>
              </a:solidFill>
              <a:latin typeface="Arial"/>
              <a:ea typeface="Arial"/>
              <a:cs typeface="Arial"/>
              <a:sym typeface="Arial"/>
            </a:endParaRPr>
          </a:p>
        </p:txBody>
      </p:sp>
      <p:sp>
        <p:nvSpPr>
          <p:cNvPr id="281" name="Google Shape;281;p30"/>
          <p:cNvSpPr txBox="1"/>
          <p:nvPr/>
        </p:nvSpPr>
        <p:spPr>
          <a:xfrm>
            <a:off x="2759475" y="4008675"/>
            <a:ext cx="1570800" cy="69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Iamdra Tapia </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Class of 2021</a:t>
            </a:r>
            <a:endParaRPr b="1" i="0" sz="1600" u="none" cap="none" strike="noStrike">
              <a:solidFill>
                <a:srgbClr val="000000"/>
              </a:solidFill>
              <a:latin typeface="Arial"/>
              <a:ea typeface="Arial"/>
              <a:cs typeface="Arial"/>
              <a:sym typeface="Arial"/>
            </a:endParaRPr>
          </a:p>
        </p:txBody>
      </p:sp>
      <p:pic>
        <p:nvPicPr>
          <p:cNvPr id="282" name="Google Shape;282;p30" title="Imadra.mp3">
            <a:hlinkClick r:id="rId3"/>
          </p:cNvPr>
          <p:cNvPicPr preferRelativeResize="0"/>
          <p:nvPr/>
        </p:nvPicPr>
        <p:blipFill rotWithShape="1">
          <a:blip r:embed="rId4">
            <a:alphaModFix/>
          </a:blip>
          <a:srcRect b="0" l="0" r="0" t="0"/>
          <a:stretch/>
        </p:blipFill>
        <p:spPr>
          <a:xfrm>
            <a:off x="2302275" y="4071575"/>
            <a:ext cx="457200" cy="457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286" name="Shape 286"/>
        <p:cNvGrpSpPr/>
        <p:nvPr/>
      </p:nvGrpSpPr>
      <p:grpSpPr>
        <a:xfrm>
          <a:off x="0" y="0"/>
          <a:ext cx="0" cy="0"/>
          <a:chOff x="0" y="0"/>
          <a:chExt cx="0" cy="0"/>
        </a:xfrm>
      </p:grpSpPr>
      <p:sp>
        <p:nvSpPr>
          <p:cNvPr id="287" name="Google Shape;287;p31"/>
          <p:cNvSpPr txBox="1"/>
          <p:nvPr/>
        </p:nvSpPr>
        <p:spPr>
          <a:xfrm>
            <a:off x="2836750" y="483525"/>
            <a:ext cx="3585600" cy="4110300"/>
          </a:xfrm>
          <a:prstGeom prst="rect">
            <a:avLst/>
          </a:prstGeom>
          <a:solidFill>
            <a:srgbClr val="FFE599"/>
          </a:solid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All these areas are important</a:t>
            </a:r>
            <a:endParaRPr b="1" i="0" sz="1400" u="none" cap="none" strike="noStrike">
              <a:solidFill>
                <a:srgbClr val="000000"/>
              </a:solidFill>
              <a:latin typeface="Arial"/>
              <a:ea typeface="Arial"/>
              <a:cs typeface="Arial"/>
              <a:sym typeface="Arial"/>
            </a:endParaRPr>
          </a:p>
          <a:p>
            <a:pPr indent="0" lvl="0" marL="45720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Social Life</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Academics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Hobbies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Work</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Taking care of yourself</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You have to make decisions regarding what’s best for you in the long run!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At different times, one area must take priority.  At 8:30 am, it’s best for you in the long run to prioritize school work over sleep.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8" name="Google Shape;288;p31"/>
          <p:cNvPicPr preferRelativeResize="0"/>
          <p:nvPr/>
        </p:nvPicPr>
        <p:blipFill rotWithShape="1">
          <a:blip r:embed="rId3">
            <a:alphaModFix/>
          </a:blip>
          <a:srcRect b="0" l="0" r="0" t="0"/>
          <a:stretch/>
        </p:blipFill>
        <p:spPr>
          <a:xfrm>
            <a:off x="152400" y="152400"/>
            <a:ext cx="2534751" cy="1840976"/>
          </a:xfrm>
          <a:prstGeom prst="rect">
            <a:avLst/>
          </a:prstGeom>
          <a:noFill/>
          <a:ln>
            <a:noFill/>
          </a:ln>
        </p:spPr>
      </p:pic>
      <p:pic>
        <p:nvPicPr>
          <p:cNvPr id="289" name="Google Shape;289;p31"/>
          <p:cNvPicPr preferRelativeResize="0"/>
          <p:nvPr/>
        </p:nvPicPr>
        <p:blipFill rotWithShape="1">
          <a:blip r:embed="rId4">
            <a:alphaModFix/>
          </a:blip>
          <a:srcRect b="0" l="0" r="0" t="0"/>
          <a:stretch/>
        </p:blipFill>
        <p:spPr>
          <a:xfrm>
            <a:off x="39500" y="2755751"/>
            <a:ext cx="2760549" cy="1838066"/>
          </a:xfrm>
          <a:prstGeom prst="rect">
            <a:avLst/>
          </a:prstGeom>
          <a:noFill/>
          <a:ln>
            <a:noFill/>
          </a:ln>
        </p:spPr>
      </p:pic>
      <p:pic>
        <p:nvPicPr>
          <p:cNvPr id="290" name="Google Shape;290;p31"/>
          <p:cNvPicPr preferRelativeResize="0"/>
          <p:nvPr/>
        </p:nvPicPr>
        <p:blipFill rotWithShape="1">
          <a:blip r:embed="rId5">
            <a:alphaModFix/>
          </a:blip>
          <a:srcRect b="0" l="0" r="0" t="0"/>
          <a:stretch/>
        </p:blipFill>
        <p:spPr>
          <a:xfrm>
            <a:off x="6459500" y="152400"/>
            <a:ext cx="2534753" cy="1688039"/>
          </a:xfrm>
          <a:prstGeom prst="rect">
            <a:avLst/>
          </a:prstGeom>
          <a:noFill/>
          <a:ln>
            <a:noFill/>
          </a:ln>
        </p:spPr>
      </p:pic>
      <p:pic>
        <p:nvPicPr>
          <p:cNvPr id="291" name="Google Shape;291;p31"/>
          <p:cNvPicPr preferRelativeResize="0"/>
          <p:nvPr/>
        </p:nvPicPr>
        <p:blipFill rotWithShape="1">
          <a:blip r:embed="rId6">
            <a:alphaModFix/>
          </a:blip>
          <a:srcRect b="0" l="0" r="0" t="0"/>
          <a:stretch/>
        </p:blipFill>
        <p:spPr>
          <a:xfrm>
            <a:off x="6459500" y="3357947"/>
            <a:ext cx="2459325" cy="1637200"/>
          </a:xfrm>
          <a:prstGeom prst="rect">
            <a:avLst/>
          </a:prstGeom>
          <a:noFill/>
          <a:ln>
            <a:noFill/>
          </a:ln>
        </p:spPr>
      </p:pic>
      <p:pic>
        <p:nvPicPr>
          <p:cNvPr id="292" name="Google Shape;292;p31"/>
          <p:cNvPicPr preferRelativeResize="0"/>
          <p:nvPr/>
        </p:nvPicPr>
        <p:blipFill rotWithShape="1">
          <a:blip r:embed="rId7">
            <a:alphaModFix/>
          </a:blip>
          <a:srcRect b="0" l="0" r="0" t="0"/>
          <a:stretch/>
        </p:blipFill>
        <p:spPr>
          <a:xfrm>
            <a:off x="3564375" y="3679900"/>
            <a:ext cx="2459626" cy="1463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6" name="Shape 296"/>
        <p:cNvGrpSpPr/>
        <p:nvPr/>
      </p:nvGrpSpPr>
      <p:grpSpPr>
        <a:xfrm>
          <a:off x="0" y="0"/>
          <a:ext cx="0" cy="0"/>
          <a:chOff x="0" y="0"/>
          <a:chExt cx="0" cy="0"/>
        </a:xfrm>
      </p:grpSpPr>
      <p:sp>
        <p:nvSpPr>
          <p:cNvPr id="297" name="Google Shape;297;p32"/>
          <p:cNvSpPr/>
          <p:nvPr/>
        </p:nvSpPr>
        <p:spPr>
          <a:xfrm>
            <a:off x="417775" y="275850"/>
            <a:ext cx="8343423" cy="475950"/>
          </a:xfrm>
          <a:prstGeom prst="rect">
            <a:avLst/>
          </a:prstGeom>
        </p:spPr>
        <p:txBody>
          <a:bodyPr>
            <a:prstTxWarp prst="textPlain"/>
          </a:bodyPr>
          <a:lstStyle/>
          <a:p>
            <a:pPr lvl="0" algn="ctr"/>
            <a:r>
              <a:rPr b="0" i="0">
                <a:ln cap="flat" cmpd="sng" w="9525">
                  <a:solidFill>
                    <a:srgbClr val="4A86E8"/>
                  </a:solidFill>
                  <a:prstDash val="solid"/>
                  <a:round/>
                  <a:headEnd len="sm" w="sm" type="none"/>
                  <a:tailEnd len="sm" w="sm" type="none"/>
                </a:ln>
                <a:solidFill>
                  <a:schemeClr val="lt2"/>
                </a:solidFill>
                <a:latin typeface="Arial"/>
              </a:rPr>
              <a:t>WHO ARE YOUR SCHOOL-BASED HELPERS?</a:t>
            </a:r>
          </a:p>
        </p:txBody>
      </p:sp>
      <p:pic>
        <p:nvPicPr>
          <p:cNvPr id="298" name="Google Shape;298;p32"/>
          <p:cNvPicPr preferRelativeResize="0"/>
          <p:nvPr/>
        </p:nvPicPr>
        <p:blipFill rotWithShape="1">
          <a:blip r:embed="rId3">
            <a:alphaModFix/>
          </a:blip>
          <a:srcRect b="0" l="0" r="0" t="0"/>
          <a:stretch/>
        </p:blipFill>
        <p:spPr>
          <a:xfrm>
            <a:off x="2207167" y="2594653"/>
            <a:ext cx="990992" cy="1588550"/>
          </a:xfrm>
          <a:prstGeom prst="rect">
            <a:avLst/>
          </a:prstGeom>
          <a:noFill/>
          <a:ln>
            <a:noFill/>
          </a:ln>
        </p:spPr>
      </p:pic>
      <p:pic>
        <p:nvPicPr>
          <p:cNvPr id="299" name="Google Shape;299;p32"/>
          <p:cNvPicPr preferRelativeResize="0"/>
          <p:nvPr/>
        </p:nvPicPr>
        <p:blipFill rotWithShape="1">
          <a:blip r:embed="rId4">
            <a:alphaModFix/>
          </a:blip>
          <a:srcRect b="0" l="0" r="0" t="0"/>
          <a:stretch/>
        </p:blipFill>
        <p:spPr>
          <a:xfrm>
            <a:off x="3020100" y="801075"/>
            <a:ext cx="3103824" cy="3462400"/>
          </a:xfrm>
          <a:prstGeom prst="rect">
            <a:avLst/>
          </a:prstGeom>
          <a:noFill/>
          <a:ln>
            <a:noFill/>
          </a:ln>
        </p:spPr>
      </p:pic>
      <p:sp>
        <p:nvSpPr>
          <p:cNvPr id="300" name="Google Shape;300;p32"/>
          <p:cNvSpPr/>
          <p:nvPr/>
        </p:nvSpPr>
        <p:spPr>
          <a:xfrm>
            <a:off x="299875" y="1332575"/>
            <a:ext cx="2957414" cy="4759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SCHOOL COUNSELORS</a:t>
            </a:r>
          </a:p>
        </p:txBody>
      </p:sp>
      <p:sp>
        <p:nvSpPr>
          <p:cNvPr id="301" name="Google Shape;301;p32"/>
          <p:cNvSpPr/>
          <p:nvPr/>
        </p:nvSpPr>
        <p:spPr>
          <a:xfrm>
            <a:off x="5655900" y="2900100"/>
            <a:ext cx="3103825" cy="3633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SCHOOL SOCIAL WORKERS</a:t>
            </a:r>
          </a:p>
        </p:txBody>
      </p:sp>
      <p:sp>
        <p:nvSpPr>
          <p:cNvPr id="302" name="Google Shape;302;p32"/>
          <p:cNvSpPr/>
          <p:nvPr/>
        </p:nvSpPr>
        <p:spPr>
          <a:xfrm>
            <a:off x="5478525" y="4083175"/>
            <a:ext cx="2837792" cy="3633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SCHOOL PSYCHOLOGIST</a:t>
            </a:r>
          </a:p>
        </p:txBody>
      </p:sp>
      <p:sp>
        <p:nvSpPr>
          <p:cNvPr id="303" name="Google Shape;303;p32"/>
          <p:cNvSpPr/>
          <p:nvPr/>
        </p:nvSpPr>
        <p:spPr>
          <a:xfrm>
            <a:off x="6532175" y="1205300"/>
            <a:ext cx="2227557" cy="32197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TEACHERS</a:t>
            </a:r>
          </a:p>
        </p:txBody>
      </p:sp>
      <p:sp>
        <p:nvSpPr>
          <p:cNvPr id="304" name="Google Shape;304;p32"/>
          <p:cNvSpPr/>
          <p:nvPr/>
        </p:nvSpPr>
        <p:spPr>
          <a:xfrm>
            <a:off x="614875" y="2231750"/>
            <a:ext cx="1789380" cy="3629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PRINCIPAL</a:t>
            </a:r>
          </a:p>
        </p:txBody>
      </p:sp>
      <p:sp>
        <p:nvSpPr>
          <p:cNvPr id="305" name="Google Shape;305;p32"/>
          <p:cNvSpPr/>
          <p:nvPr/>
        </p:nvSpPr>
        <p:spPr>
          <a:xfrm>
            <a:off x="997200" y="4074600"/>
            <a:ext cx="1978417" cy="32197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SUPERVISORS</a:t>
            </a:r>
          </a:p>
        </p:txBody>
      </p:sp>
      <p:sp>
        <p:nvSpPr>
          <p:cNvPr id="306" name="Google Shape;306;p32"/>
          <p:cNvSpPr/>
          <p:nvPr/>
        </p:nvSpPr>
        <p:spPr>
          <a:xfrm>
            <a:off x="417775" y="3044238"/>
            <a:ext cx="2179626" cy="36290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VICE-PRINCIPAL</a:t>
            </a:r>
          </a:p>
        </p:txBody>
      </p:sp>
      <p:sp>
        <p:nvSpPr>
          <p:cNvPr id="307" name="Google Shape;307;p32"/>
          <p:cNvSpPr/>
          <p:nvPr/>
        </p:nvSpPr>
        <p:spPr>
          <a:xfrm>
            <a:off x="6582125" y="2086187"/>
            <a:ext cx="1816299" cy="3633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SCHOOL NURSE</a:t>
            </a:r>
          </a:p>
        </p:txBody>
      </p:sp>
      <p:sp>
        <p:nvSpPr>
          <p:cNvPr id="308" name="Google Shape;308;p32"/>
          <p:cNvSpPr/>
          <p:nvPr/>
        </p:nvSpPr>
        <p:spPr>
          <a:xfrm>
            <a:off x="2500775" y="4642875"/>
            <a:ext cx="4142458" cy="32197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EDUCATORS THAT YOU TRUST</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2" name="Shape 312"/>
        <p:cNvGrpSpPr/>
        <p:nvPr/>
      </p:nvGrpSpPr>
      <p:grpSpPr>
        <a:xfrm>
          <a:off x="0" y="0"/>
          <a:ext cx="0" cy="0"/>
          <a:chOff x="0" y="0"/>
          <a:chExt cx="0" cy="0"/>
        </a:xfrm>
      </p:grpSpPr>
      <p:sp>
        <p:nvSpPr>
          <p:cNvPr id="313" name="Google Shape;313;p33"/>
          <p:cNvSpPr/>
          <p:nvPr/>
        </p:nvSpPr>
        <p:spPr>
          <a:xfrm>
            <a:off x="1712650" y="319925"/>
            <a:ext cx="5718683" cy="58757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FF"/>
                </a:solidFill>
                <a:latin typeface="Arial"/>
              </a:rPr>
              <a:t>HOW TO REACH YOUR SCHOOL COUNSELOR</a:t>
            </a:r>
          </a:p>
        </p:txBody>
      </p:sp>
      <p:sp>
        <p:nvSpPr>
          <p:cNvPr id="314" name="Google Shape;314;p33"/>
          <p:cNvSpPr/>
          <p:nvPr/>
        </p:nvSpPr>
        <p:spPr>
          <a:xfrm>
            <a:off x="679900" y="189745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33"/>
          <p:cNvSpPr/>
          <p:nvPr/>
        </p:nvSpPr>
        <p:spPr>
          <a:xfrm>
            <a:off x="679900" y="275930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33"/>
          <p:cNvSpPr txBox="1"/>
          <p:nvPr/>
        </p:nvSpPr>
        <p:spPr>
          <a:xfrm>
            <a:off x="1995275" y="1940350"/>
            <a:ext cx="24240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sng" cap="none" strike="noStrike">
                <a:solidFill>
                  <a:srgbClr val="FFFFFF"/>
                </a:solidFill>
                <a:latin typeface="Arial"/>
                <a:ea typeface="Arial"/>
                <a:cs typeface="Arial"/>
                <a:sym typeface="Arial"/>
                <a:hlinkClick r:id="rId3">
                  <a:extLst>
                    <a:ext uri="{A12FA001-AC4F-418D-AE19-62706E023703}">
                      <ahyp:hlinkClr val="tx"/>
                    </a:ext>
                  </a:extLst>
                </a:hlinkClick>
              </a:rPr>
              <a:t>Talk To My Counselor</a:t>
            </a:r>
            <a:endParaRPr b="0" i="0" sz="1900" u="none" cap="none" strike="noStrike">
              <a:solidFill>
                <a:srgbClr val="FFFFFF"/>
              </a:solidFill>
              <a:latin typeface="Arial"/>
              <a:ea typeface="Arial"/>
              <a:cs typeface="Arial"/>
              <a:sym typeface="Arial"/>
            </a:endParaRPr>
          </a:p>
        </p:txBody>
      </p:sp>
      <p:sp>
        <p:nvSpPr>
          <p:cNvPr id="317" name="Google Shape;317;p33"/>
          <p:cNvSpPr txBox="1"/>
          <p:nvPr/>
        </p:nvSpPr>
        <p:spPr>
          <a:xfrm>
            <a:off x="1995275" y="2759300"/>
            <a:ext cx="2689800" cy="66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sng" cap="none" strike="noStrike">
                <a:solidFill>
                  <a:srgbClr val="FFFFFF"/>
                </a:solidFill>
                <a:latin typeface="Arial"/>
                <a:ea typeface="Arial"/>
                <a:cs typeface="Arial"/>
                <a:sym typeface="Arial"/>
                <a:hlinkClick r:id="rId4">
                  <a:extLst>
                    <a:ext uri="{A12FA001-AC4F-418D-AE19-62706E023703}">
                      <ahyp:hlinkClr val="tx"/>
                    </a:ext>
                  </a:extLst>
                </a:hlinkClick>
              </a:rPr>
              <a:t>School Counselor Directory</a:t>
            </a:r>
            <a:endParaRPr b="0" i="0" sz="1900" u="none" cap="none" strike="noStrike">
              <a:solidFill>
                <a:srgbClr val="FFFFFF"/>
              </a:solidFill>
              <a:latin typeface="Arial"/>
              <a:ea typeface="Arial"/>
              <a:cs typeface="Arial"/>
              <a:sym typeface="Arial"/>
            </a:endParaRPr>
          </a:p>
        </p:txBody>
      </p:sp>
      <p:pic>
        <p:nvPicPr>
          <p:cNvPr id="318" name="Google Shape;318;p33"/>
          <p:cNvPicPr preferRelativeResize="0"/>
          <p:nvPr/>
        </p:nvPicPr>
        <p:blipFill rotWithShape="1">
          <a:blip r:embed="rId5">
            <a:alphaModFix/>
          </a:blip>
          <a:srcRect b="0" l="0" r="0" t="0"/>
          <a:stretch/>
        </p:blipFill>
        <p:spPr>
          <a:xfrm>
            <a:off x="4837475" y="1483176"/>
            <a:ext cx="4154124" cy="233669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22" name="Shape 322"/>
        <p:cNvGrpSpPr/>
        <p:nvPr/>
      </p:nvGrpSpPr>
      <p:grpSpPr>
        <a:xfrm>
          <a:off x="0" y="0"/>
          <a:ext cx="0" cy="0"/>
          <a:chOff x="0" y="0"/>
          <a:chExt cx="0" cy="0"/>
        </a:xfrm>
      </p:grpSpPr>
      <p:sp>
        <p:nvSpPr>
          <p:cNvPr id="323" name="Google Shape;323;p34"/>
          <p:cNvSpPr/>
          <p:nvPr/>
        </p:nvSpPr>
        <p:spPr>
          <a:xfrm>
            <a:off x="531375" y="351275"/>
            <a:ext cx="7864405" cy="4759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HOW TO REACH OTHER SCHOOL-BASED HELPERS</a:t>
            </a:r>
          </a:p>
        </p:txBody>
      </p:sp>
      <p:sp>
        <p:nvSpPr>
          <p:cNvPr id="324" name="Google Shape;324;p34"/>
          <p:cNvSpPr txBox="1"/>
          <p:nvPr/>
        </p:nvSpPr>
        <p:spPr>
          <a:xfrm>
            <a:off x="5049500" y="1654750"/>
            <a:ext cx="25653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sng" cap="none" strike="noStrike">
                <a:solidFill>
                  <a:schemeClr val="hlink"/>
                </a:solidFill>
                <a:latin typeface="Arial"/>
                <a:ea typeface="Arial"/>
                <a:cs typeface="Arial"/>
                <a:sym typeface="Arial"/>
                <a:hlinkClick r:id="rId3"/>
              </a:rPr>
              <a:t>http://www.paterson.k12.nj.us/</a:t>
            </a:r>
            <a:endParaRPr b="1" i="0" sz="1600" u="none" cap="none" strike="noStrike">
              <a:solidFill>
                <a:srgbClr val="000000"/>
              </a:solidFill>
              <a:latin typeface="Arial"/>
              <a:ea typeface="Arial"/>
              <a:cs typeface="Arial"/>
              <a:sym typeface="Arial"/>
            </a:endParaRPr>
          </a:p>
        </p:txBody>
      </p:sp>
      <p:sp>
        <p:nvSpPr>
          <p:cNvPr id="325" name="Google Shape;325;p34"/>
          <p:cNvSpPr/>
          <p:nvPr/>
        </p:nvSpPr>
        <p:spPr>
          <a:xfrm>
            <a:off x="3941375" y="133580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34"/>
          <p:cNvSpPr/>
          <p:nvPr/>
        </p:nvSpPr>
        <p:spPr>
          <a:xfrm>
            <a:off x="3941375" y="199915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34"/>
          <p:cNvSpPr/>
          <p:nvPr/>
        </p:nvSpPr>
        <p:spPr>
          <a:xfrm>
            <a:off x="3941375" y="2662488"/>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34"/>
          <p:cNvSpPr txBox="1"/>
          <p:nvPr/>
        </p:nvSpPr>
        <p:spPr>
          <a:xfrm>
            <a:off x="3143250" y="3488125"/>
            <a:ext cx="54900" cy="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34"/>
          <p:cNvSpPr txBox="1"/>
          <p:nvPr/>
        </p:nvSpPr>
        <p:spPr>
          <a:xfrm>
            <a:off x="4936525" y="2042050"/>
            <a:ext cx="41679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Paterson Email address and ppsstaff.org email address</a:t>
            </a:r>
            <a:endParaRPr b="0" i="0" sz="1400" u="none" cap="none" strike="noStrike">
              <a:solidFill>
                <a:srgbClr val="FFFFFF"/>
              </a:solidFill>
              <a:latin typeface="Arial"/>
              <a:ea typeface="Arial"/>
              <a:cs typeface="Arial"/>
              <a:sym typeface="Arial"/>
            </a:endParaRPr>
          </a:p>
        </p:txBody>
      </p:sp>
      <p:sp>
        <p:nvSpPr>
          <p:cNvPr id="330" name="Google Shape;330;p34"/>
          <p:cNvSpPr txBox="1"/>
          <p:nvPr/>
        </p:nvSpPr>
        <p:spPr>
          <a:xfrm>
            <a:off x="4936525" y="2649288"/>
            <a:ext cx="41679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Office Tel. Numbers and/or Work Mobile </a:t>
            </a:r>
            <a:endParaRPr b="0" i="0" sz="1400" u="none" cap="none" strike="noStrike">
              <a:solidFill>
                <a:srgbClr val="FFFFFF"/>
              </a:solidFill>
              <a:latin typeface="Arial"/>
              <a:ea typeface="Arial"/>
              <a:cs typeface="Arial"/>
              <a:sym typeface="Arial"/>
            </a:endParaRPr>
          </a:p>
        </p:txBody>
      </p:sp>
      <p:sp>
        <p:nvSpPr>
          <p:cNvPr id="331" name="Google Shape;331;p34"/>
          <p:cNvSpPr txBox="1"/>
          <p:nvPr/>
        </p:nvSpPr>
        <p:spPr>
          <a:xfrm>
            <a:off x="4936525" y="1378700"/>
            <a:ext cx="35994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Visit the Paterson Public School Website</a:t>
            </a:r>
            <a:endParaRPr b="0" i="0" sz="1400" u="none" cap="none" strike="noStrike">
              <a:solidFill>
                <a:srgbClr val="FFFFFF"/>
              </a:solidFill>
              <a:latin typeface="Arial"/>
              <a:ea typeface="Arial"/>
              <a:cs typeface="Arial"/>
              <a:sym typeface="Arial"/>
            </a:endParaRPr>
          </a:p>
        </p:txBody>
      </p:sp>
      <p:sp>
        <p:nvSpPr>
          <p:cNvPr id="332" name="Google Shape;332;p34"/>
          <p:cNvSpPr txBox="1"/>
          <p:nvPr/>
        </p:nvSpPr>
        <p:spPr>
          <a:xfrm>
            <a:off x="5049500" y="3256525"/>
            <a:ext cx="41679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Google Classroom</a:t>
            </a:r>
            <a:endParaRPr b="0" i="0" sz="1400" u="none" cap="none" strike="noStrike">
              <a:solidFill>
                <a:srgbClr val="FFFFFF"/>
              </a:solidFill>
              <a:latin typeface="Arial"/>
              <a:ea typeface="Arial"/>
              <a:cs typeface="Arial"/>
              <a:sym typeface="Arial"/>
            </a:endParaRPr>
          </a:p>
        </p:txBody>
      </p:sp>
      <p:sp>
        <p:nvSpPr>
          <p:cNvPr id="333" name="Google Shape;333;p34"/>
          <p:cNvSpPr/>
          <p:nvPr/>
        </p:nvSpPr>
        <p:spPr>
          <a:xfrm>
            <a:off x="3990625" y="3256525"/>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34"/>
          <p:cNvSpPr txBox="1"/>
          <p:nvPr/>
        </p:nvSpPr>
        <p:spPr>
          <a:xfrm>
            <a:off x="876950" y="2010100"/>
            <a:ext cx="1753800" cy="63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5" name="Google Shape;335;p34"/>
          <p:cNvPicPr preferRelativeResize="0"/>
          <p:nvPr/>
        </p:nvPicPr>
        <p:blipFill rotWithShape="1">
          <a:blip r:embed="rId4">
            <a:alphaModFix/>
          </a:blip>
          <a:srcRect b="0" l="0" r="0" t="0"/>
          <a:stretch/>
        </p:blipFill>
        <p:spPr>
          <a:xfrm>
            <a:off x="428300" y="1442025"/>
            <a:ext cx="2838450" cy="212883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9" name="Shape 339"/>
        <p:cNvGrpSpPr/>
        <p:nvPr/>
      </p:nvGrpSpPr>
      <p:grpSpPr>
        <a:xfrm>
          <a:off x="0" y="0"/>
          <a:ext cx="0" cy="0"/>
          <a:chOff x="0" y="0"/>
          <a:chExt cx="0" cy="0"/>
        </a:xfrm>
      </p:grpSpPr>
      <p:pic>
        <p:nvPicPr>
          <p:cNvPr id="340" name="Google Shape;340;p35">
            <a:hlinkClick r:id="rId3"/>
          </p:cNvPr>
          <p:cNvPicPr preferRelativeResize="0"/>
          <p:nvPr/>
        </p:nvPicPr>
        <p:blipFill rotWithShape="1">
          <a:blip r:embed="rId4">
            <a:alphaModFix/>
          </a:blip>
          <a:srcRect b="0" l="0" r="0" t="0"/>
          <a:stretch/>
        </p:blipFill>
        <p:spPr>
          <a:xfrm>
            <a:off x="4134750" y="451640"/>
            <a:ext cx="874500" cy="382594"/>
          </a:xfrm>
          <a:prstGeom prst="rect">
            <a:avLst/>
          </a:prstGeom>
          <a:noFill/>
          <a:ln>
            <a:noFill/>
          </a:ln>
        </p:spPr>
      </p:pic>
      <p:sp>
        <p:nvSpPr>
          <p:cNvPr id="341" name="Google Shape;341;p35"/>
          <p:cNvSpPr txBox="1"/>
          <p:nvPr/>
        </p:nvSpPr>
        <p:spPr>
          <a:xfrm>
            <a:off x="0" y="3857625"/>
            <a:ext cx="9144000" cy="1285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39AC37"/>
                </a:solidFill>
                <a:latin typeface="Arial"/>
                <a:ea typeface="Arial"/>
                <a:cs typeface="Arial"/>
                <a:sym typeface="Arial"/>
              </a:rPr>
              <a:t>ⓘ</a:t>
            </a:r>
            <a:r>
              <a:rPr b="0" i="0" lang="en" sz="1400" u="none" cap="none" strike="noStrike">
                <a:solidFill>
                  <a:srgbClr val="000000"/>
                </a:solidFill>
                <a:latin typeface="Arial"/>
                <a:ea typeface="Arial"/>
                <a:cs typeface="Arial"/>
                <a:sym typeface="Arial"/>
              </a:rPr>
              <a:t> Start presenting to display the poll results on this slide.</a:t>
            </a:r>
            <a:endParaRPr b="0" i="0" sz="1400" u="none" cap="none" strike="noStrike">
              <a:solidFill>
                <a:srgbClr val="000000"/>
              </a:solidFill>
              <a:latin typeface="Arial"/>
              <a:ea typeface="Arial"/>
              <a:cs typeface="Arial"/>
              <a:sym typeface="Arial"/>
            </a:endParaRPr>
          </a:p>
        </p:txBody>
      </p:sp>
      <p:sp>
        <p:nvSpPr>
          <p:cNvPr id="342" name="Google Shape;342;p35"/>
          <p:cNvSpPr txBox="1"/>
          <p:nvPr/>
        </p:nvSpPr>
        <p:spPr>
          <a:xfrm>
            <a:off x="0" y="1285875"/>
            <a:ext cx="9144000" cy="257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rgbClr val="424242"/>
                </a:solidFill>
                <a:latin typeface="Lato"/>
                <a:ea typeface="Lato"/>
                <a:cs typeface="Lato"/>
                <a:sym typeface="Lato"/>
              </a:rPr>
              <a:t>Do you have a school based helper you feel comfortable talking to about school and personal issues? </a:t>
            </a:r>
            <a:endParaRPr b="0" i="0" sz="3600" u="none" cap="none" strike="noStrike">
              <a:solidFill>
                <a:srgbClr val="424242"/>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6" name="Shape 346"/>
        <p:cNvGrpSpPr/>
        <p:nvPr/>
      </p:nvGrpSpPr>
      <p:grpSpPr>
        <a:xfrm>
          <a:off x="0" y="0"/>
          <a:ext cx="0" cy="0"/>
          <a:chOff x="0" y="0"/>
          <a:chExt cx="0" cy="0"/>
        </a:xfrm>
      </p:grpSpPr>
      <p:sp>
        <p:nvSpPr>
          <p:cNvPr id="347" name="Google Shape;347;p36"/>
          <p:cNvSpPr txBox="1"/>
          <p:nvPr/>
        </p:nvSpPr>
        <p:spPr>
          <a:xfrm>
            <a:off x="112050" y="134475"/>
            <a:ext cx="7115700" cy="79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highlight>
                  <a:srgbClr val="FFFF00"/>
                </a:highlight>
                <a:latin typeface="Arial"/>
                <a:ea typeface="Arial"/>
                <a:cs typeface="Arial"/>
                <a:sym typeface="Arial"/>
              </a:rPr>
              <a:t>Whether you are here…...</a:t>
            </a:r>
            <a:endParaRPr b="0" i="0" sz="34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1" name="Shape 351"/>
        <p:cNvGrpSpPr/>
        <p:nvPr/>
      </p:nvGrpSpPr>
      <p:grpSpPr>
        <a:xfrm>
          <a:off x="0" y="0"/>
          <a:ext cx="0" cy="0"/>
          <a:chOff x="0" y="0"/>
          <a:chExt cx="0" cy="0"/>
        </a:xfrm>
      </p:grpSpPr>
      <p:sp>
        <p:nvSpPr>
          <p:cNvPr id="352" name="Google Shape;352;p37"/>
          <p:cNvSpPr txBox="1"/>
          <p:nvPr/>
        </p:nvSpPr>
        <p:spPr>
          <a:xfrm>
            <a:off x="156875" y="156900"/>
            <a:ext cx="7115700" cy="79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300"/>
              <a:buFont typeface="Arial"/>
              <a:buNone/>
            </a:pPr>
            <a:r>
              <a:rPr b="0" i="0" lang="en" sz="4300" u="none" cap="none" strike="noStrike">
                <a:solidFill>
                  <a:srgbClr val="000000"/>
                </a:solidFill>
                <a:highlight>
                  <a:srgbClr val="FFFF00"/>
                </a:highlight>
                <a:latin typeface="Arial"/>
                <a:ea typeface="Arial"/>
                <a:cs typeface="Arial"/>
                <a:sym typeface="Arial"/>
              </a:rPr>
              <a:t>Or if you are here…...</a:t>
            </a:r>
            <a:endParaRPr b="0" i="0" sz="43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38"/>
          <p:cNvSpPr txBox="1"/>
          <p:nvPr/>
        </p:nvSpPr>
        <p:spPr>
          <a:xfrm>
            <a:off x="1189100" y="97375"/>
            <a:ext cx="6561300" cy="79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highlight>
                  <a:srgbClr val="FFFF00"/>
                </a:highlight>
                <a:latin typeface="Arial"/>
                <a:ea typeface="Arial"/>
                <a:cs typeface="Arial"/>
                <a:sym typeface="Arial"/>
              </a:rPr>
              <a:t>We are here for you.. anywhere! </a:t>
            </a:r>
            <a:endParaRPr b="0" i="0" sz="3400" u="none" cap="none" strike="noStrike">
              <a:solidFill>
                <a:srgbClr val="000000"/>
              </a:solidFill>
              <a:highlight>
                <a:srgbClr val="FFFF00"/>
              </a:highlight>
              <a:latin typeface="Arial"/>
              <a:ea typeface="Arial"/>
              <a:cs typeface="Arial"/>
              <a:sym typeface="Arial"/>
            </a:endParaRPr>
          </a:p>
        </p:txBody>
      </p:sp>
      <p:pic>
        <p:nvPicPr>
          <p:cNvPr id="358" name="Google Shape;358;p38"/>
          <p:cNvPicPr preferRelativeResize="0"/>
          <p:nvPr/>
        </p:nvPicPr>
        <p:blipFill rotWithShape="1">
          <a:blip r:embed="rId3">
            <a:alphaModFix/>
          </a:blip>
          <a:srcRect b="0" l="0" r="0" t="0"/>
          <a:stretch/>
        </p:blipFill>
        <p:spPr>
          <a:xfrm>
            <a:off x="152400" y="936500"/>
            <a:ext cx="8839200" cy="327050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39"/>
          <p:cNvSpPr txBox="1"/>
          <p:nvPr/>
        </p:nvSpPr>
        <p:spPr>
          <a:xfrm>
            <a:off x="2657250" y="140675"/>
            <a:ext cx="3829500" cy="47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References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39"/>
          <p:cNvSpPr txBox="1"/>
          <p:nvPr/>
        </p:nvSpPr>
        <p:spPr>
          <a:xfrm>
            <a:off x="379250" y="500700"/>
            <a:ext cx="7940400" cy="414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Love is respect. (2017) </a:t>
            </a:r>
            <a:r>
              <a:rPr b="0" i="1" lang="en" sz="1400" u="none" cap="none" strike="noStrike">
                <a:solidFill>
                  <a:srgbClr val="000000"/>
                </a:solidFill>
                <a:latin typeface="Arial"/>
                <a:ea typeface="Arial"/>
                <a:cs typeface="Arial"/>
                <a:sym typeface="Arial"/>
              </a:rPr>
              <a:t>Dating abuse statistics. </a:t>
            </a:r>
            <a:endParaRPr b="0" i="1" sz="14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100"/>
              <a:buFont typeface="Arial"/>
              <a:buNone/>
            </a:pPr>
            <a:r>
              <a:rPr b="0" i="0" lang="en" sz="1100" u="sng" cap="none" strike="noStrike">
                <a:solidFill>
                  <a:schemeClr val="hlink"/>
                </a:solidFill>
                <a:latin typeface="Arial"/>
                <a:ea typeface="Arial"/>
                <a:cs typeface="Arial"/>
                <a:sym typeface="Arial"/>
                <a:hlinkClick r:id="rId3"/>
              </a:rPr>
              <a:t>https://www.loveisrespect.org/resources/dating-violence-statistics/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McClure, B. M. [Lessons for SEL]. (March 26, 2020). </a:t>
            </a:r>
            <a:r>
              <a:rPr b="0" i="1" lang="en" sz="1400" u="none" cap="none" strike="noStrike">
                <a:solidFill>
                  <a:srgbClr val="000000"/>
                </a:solidFill>
                <a:latin typeface="Arial"/>
                <a:ea typeface="Arial"/>
                <a:cs typeface="Arial"/>
                <a:sym typeface="Arial"/>
              </a:rPr>
              <a:t>SEL Lesson Relationships. </a:t>
            </a:r>
            <a:r>
              <a:rPr b="0" i="0" lang="en" sz="1400" u="none" cap="none" strike="noStrike">
                <a:solidFill>
                  <a:srgbClr val="000000"/>
                </a:solidFill>
                <a:latin typeface="Arial"/>
                <a:ea typeface="Arial"/>
                <a:cs typeface="Arial"/>
                <a:sym typeface="Arial"/>
              </a:rPr>
              <a:t>[video]. You tube. </a:t>
            </a:r>
            <a:endParaRPr b="0" i="0" sz="14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100"/>
              <a:buFont typeface="Arial"/>
              <a:buNone/>
            </a:pPr>
            <a:r>
              <a:rPr b="0" i="0" lang="en" sz="1100" u="sng" cap="none" strike="noStrike">
                <a:solidFill>
                  <a:schemeClr val="hlink"/>
                </a:solidFill>
                <a:latin typeface="Arial"/>
                <a:ea typeface="Arial"/>
                <a:cs typeface="Arial"/>
                <a:sym typeface="Arial"/>
                <a:hlinkClick r:id="rId4"/>
              </a:rPr>
              <a:t>https://www.youtube.com/watch?v=WP1wxft4j8A</a:t>
            </a:r>
            <a:endParaRPr b="0" i="0" sz="14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McClure, B. M. [Lessons for SEL]. (June 5, 2020). </a:t>
            </a:r>
            <a:r>
              <a:rPr b="0" i="1" lang="en" sz="1400" u="none" cap="none" strike="noStrike">
                <a:solidFill>
                  <a:srgbClr val="000000"/>
                </a:solidFill>
                <a:latin typeface="Arial"/>
                <a:ea typeface="Arial"/>
                <a:cs typeface="Arial"/>
                <a:sym typeface="Arial"/>
              </a:rPr>
              <a:t>What is social emotional learning (SEL)? [video]</a:t>
            </a:r>
            <a:endParaRPr b="0" i="1"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000000"/>
                </a:solidFill>
                <a:latin typeface="Arial"/>
                <a:ea typeface="Arial"/>
                <a:cs typeface="Arial"/>
                <a:sym typeface="Arial"/>
              </a:rPr>
              <a:t>	You tube. </a:t>
            </a:r>
            <a:r>
              <a:rPr b="0" i="0" lang="en" sz="1100" u="sng" cap="none" strike="noStrike">
                <a:solidFill>
                  <a:schemeClr val="hlink"/>
                </a:solidFill>
                <a:latin typeface="Arial"/>
                <a:ea typeface="Arial"/>
                <a:cs typeface="Arial"/>
                <a:sym typeface="Arial"/>
                <a:hlinkClick r:id="rId5"/>
              </a:rPr>
              <a:t>https://www.youtube.com/watch?v=87zTsJ_Fxhc&amp;feature=emb_title</a:t>
            </a:r>
            <a:endParaRPr b="0" i="0" sz="14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National Institute of Mental Health. (2020). </a:t>
            </a:r>
            <a:r>
              <a:rPr b="0" i="1" lang="en" sz="1400" u="none" cap="none" strike="noStrike">
                <a:solidFill>
                  <a:srgbClr val="000000"/>
                </a:solidFill>
                <a:latin typeface="Arial"/>
                <a:ea typeface="Arial"/>
                <a:cs typeface="Arial"/>
                <a:sym typeface="Arial"/>
              </a:rPr>
              <a:t>The teen brain: 7 things to know. </a:t>
            </a:r>
            <a:endParaRPr b="0" i="1" sz="14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100"/>
              <a:buFont typeface="Arial"/>
              <a:buNone/>
            </a:pPr>
            <a:r>
              <a:rPr b="0" i="0" lang="en" sz="1100" u="sng" cap="none" strike="noStrike">
                <a:solidFill>
                  <a:schemeClr val="hlink"/>
                </a:solidFill>
                <a:latin typeface="Arial"/>
                <a:ea typeface="Arial"/>
                <a:cs typeface="Arial"/>
                <a:sym typeface="Arial"/>
                <a:hlinkClick r:id="rId6"/>
              </a:rPr>
              <a:t>https://www.nimh.nih.gov/health/publications/the-teen-brain-7-things-to-know/index.shtml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 name="Shape 85"/>
        <p:cNvGrpSpPr/>
        <p:nvPr/>
      </p:nvGrpSpPr>
      <p:grpSpPr>
        <a:xfrm>
          <a:off x="0" y="0"/>
          <a:ext cx="0" cy="0"/>
          <a:chOff x="0" y="0"/>
          <a:chExt cx="0" cy="0"/>
        </a:xfrm>
      </p:grpSpPr>
      <p:sp>
        <p:nvSpPr>
          <p:cNvPr id="86" name="Google Shape;86;p4"/>
          <p:cNvSpPr txBox="1"/>
          <p:nvPr>
            <p:ph type="title"/>
          </p:nvPr>
        </p:nvSpPr>
        <p:spPr>
          <a:xfrm>
            <a:off x="270575" y="1901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       </a:t>
            </a:r>
            <a:r>
              <a:rPr lang="en" sz="2600"/>
              <a:t>    </a:t>
            </a:r>
            <a:r>
              <a:rPr lang="en" sz="2600">
                <a:solidFill>
                  <a:srgbClr val="FFFFFF"/>
                </a:solidFill>
              </a:rPr>
              <a:t> </a:t>
            </a:r>
            <a:r>
              <a:rPr lang="en" sz="2400">
                <a:solidFill>
                  <a:srgbClr val="FFFFFF"/>
                </a:solidFill>
              </a:rPr>
              <a:t>The 5 Competencies Social Emotional </a:t>
            </a:r>
            <a:r>
              <a:rPr lang="en" sz="2600">
                <a:solidFill>
                  <a:srgbClr val="FFFFFF"/>
                </a:solidFill>
              </a:rPr>
              <a:t>Learning</a:t>
            </a:r>
            <a:r>
              <a:rPr lang="en"/>
              <a:t> </a:t>
            </a:r>
            <a:endParaRPr/>
          </a:p>
        </p:txBody>
      </p:sp>
      <p:sp>
        <p:nvSpPr>
          <p:cNvPr id="87" name="Google Shape;87;p4"/>
          <p:cNvSpPr txBox="1"/>
          <p:nvPr>
            <p:ph idx="1" type="body"/>
          </p:nvPr>
        </p:nvSpPr>
        <p:spPr>
          <a:xfrm>
            <a:off x="1489650" y="832000"/>
            <a:ext cx="6164700" cy="264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lang="en" sz="2000">
                <a:solidFill>
                  <a:srgbClr val="FFFFFF"/>
                </a:solidFill>
              </a:rPr>
              <a:t>Self-Awareness</a:t>
            </a:r>
            <a:endParaRPr sz="2000">
              <a:solidFill>
                <a:srgbClr val="FFFFFF"/>
              </a:solidFill>
            </a:endParaRPr>
          </a:p>
          <a:p>
            <a:pPr indent="0" lvl="0" marL="0" rtl="0" algn="ctr">
              <a:lnSpc>
                <a:spcPct val="115000"/>
              </a:lnSpc>
              <a:spcBef>
                <a:spcPts val="1600"/>
              </a:spcBef>
              <a:spcAft>
                <a:spcPts val="0"/>
              </a:spcAft>
              <a:buSzPts val="1800"/>
              <a:buNone/>
            </a:pPr>
            <a:r>
              <a:rPr lang="en" sz="2000">
                <a:solidFill>
                  <a:srgbClr val="FFFFFF"/>
                </a:solidFill>
              </a:rPr>
              <a:t>Self Management</a:t>
            </a:r>
            <a:endParaRPr sz="2000">
              <a:solidFill>
                <a:srgbClr val="FFFFFF"/>
              </a:solidFill>
            </a:endParaRPr>
          </a:p>
          <a:p>
            <a:pPr indent="0" lvl="0" marL="0" rtl="0" algn="ctr">
              <a:lnSpc>
                <a:spcPct val="115000"/>
              </a:lnSpc>
              <a:spcBef>
                <a:spcPts val="1600"/>
              </a:spcBef>
              <a:spcAft>
                <a:spcPts val="0"/>
              </a:spcAft>
              <a:buSzPts val="1800"/>
              <a:buNone/>
            </a:pPr>
            <a:r>
              <a:rPr lang="en" sz="2000">
                <a:solidFill>
                  <a:srgbClr val="FFFFFF"/>
                </a:solidFill>
              </a:rPr>
              <a:t>Social Awareness</a:t>
            </a:r>
            <a:endParaRPr sz="2000">
              <a:solidFill>
                <a:srgbClr val="FFFFFF"/>
              </a:solidFill>
            </a:endParaRPr>
          </a:p>
          <a:p>
            <a:pPr indent="0" lvl="0" marL="0" rtl="0" algn="ctr">
              <a:lnSpc>
                <a:spcPct val="115000"/>
              </a:lnSpc>
              <a:spcBef>
                <a:spcPts val="1600"/>
              </a:spcBef>
              <a:spcAft>
                <a:spcPts val="0"/>
              </a:spcAft>
              <a:buSzPts val="1800"/>
              <a:buNone/>
            </a:pPr>
            <a:r>
              <a:rPr lang="en" sz="2000">
                <a:solidFill>
                  <a:srgbClr val="FFFFFF"/>
                </a:solidFill>
              </a:rPr>
              <a:t>Relationship Skills</a:t>
            </a:r>
            <a:endParaRPr sz="2000">
              <a:solidFill>
                <a:srgbClr val="FFFFFF"/>
              </a:solidFill>
            </a:endParaRPr>
          </a:p>
          <a:p>
            <a:pPr indent="0" lvl="0" marL="0" rtl="0" algn="ctr">
              <a:lnSpc>
                <a:spcPct val="115000"/>
              </a:lnSpc>
              <a:spcBef>
                <a:spcPts val="1600"/>
              </a:spcBef>
              <a:spcAft>
                <a:spcPts val="0"/>
              </a:spcAft>
              <a:buSzPts val="1800"/>
              <a:buNone/>
            </a:pPr>
            <a:r>
              <a:rPr lang="en" sz="2000">
                <a:solidFill>
                  <a:srgbClr val="FFFFFF"/>
                </a:solidFill>
              </a:rPr>
              <a:t>Responsible Decision-Making </a:t>
            </a:r>
            <a:endParaRPr sz="2000">
              <a:solidFill>
                <a:srgbClr val="FFFFFF"/>
              </a:solidFill>
            </a:endParaRPr>
          </a:p>
          <a:p>
            <a:pPr indent="0" lvl="0" marL="0" rtl="0" algn="ctr">
              <a:lnSpc>
                <a:spcPct val="115000"/>
              </a:lnSpc>
              <a:spcBef>
                <a:spcPts val="1600"/>
              </a:spcBef>
              <a:spcAft>
                <a:spcPts val="1600"/>
              </a:spcAft>
              <a:buSzPts val="1800"/>
              <a:buNone/>
            </a:pPr>
            <a:r>
              <a:t/>
            </a:r>
            <a:endParaRPr sz="20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descr="This video explains the meaning of social emotional learning (SEL) for school-aged students. Easily break down and learn what the 5 core SEL skills are! #SEL #socialemotionallearning #emotionalintelligence #socialemotionallearningvideos&#10;&#10;________________________________________&#10;&#10;Don’t forget to like, comment, and subscribe  to our channel  @lessonsforsel  so you don’t miss future videos!&#10;___________________________________&#10;&#10;Our website is www.lessonsforsel.com&#10;&#10;All digital downloads are now 50% off and only $20!! Visit our website to take advantage of this special deal!&#10;&#10;Follow Lessons for SEL on social media...&#10;*FACEBOOK: https://www.facebook.com/lessonsforsel/&#10;*TWITTER: https://twitter.com/LessonsForSEL&#10;*INSTAGRAM: https://www.instagram.com/lessonsforsel/&#10;&#10;#lessonsforsel #SEL #SocialEmotionalLearning&#10;&#10;Song - The Box (Instrumental)&#10;Artist - C-Steezee, Original by Roddy Ricch&#10;Licensed to YouTube by - TuneCore (on behalf of Steezee World); Songtrust, Kobalt Music Publishing" id="92" name="Google Shape;92;p5" title="WHAT IS SOCIAL EMOTIONAL LEARNING (SEL)?">
            <a:hlinkClick r:id="rId3"/>
          </p:cNvPr>
          <p:cNvPicPr preferRelativeResize="0"/>
          <p:nvPr/>
        </p:nvPicPr>
        <p:blipFill rotWithShape="1">
          <a:blip r:embed="rId4">
            <a:alphaModFix/>
          </a:blip>
          <a:srcRect b="0" l="0" r="0" t="0"/>
          <a:stretch/>
        </p:blipFill>
        <p:spPr>
          <a:xfrm>
            <a:off x="1695433" y="414325"/>
            <a:ext cx="5753134" cy="4314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 name="Shape 96"/>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00" name="Shape 100"/>
        <p:cNvGrpSpPr/>
        <p:nvPr/>
      </p:nvGrpSpPr>
      <p:grpSpPr>
        <a:xfrm>
          <a:off x="0" y="0"/>
          <a:ext cx="0" cy="0"/>
          <a:chOff x="0" y="0"/>
          <a:chExt cx="0" cy="0"/>
        </a:xfrm>
      </p:grpSpPr>
      <p:sp>
        <p:nvSpPr>
          <p:cNvPr id="101" name="Google Shape;101;p7"/>
          <p:cNvSpPr txBox="1"/>
          <p:nvPr/>
        </p:nvSpPr>
        <p:spPr>
          <a:xfrm>
            <a:off x="432200" y="761850"/>
            <a:ext cx="3473700" cy="1557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en" sz="1700" u="none" cap="none" strike="noStrike">
                <a:solidFill>
                  <a:schemeClr val="dk1"/>
                </a:solidFill>
                <a:latin typeface="Comic Sans MS"/>
                <a:ea typeface="Comic Sans MS"/>
                <a:cs typeface="Comic Sans MS"/>
                <a:sym typeface="Comic Sans MS"/>
              </a:rPr>
              <a:t>Understanding one’s emotions, thoughts, and values, and  how this influences your behavior. </a:t>
            </a:r>
            <a:endParaRPr b="0" i="0" sz="1700" u="none" cap="none" strike="noStrike">
              <a:solidFill>
                <a:schemeClr val="dk1"/>
              </a:solidFill>
              <a:latin typeface="Comic Sans MS"/>
              <a:ea typeface="Comic Sans MS"/>
              <a:cs typeface="Comic Sans MS"/>
              <a:sym typeface="Comic Sans MS"/>
            </a:endParaRPr>
          </a:p>
          <a:p>
            <a:pPr indent="0" lvl="0" marL="0" marR="0" rtl="0" algn="l">
              <a:lnSpc>
                <a:spcPct val="115000"/>
              </a:lnSpc>
              <a:spcBef>
                <a:spcPts val="0"/>
              </a:spcBef>
              <a:spcAft>
                <a:spcPts val="0"/>
              </a:spcAft>
              <a:buClr>
                <a:schemeClr val="dk1"/>
              </a:buClr>
              <a:buSzPts val="1100"/>
              <a:buFont typeface="Arial"/>
              <a:buNone/>
            </a:pPr>
            <a:r>
              <a:t/>
            </a:r>
            <a:endParaRPr b="0" i="0" sz="1700" u="none" cap="none" strike="noStrike">
              <a:solidFill>
                <a:schemeClr val="dk1"/>
              </a:solidFill>
              <a:latin typeface="Comic Sans MS"/>
              <a:ea typeface="Comic Sans MS"/>
              <a:cs typeface="Comic Sans MS"/>
              <a:sym typeface="Comic Sans MS"/>
            </a:endParaRPr>
          </a:p>
          <a:p>
            <a:pPr indent="0" lvl="0" marL="0" marR="0" rtl="0" algn="l">
              <a:lnSpc>
                <a:spcPct val="115000"/>
              </a:lnSpc>
              <a:spcBef>
                <a:spcPts val="0"/>
              </a:spcBef>
              <a:spcAft>
                <a:spcPts val="0"/>
              </a:spcAft>
              <a:buClr>
                <a:schemeClr val="dk1"/>
              </a:buClr>
              <a:buSzPts val="1100"/>
              <a:buFont typeface="Arial"/>
              <a:buNone/>
            </a:pPr>
            <a:r>
              <a:t/>
            </a:r>
            <a:endParaRPr b="0" i="0" sz="1700" u="none" cap="none" strike="noStrike">
              <a:solidFill>
                <a:schemeClr val="dk1"/>
              </a:solidFill>
              <a:latin typeface="Comic Sans MS"/>
              <a:ea typeface="Comic Sans MS"/>
              <a:cs typeface="Comic Sans MS"/>
              <a:sym typeface="Comic Sans MS"/>
            </a:endParaRPr>
          </a:p>
          <a:p>
            <a:pPr indent="0" lvl="0" marL="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02" name="Google Shape;102;p7"/>
          <p:cNvSpPr txBox="1"/>
          <p:nvPr/>
        </p:nvSpPr>
        <p:spPr>
          <a:xfrm>
            <a:off x="5013550" y="761850"/>
            <a:ext cx="3614100" cy="10719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700"/>
              <a:buFont typeface="Arial"/>
              <a:buNone/>
            </a:pPr>
            <a:r>
              <a:rPr b="0" i="0" lang="en" sz="1700" u="none" cap="none" strike="noStrike">
                <a:solidFill>
                  <a:schemeClr val="dk1"/>
                </a:solidFill>
                <a:latin typeface="Comic Sans MS"/>
                <a:ea typeface="Comic Sans MS"/>
                <a:cs typeface="Comic Sans MS"/>
                <a:sym typeface="Comic Sans MS"/>
              </a:rPr>
              <a:t>It also includes evaluating our strengths and limitations.</a:t>
            </a:r>
            <a:endParaRPr b="0" i="0" sz="1400" u="none" cap="none" strike="noStrike">
              <a:solidFill>
                <a:srgbClr val="000000"/>
              </a:solidFill>
              <a:latin typeface="Arial"/>
              <a:ea typeface="Arial"/>
              <a:cs typeface="Arial"/>
              <a:sym typeface="Arial"/>
            </a:endParaRPr>
          </a:p>
        </p:txBody>
      </p:sp>
      <p:pic>
        <p:nvPicPr>
          <p:cNvPr id="103" name="Google Shape;103;p7"/>
          <p:cNvPicPr preferRelativeResize="0"/>
          <p:nvPr/>
        </p:nvPicPr>
        <p:blipFill rotWithShape="1">
          <a:blip r:embed="rId3">
            <a:alphaModFix/>
          </a:blip>
          <a:srcRect b="0" l="0" r="0" t="0"/>
          <a:stretch/>
        </p:blipFill>
        <p:spPr>
          <a:xfrm>
            <a:off x="5891850" y="1819550"/>
            <a:ext cx="2781975" cy="2748625"/>
          </a:xfrm>
          <a:prstGeom prst="rect">
            <a:avLst/>
          </a:prstGeom>
          <a:noFill/>
          <a:ln>
            <a:noFill/>
          </a:ln>
        </p:spPr>
      </p:pic>
      <p:sp>
        <p:nvSpPr>
          <p:cNvPr id="104" name="Google Shape;104;p7"/>
          <p:cNvSpPr txBox="1"/>
          <p:nvPr/>
        </p:nvSpPr>
        <p:spPr>
          <a:xfrm>
            <a:off x="1266350" y="90450"/>
            <a:ext cx="6669000" cy="50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SELF AWARENESS</a:t>
            </a:r>
            <a:endParaRPr b="0" i="0" sz="2800" u="none" cap="none" strike="noStrike">
              <a:solidFill>
                <a:srgbClr val="000000"/>
              </a:solidFill>
              <a:latin typeface="Arial"/>
              <a:ea typeface="Arial"/>
              <a:cs typeface="Arial"/>
              <a:sym typeface="Arial"/>
            </a:endParaRPr>
          </a:p>
        </p:txBody>
      </p:sp>
      <p:pic>
        <p:nvPicPr>
          <p:cNvPr id="105" name="Google Shape;105;p7"/>
          <p:cNvPicPr preferRelativeResize="0"/>
          <p:nvPr/>
        </p:nvPicPr>
        <p:blipFill rotWithShape="1">
          <a:blip r:embed="rId4">
            <a:alphaModFix/>
          </a:blip>
          <a:srcRect b="0" l="19700" r="18581" t="0"/>
          <a:stretch/>
        </p:blipFill>
        <p:spPr>
          <a:xfrm>
            <a:off x="911150" y="2185700"/>
            <a:ext cx="1704700" cy="1657350"/>
          </a:xfrm>
          <a:prstGeom prst="rect">
            <a:avLst/>
          </a:prstGeom>
          <a:noFill/>
          <a:ln>
            <a:noFill/>
          </a:ln>
        </p:spPr>
      </p:pic>
      <p:pic>
        <p:nvPicPr>
          <p:cNvPr id="106" name="Google Shape;106;p7"/>
          <p:cNvPicPr preferRelativeResize="0"/>
          <p:nvPr/>
        </p:nvPicPr>
        <p:blipFill rotWithShape="1">
          <a:blip r:embed="rId5">
            <a:alphaModFix/>
          </a:blip>
          <a:srcRect b="0" l="0" r="0" t="0"/>
          <a:stretch/>
        </p:blipFill>
        <p:spPr>
          <a:xfrm>
            <a:off x="2921275" y="2048325"/>
            <a:ext cx="2476702" cy="25198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10" name="Shape 110"/>
        <p:cNvGrpSpPr/>
        <p:nvPr/>
      </p:nvGrpSpPr>
      <p:grpSpPr>
        <a:xfrm>
          <a:off x="0" y="0"/>
          <a:ext cx="0" cy="0"/>
          <a:chOff x="0" y="0"/>
          <a:chExt cx="0" cy="0"/>
        </a:xfrm>
      </p:grpSpPr>
      <p:sp>
        <p:nvSpPr>
          <p:cNvPr id="111" name="Google Shape;111;p8"/>
          <p:cNvSpPr txBox="1"/>
          <p:nvPr/>
        </p:nvSpPr>
        <p:spPr>
          <a:xfrm>
            <a:off x="340475" y="1691175"/>
            <a:ext cx="3280500" cy="224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222222"/>
              </a:solidFill>
              <a:highlight>
                <a:srgbClr val="FFFFFF"/>
              </a:highlight>
              <a:latin typeface="Arial"/>
              <a:ea typeface="Arial"/>
              <a:cs typeface="Arial"/>
              <a:sym typeface="Arial"/>
            </a:endParaRPr>
          </a:p>
        </p:txBody>
      </p:sp>
      <p:sp>
        <p:nvSpPr>
          <p:cNvPr id="112" name="Google Shape;112;p8"/>
          <p:cNvSpPr/>
          <p:nvPr/>
        </p:nvSpPr>
        <p:spPr>
          <a:xfrm>
            <a:off x="340475" y="494575"/>
            <a:ext cx="3891000" cy="2968200"/>
          </a:xfrm>
          <a:prstGeom prst="cloudCallout">
            <a:avLst>
              <a:gd fmla="val -20833" name="adj1"/>
              <a:gd fmla="val 62500" name="adj2"/>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1300" u="none" cap="none" strike="noStrike">
                <a:solidFill>
                  <a:srgbClr val="222222"/>
                </a:solidFill>
                <a:latin typeface="Arial"/>
                <a:ea typeface="Arial"/>
                <a:cs typeface="Arial"/>
                <a:sym typeface="Arial"/>
              </a:rPr>
              <a:t>“When we went to virtual school last March, it was very difficult for me to concentrate.  Over time it got better.  I learned that I need to be focused and have a quiet environment to do my work.” </a:t>
            </a:r>
            <a:endParaRPr b="1" i="0" sz="1300" u="none" cap="none" strike="noStrike">
              <a:solidFill>
                <a:srgbClr val="222222"/>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1" i="0" sz="1600" u="none" cap="none" strike="noStrike">
              <a:solidFill>
                <a:srgbClr val="000000"/>
              </a:solidFill>
              <a:latin typeface="Arial"/>
              <a:ea typeface="Arial"/>
              <a:cs typeface="Arial"/>
              <a:sym typeface="Arial"/>
            </a:endParaRPr>
          </a:p>
        </p:txBody>
      </p:sp>
      <p:sp>
        <p:nvSpPr>
          <p:cNvPr id="113" name="Google Shape;113;p8"/>
          <p:cNvSpPr/>
          <p:nvPr/>
        </p:nvSpPr>
        <p:spPr>
          <a:xfrm flipH="1">
            <a:off x="4110600" y="288900"/>
            <a:ext cx="5033400" cy="4055400"/>
          </a:xfrm>
          <a:prstGeom prst="cloudCallout">
            <a:avLst>
              <a:gd fmla="val 45116" name="adj1"/>
              <a:gd fmla="val 40235" name="adj2"/>
            </a:avLst>
          </a:prstGeom>
          <a:solidFill>
            <a:srgbClr val="FFD966"/>
          </a:solidFill>
          <a:ln cap="flat" cmpd="sng" w="9525">
            <a:solidFill>
              <a:schemeClr val="dk2"/>
            </a:solidFill>
            <a:prstDash val="solid"/>
            <a:round/>
            <a:headEnd len="sm" w="sm" type="none"/>
            <a:tailEnd len="sm" w="sm" type="none"/>
          </a:ln>
        </p:spPr>
        <p:txBody>
          <a:bodyPr anchorCtr="0" anchor="ctr" bIns="91425" lIns="0"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5715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Times New Roman"/>
                <a:ea typeface="Times New Roman"/>
                <a:cs typeface="Times New Roman"/>
                <a:sym typeface="Times New Roman"/>
              </a:rPr>
              <a:t>“The first challenge that I faced with virtual learning was the work that I was getting from some of my teachers. The content of the work was not an issue, as was the amount of it. Some teachers were pretty normal and standard with the amount of work that they were assigning, however, some others were not. I was getting packets of work with 30+ pages, bi-weekly, if not weekly, that was expected to be completed in a short amount of time, completely disregarding the amounts of work that I was getting from all of my other classes.”</a:t>
            </a:r>
            <a:endParaRPr b="1" i="0" sz="1200" u="none" cap="none" strike="noStrike">
              <a:solidFill>
                <a:schemeClr val="dk1"/>
              </a:solidFill>
              <a:latin typeface="Times New Roman"/>
              <a:ea typeface="Times New Roman"/>
              <a:cs typeface="Times New Roman"/>
              <a:sym typeface="Times New Roman"/>
            </a:endParaRPr>
          </a:p>
          <a:p>
            <a:pPr indent="5715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chemeClr val="dk1"/>
              </a:solidFill>
              <a:latin typeface="Times New Roman"/>
              <a:ea typeface="Times New Roman"/>
              <a:cs typeface="Times New Roman"/>
              <a:sym typeface="Times New Roman"/>
            </a:endParaRPr>
          </a:p>
          <a:p>
            <a:pPr indent="57150" lvl="0" marL="0" marR="0" rtl="0" algn="l">
              <a:lnSpc>
                <a:spcPct val="115000"/>
              </a:lnSpc>
              <a:spcBef>
                <a:spcPts val="0"/>
              </a:spcBef>
              <a:spcAft>
                <a:spcPts val="0"/>
              </a:spcAft>
              <a:buClr>
                <a:schemeClr val="dk1"/>
              </a:buClr>
              <a:buSzPts val="1100"/>
              <a:buFont typeface="Arial"/>
              <a:buNone/>
            </a:pPr>
            <a:r>
              <a:t/>
            </a:r>
            <a:endParaRPr b="1" i="0" sz="12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114" name="Google Shape;114;p8"/>
          <p:cNvSpPr txBox="1"/>
          <p:nvPr/>
        </p:nvSpPr>
        <p:spPr>
          <a:xfrm>
            <a:off x="793575" y="3933975"/>
            <a:ext cx="1449900" cy="65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222222"/>
                </a:solidFill>
                <a:latin typeface="Arial"/>
                <a:ea typeface="Arial"/>
                <a:cs typeface="Arial"/>
                <a:sym typeface="Arial"/>
              </a:rPr>
              <a:t>Naomi Estrada</a:t>
            </a:r>
            <a:endParaRPr b="1" i="0" sz="1300" u="none" cap="none" strike="noStrike">
              <a:solidFill>
                <a:srgbClr val="222222"/>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1300" u="none" cap="none" strike="noStrike">
                <a:solidFill>
                  <a:srgbClr val="222222"/>
                </a:solidFill>
                <a:latin typeface="Arial"/>
                <a:ea typeface="Arial"/>
                <a:cs typeface="Arial"/>
                <a:sym typeface="Arial"/>
              </a:rPr>
              <a:t>Class of 2021</a:t>
            </a:r>
            <a:endParaRPr b="0" i="0" sz="1400" u="none" cap="none" strike="noStrike">
              <a:solidFill>
                <a:srgbClr val="000000"/>
              </a:solidFill>
              <a:latin typeface="Arial"/>
              <a:ea typeface="Arial"/>
              <a:cs typeface="Arial"/>
              <a:sym typeface="Arial"/>
            </a:endParaRPr>
          </a:p>
        </p:txBody>
      </p:sp>
      <p:sp>
        <p:nvSpPr>
          <p:cNvPr id="115" name="Google Shape;115;p8"/>
          <p:cNvSpPr txBox="1"/>
          <p:nvPr/>
        </p:nvSpPr>
        <p:spPr>
          <a:xfrm>
            <a:off x="3860075" y="4124600"/>
            <a:ext cx="1626300" cy="82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1400" u="none" cap="none" strike="noStrike">
                <a:solidFill>
                  <a:schemeClr val="dk1"/>
                </a:solidFill>
                <a:latin typeface="Arial"/>
                <a:ea typeface="Arial"/>
                <a:cs typeface="Arial"/>
                <a:sym typeface="Arial"/>
              </a:rPr>
              <a:t>Gabriel Torres</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1400" u="none" cap="none" strike="noStrike">
                <a:solidFill>
                  <a:schemeClr val="dk1"/>
                </a:solidFill>
                <a:latin typeface="Arial"/>
                <a:ea typeface="Arial"/>
                <a:cs typeface="Arial"/>
                <a:sym typeface="Arial"/>
              </a:rPr>
              <a:t>Class of 2021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9" name="Shape 119"/>
        <p:cNvGrpSpPr/>
        <p:nvPr/>
      </p:nvGrpSpPr>
      <p:grpSpPr>
        <a:xfrm>
          <a:off x="0" y="0"/>
          <a:ext cx="0" cy="0"/>
          <a:chOff x="0" y="0"/>
          <a:chExt cx="0" cy="0"/>
        </a:xfrm>
      </p:grpSpPr>
      <p:sp>
        <p:nvSpPr>
          <p:cNvPr id="120" name="Google Shape;120;p9"/>
          <p:cNvSpPr txBox="1"/>
          <p:nvPr/>
        </p:nvSpPr>
        <p:spPr>
          <a:xfrm>
            <a:off x="778225" y="145925"/>
            <a:ext cx="2107800" cy="53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Feel more settled and calm by spending a few minutes focused on your breathing.  A 3-minute Mindful Breathing mindfulness meditation created by Stop, Breathe &amp; Think. &#10;&#10;Access more meditations on Youtube ➜ https://goo.gl/AbqCp8&#10;&#10;Try our free app now ➜ https://goo.gl/RVeYTq&#10;&#10;Come say hi :) &#10;Twitter ➜  https://twitter.com/SBTbreathe&#10;Instagram ➜ https://www.instagram.com/sbtbreathe/&#10;Facebook ➜ https://www.facebook.com/stopbreathethink" id="121" name="Google Shape;121;p9" title="3-minute Mindful Breathing Meditation (Relieve Stress)">
            <a:hlinkClick r:id="rId3"/>
          </p:cNvPr>
          <p:cNvPicPr preferRelativeResize="0"/>
          <p:nvPr/>
        </p:nvPicPr>
        <p:blipFill rotWithShape="1">
          <a:blip r:embed="rId4">
            <a:alphaModFix/>
          </a:blip>
          <a:srcRect b="0" l="0" r="0" t="0"/>
          <a:stretch/>
        </p:blipFill>
        <p:spPr>
          <a:xfrm>
            <a:off x="1596763" y="1734025"/>
            <a:ext cx="5950475" cy="3186325"/>
          </a:xfrm>
          <a:prstGeom prst="rect">
            <a:avLst/>
          </a:prstGeom>
          <a:noFill/>
          <a:ln>
            <a:noFill/>
          </a:ln>
        </p:spPr>
      </p:pic>
      <p:pic>
        <p:nvPicPr>
          <p:cNvPr id="122" name="Google Shape;122;p9"/>
          <p:cNvPicPr preferRelativeResize="0"/>
          <p:nvPr/>
        </p:nvPicPr>
        <p:blipFill rotWithShape="1">
          <a:blip r:embed="rId5">
            <a:alphaModFix/>
          </a:blip>
          <a:srcRect b="0" l="0" r="0" t="0"/>
          <a:stretch/>
        </p:blipFill>
        <p:spPr>
          <a:xfrm>
            <a:off x="356000" y="145925"/>
            <a:ext cx="2175525" cy="1408150"/>
          </a:xfrm>
          <a:prstGeom prst="rect">
            <a:avLst/>
          </a:prstGeom>
          <a:noFill/>
          <a:ln>
            <a:noFill/>
          </a:ln>
        </p:spPr>
      </p:pic>
      <p:sp>
        <p:nvSpPr>
          <p:cNvPr id="123" name="Google Shape;123;p9"/>
          <p:cNvSpPr txBox="1"/>
          <p:nvPr/>
        </p:nvSpPr>
        <p:spPr>
          <a:xfrm>
            <a:off x="2261850" y="422300"/>
            <a:ext cx="6669000" cy="50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PRACTICING MINDFULNESS</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