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309" r:id="rId4"/>
    <p:sldId id="310" r:id="rId5"/>
    <p:sldId id="311" r:id="rId6"/>
    <p:sldId id="312" r:id="rId7"/>
    <p:sldId id="291" r:id="rId8"/>
    <p:sldId id="258" r:id="rId9"/>
    <p:sldId id="313" r:id="rId10"/>
    <p:sldId id="262" r:id="rId11"/>
    <p:sldId id="281" r:id="rId12"/>
    <p:sldId id="293" r:id="rId13"/>
    <p:sldId id="308" r:id="rId14"/>
    <p:sldId id="292" r:id="rId15"/>
    <p:sldId id="307" r:id="rId16"/>
    <p:sldId id="302" r:id="rId17"/>
    <p:sldId id="263" r:id="rId18"/>
    <p:sldId id="287" r:id="rId19"/>
    <p:sldId id="314" r:id="rId20"/>
    <p:sldId id="303" r:id="rId21"/>
    <p:sldId id="297" r:id="rId22"/>
    <p:sldId id="271" r:id="rId23"/>
  </p:sldIdLst>
  <p:sldSz cx="12192000" cy="6858000"/>
  <p:notesSz cx="701675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2232"/>
    <a:srgbClr val="FFFF66"/>
    <a:srgbClr val="4A702E"/>
    <a:srgbClr val="CCFF66"/>
    <a:srgbClr val="F0C6CC"/>
    <a:srgbClr val="EAACB5"/>
    <a:srgbClr val="DBCCCD"/>
    <a:srgbClr val="EEE8E8"/>
    <a:srgbClr val="E28A97"/>
    <a:srgbClr val="882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/>
    <p:restoredTop sz="94322" autoAdjust="0"/>
  </p:normalViewPr>
  <p:slideViewPr>
    <p:cSldViewPr snapToGrid="0" snapToObjects="1">
      <p:cViewPr varScale="1">
        <p:scale>
          <a:sx n="89" d="100"/>
          <a:sy n="89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98216-62D1-44F0-81B8-642629E0B843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1326063-A258-46C7-B4D9-754F4907EF90}">
      <dgm:prSet/>
      <dgm:spPr/>
      <dgm:t>
        <a:bodyPr/>
        <a:lstStyle/>
        <a:p>
          <a:r>
            <a:rPr lang="en-US"/>
            <a:t>Take classes that count for both High School AND College credit! </a:t>
          </a:r>
        </a:p>
      </dgm:t>
    </dgm:pt>
    <dgm:pt modelId="{5D40AC54-A477-4A64-B167-F09B85092F93}" type="parTrans" cxnId="{4858A545-6F9B-4124-820B-1D38C5BE2518}">
      <dgm:prSet/>
      <dgm:spPr/>
      <dgm:t>
        <a:bodyPr/>
        <a:lstStyle/>
        <a:p>
          <a:endParaRPr lang="en-US"/>
        </a:p>
      </dgm:t>
    </dgm:pt>
    <dgm:pt modelId="{1C200A63-F4D6-4F27-BFF0-6CB3233D6AC4}" type="sibTrans" cxnId="{4858A545-6F9B-4124-820B-1D38C5BE2518}">
      <dgm:prSet/>
      <dgm:spPr/>
      <dgm:t>
        <a:bodyPr/>
        <a:lstStyle/>
        <a:p>
          <a:endParaRPr lang="en-US"/>
        </a:p>
      </dgm:t>
    </dgm:pt>
    <dgm:pt modelId="{ED84916E-7EF0-7A45-BF09-C7339FD5A128}" type="pres">
      <dgm:prSet presAssocID="{F6B98216-62D1-44F0-81B8-642629E0B843}" presName="linear" presStyleCnt="0">
        <dgm:presLayoutVars>
          <dgm:animLvl val="lvl"/>
          <dgm:resizeHandles val="exact"/>
        </dgm:presLayoutVars>
      </dgm:prSet>
      <dgm:spPr/>
    </dgm:pt>
    <dgm:pt modelId="{30062C32-AF0B-504A-8FC8-6F9695D32A94}" type="pres">
      <dgm:prSet presAssocID="{E1326063-A258-46C7-B4D9-754F4907EF9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C044303-4817-D14F-B0A6-B1D2E1DE2578}" type="presOf" srcId="{E1326063-A258-46C7-B4D9-754F4907EF90}" destId="{30062C32-AF0B-504A-8FC8-6F9695D32A94}" srcOrd="0" destOrd="0" presId="urn:microsoft.com/office/officeart/2005/8/layout/vList2"/>
    <dgm:cxn modelId="{4858A545-6F9B-4124-820B-1D38C5BE2518}" srcId="{F6B98216-62D1-44F0-81B8-642629E0B843}" destId="{E1326063-A258-46C7-B4D9-754F4907EF90}" srcOrd="0" destOrd="0" parTransId="{5D40AC54-A477-4A64-B167-F09B85092F93}" sibTransId="{1C200A63-F4D6-4F27-BFF0-6CB3233D6AC4}"/>
    <dgm:cxn modelId="{36DCDB5A-D4E9-EE43-A474-15F7583366E3}" type="presOf" srcId="{F6B98216-62D1-44F0-81B8-642629E0B843}" destId="{ED84916E-7EF0-7A45-BF09-C7339FD5A128}" srcOrd="0" destOrd="0" presId="urn:microsoft.com/office/officeart/2005/8/layout/vList2"/>
    <dgm:cxn modelId="{7E9F44AD-B2E4-334A-B1C4-73F168D07850}" type="presParOf" srcId="{ED84916E-7EF0-7A45-BF09-C7339FD5A128}" destId="{30062C32-AF0B-504A-8FC8-6F9695D32A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7D3E7D-6288-488F-920C-B68A14B73E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A3084-A90C-45C5-9546-04C3565E7C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Student A takes English and Math, only one course is covered.</a:t>
          </a:r>
          <a:endParaRPr lang="en-US"/>
        </a:p>
      </dgm:t>
    </dgm:pt>
    <dgm:pt modelId="{2020A03A-F62A-4BB5-867B-BCB00C628263}" type="parTrans" cxnId="{17D51253-4EAF-4FD3-A6AA-55690A945AA1}">
      <dgm:prSet/>
      <dgm:spPr/>
      <dgm:t>
        <a:bodyPr/>
        <a:lstStyle/>
        <a:p>
          <a:endParaRPr lang="en-US"/>
        </a:p>
      </dgm:t>
    </dgm:pt>
    <dgm:pt modelId="{1617935C-7D94-4DC8-AFE6-3FCCA7FD86DB}" type="sibTrans" cxnId="{17D51253-4EAF-4FD3-A6AA-55690A945AA1}">
      <dgm:prSet/>
      <dgm:spPr/>
      <dgm:t>
        <a:bodyPr/>
        <a:lstStyle/>
        <a:p>
          <a:endParaRPr lang="en-US"/>
        </a:p>
      </dgm:t>
    </dgm:pt>
    <dgm:pt modelId="{BFB87304-A4A0-4ECD-8317-CAFF39D494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Student B takes one Aviation course and one History, both courses covered.</a:t>
          </a:r>
          <a:endParaRPr lang="en-US"/>
        </a:p>
      </dgm:t>
    </dgm:pt>
    <dgm:pt modelId="{52283E97-3BBF-4A53-A5AE-375FE0D80DBF}" type="parTrans" cxnId="{9B296BD6-0B56-40F3-8A3F-CFD2ED120BB0}">
      <dgm:prSet/>
      <dgm:spPr/>
      <dgm:t>
        <a:bodyPr/>
        <a:lstStyle/>
        <a:p>
          <a:endParaRPr lang="en-US"/>
        </a:p>
      </dgm:t>
    </dgm:pt>
    <dgm:pt modelId="{39136FF3-11DF-490C-8472-BD2DE1A9AB3B}" type="sibTrans" cxnId="{9B296BD6-0B56-40F3-8A3F-CFD2ED120BB0}">
      <dgm:prSet/>
      <dgm:spPr/>
      <dgm:t>
        <a:bodyPr/>
        <a:lstStyle/>
        <a:p>
          <a:endParaRPr lang="en-US"/>
        </a:p>
      </dgm:t>
    </dgm:pt>
    <dgm:pt modelId="{C2F8EBBF-41D6-4253-8460-5516472AAE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Student C takes two Welding courses and a Math, only Welding courses covered.</a:t>
          </a:r>
          <a:endParaRPr lang="en-US"/>
        </a:p>
      </dgm:t>
    </dgm:pt>
    <dgm:pt modelId="{2D80FEA7-5F49-435C-BCD7-2DFF913EEFD1}" type="parTrans" cxnId="{218E1575-2DCC-4CCD-97F5-AB46BA4DE38E}">
      <dgm:prSet/>
      <dgm:spPr/>
      <dgm:t>
        <a:bodyPr/>
        <a:lstStyle/>
        <a:p>
          <a:endParaRPr lang="en-US"/>
        </a:p>
      </dgm:t>
    </dgm:pt>
    <dgm:pt modelId="{5033EF00-B08E-4F1B-B4DB-B028C722286D}" type="sibTrans" cxnId="{218E1575-2DCC-4CCD-97F5-AB46BA4DE38E}">
      <dgm:prSet/>
      <dgm:spPr/>
      <dgm:t>
        <a:bodyPr/>
        <a:lstStyle/>
        <a:p>
          <a:endParaRPr lang="en-US"/>
        </a:p>
      </dgm:t>
    </dgm:pt>
    <dgm:pt modelId="{E1560E39-C2E1-4EA4-B6C7-22A3FDCFA6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Student D takes two Industrial Maintenance courses and three academic courses, only the industrial courses are covered</a:t>
          </a:r>
          <a:endParaRPr lang="en-US" dirty="0"/>
        </a:p>
      </dgm:t>
    </dgm:pt>
    <dgm:pt modelId="{9353C8BF-D64F-4D2A-821E-78075E1F94EF}" type="parTrans" cxnId="{995CF716-43CC-4972-BE20-05688DB3C487}">
      <dgm:prSet/>
      <dgm:spPr/>
      <dgm:t>
        <a:bodyPr/>
        <a:lstStyle/>
        <a:p>
          <a:endParaRPr lang="en-US"/>
        </a:p>
      </dgm:t>
    </dgm:pt>
    <dgm:pt modelId="{DDD35681-8168-448E-90EF-B07CF1290770}" type="sibTrans" cxnId="{995CF716-43CC-4972-BE20-05688DB3C487}">
      <dgm:prSet/>
      <dgm:spPr/>
      <dgm:t>
        <a:bodyPr/>
        <a:lstStyle/>
        <a:p>
          <a:endParaRPr lang="en-US"/>
        </a:p>
      </dgm:t>
    </dgm:pt>
    <dgm:pt modelId="{7B894B38-6E44-C74C-8666-5E348EE9985B}" type="pres">
      <dgm:prSet presAssocID="{797D3E7D-6288-488F-920C-B68A14B73EB4}" presName="diagram" presStyleCnt="0">
        <dgm:presLayoutVars>
          <dgm:dir/>
          <dgm:resizeHandles val="exact"/>
        </dgm:presLayoutVars>
      </dgm:prSet>
      <dgm:spPr/>
    </dgm:pt>
    <dgm:pt modelId="{7A48FF19-D723-3548-B57F-B6F6A65964DE}" type="pres">
      <dgm:prSet presAssocID="{359A3084-A90C-45C5-9546-04C3565E7C7E}" presName="node" presStyleLbl="node1" presStyleIdx="0" presStyleCnt="4">
        <dgm:presLayoutVars>
          <dgm:bulletEnabled val="1"/>
        </dgm:presLayoutVars>
      </dgm:prSet>
      <dgm:spPr/>
    </dgm:pt>
    <dgm:pt modelId="{FC553E16-2008-844A-8D4E-C574D02CA512}" type="pres">
      <dgm:prSet presAssocID="{1617935C-7D94-4DC8-AFE6-3FCCA7FD86DB}" presName="sibTrans" presStyleCnt="0"/>
      <dgm:spPr/>
    </dgm:pt>
    <dgm:pt modelId="{01D6A2FB-FCCE-0F4D-B36C-B513615727E4}" type="pres">
      <dgm:prSet presAssocID="{BFB87304-A4A0-4ECD-8317-CAFF39D49433}" presName="node" presStyleLbl="node1" presStyleIdx="1" presStyleCnt="4">
        <dgm:presLayoutVars>
          <dgm:bulletEnabled val="1"/>
        </dgm:presLayoutVars>
      </dgm:prSet>
      <dgm:spPr/>
    </dgm:pt>
    <dgm:pt modelId="{D78BF67E-02D2-1845-A06E-D4B6B9A9DD8E}" type="pres">
      <dgm:prSet presAssocID="{39136FF3-11DF-490C-8472-BD2DE1A9AB3B}" presName="sibTrans" presStyleCnt="0"/>
      <dgm:spPr/>
    </dgm:pt>
    <dgm:pt modelId="{63DE1A80-5593-A342-9FF4-5494F9DF37F8}" type="pres">
      <dgm:prSet presAssocID="{C2F8EBBF-41D6-4253-8460-5516472AAEE9}" presName="node" presStyleLbl="node1" presStyleIdx="2" presStyleCnt="4">
        <dgm:presLayoutVars>
          <dgm:bulletEnabled val="1"/>
        </dgm:presLayoutVars>
      </dgm:prSet>
      <dgm:spPr/>
    </dgm:pt>
    <dgm:pt modelId="{7FB22248-6500-574F-BE2A-0ED0FB9D6BCA}" type="pres">
      <dgm:prSet presAssocID="{5033EF00-B08E-4F1B-B4DB-B028C722286D}" presName="sibTrans" presStyleCnt="0"/>
      <dgm:spPr/>
    </dgm:pt>
    <dgm:pt modelId="{853EFBF8-48D9-0B46-97D2-CA759F3CDE7B}" type="pres">
      <dgm:prSet presAssocID="{E1560E39-C2E1-4EA4-B6C7-22A3FDCFA656}" presName="node" presStyleLbl="node1" presStyleIdx="3" presStyleCnt="4">
        <dgm:presLayoutVars>
          <dgm:bulletEnabled val="1"/>
        </dgm:presLayoutVars>
      </dgm:prSet>
      <dgm:spPr/>
    </dgm:pt>
  </dgm:ptLst>
  <dgm:cxnLst>
    <dgm:cxn modelId="{995CF716-43CC-4972-BE20-05688DB3C487}" srcId="{797D3E7D-6288-488F-920C-B68A14B73EB4}" destId="{E1560E39-C2E1-4EA4-B6C7-22A3FDCFA656}" srcOrd="3" destOrd="0" parTransId="{9353C8BF-D64F-4D2A-821E-78075E1F94EF}" sibTransId="{DDD35681-8168-448E-90EF-B07CF1290770}"/>
    <dgm:cxn modelId="{17D51253-4EAF-4FD3-A6AA-55690A945AA1}" srcId="{797D3E7D-6288-488F-920C-B68A14B73EB4}" destId="{359A3084-A90C-45C5-9546-04C3565E7C7E}" srcOrd="0" destOrd="0" parTransId="{2020A03A-F62A-4BB5-867B-BCB00C628263}" sibTransId="{1617935C-7D94-4DC8-AFE6-3FCCA7FD86DB}"/>
    <dgm:cxn modelId="{218E1575-2DCC-4CCD-97F5-AB46BA4DE38E}" srcId="{797D3E7D-6288-488F-920C-B68A14B73EB4}" destId="{C2F8EBBF-41D6-4253-8460-5516472AAEE9}" srcOrd="2" destOrd="0" parTransId="{2D80FEA7-5F49-435C-BCD7-2DFF913EEFD1}" sibTransId="{5033EF00-B08E-4F1B-B4DB-B028C722286D}"/>
    <dgm:cxn modelId="{ED97FC75-2764-114F-ABC4-E330721B6492}" type="presOf" srcId="{C2F8EBBF-41D6-4253-8460-5516472AAEE9}" destId="{63DE1A80-5593-A342-9FF4-5494F9DF37F8}" srcOrd="0" destOrd="0" presId="urn:microsoft.com/office/officeart/2005/8/layout/default"/>
    <dgm:cxn modelId="{426D587C-4CA5-FF44-B847-CDE26FC41CB4}" type="presOf" srcId="{E1560E39-C2E1-4EA4-B6C7-22A3FDCFA656}" destId="{853EFBF8-48D9-0B46-97D2-CA759F3CDE7B}" srcOrd="0" destOrd="0" presId="urn:microsoft.com/office/officeart/2005/8/layout/default"/>
    <dgm:cxn modelId="{3B142FAA-ADA3-9744-9CF3-4285B34BE9CA}" type="presOf" srcId="{BFB87304-A4A0-4ECD-8317-CAFF39D49433}" destId="{01D6A2FB-FCCE-0F4D-B36C-B513615727E4}" srcOrd="0" destOrd="0" presId="urn:microsoft.com/office/officeart/2005/8/layout/default"/>
    <dgm:cxn modelId="{9B296BD6-0B56-40F3-8A3F-CFD2ED120BB0}" srcId="{797D3E7D-6288-488F-920C-B68A14B73EB4}" destId="{BFB87304-A4A0-4ECD-8317-CAFF39D49433}" srcOrd="1" destOrd="0" parTransId="{52283E97-3BBF-4A53-A5AE-375FE0D80DBF}" sibTransId="{39136FF3-11DF-490C-8472-BD2DE1A9AB3B}"/>
    <dgm:cxn modelId="{569208D8-14CE-D348-AD26-73938D400C32}" type="presOf" srcId="{359A3084-A90C-45C5-9546-04C3565E7C7E}" destId="{7A48FF19-D723-3548-B57F-B6F6A65964DE}" srcOrd="0" destOrd="0" presId="urn:microsoft.com/office/officeart/2005/8/layout/default"/>
    <dgm:cxn modelId="{45C704F6-F856-614A-92E9-7321325883FC}" type="presOf" srcId="{797D3E7D-6288-488F-920C-B68A14B73EB4}" destId="{7B894B38-6E44-C74C-8666-5E348EE9985B}" srcOrd="0" destOrd="0" presId="urn:microsoft.com/office/officeart/2005/8/layout/default"/>
    <dgm:cxn modelId="{5319B70A-B722-134F-AD03-C097ECC083EA}" type="presParOf" srcId="{7B894B38-6E44-C74C-8666-5E348EE9985B}" destId="{7A48FF19-D723-3548-B57F-B6F6A65964DE}" srcOrd="0" destOrd="0" presId="urn:microsoft.com/office/officeart/2005/8/layout/default"/>
    <dgm:cxn modelId="{058B2052-D305-B443-B1A4-D5E4245EC852}" type="presParOf" srcId="{7B894B38-6E44-C74C-8666-5E348EE9985B}" destId="{FC553E16-2008-844A-8D4E-C574D02CA512}" srcOrd="1" destOrd="0" presId="urn:microsoft.com/office/officeart/2005/8/layout/default"/>
    <dgm:cxn modelId="{CAF0D212-52D3-424C-83D4-32CB146CE4C1}" type="presParOf" srcId="{7B894B38-6E44-C74C-8666-5E348EE9985B}" destId="{01D6A2FB-FCCE-0F4D-B36C-B513615727E4}" srcOrd="2" destOrd="0" presId="urn:microsoft.com/office/officeart/2005/8/layout/default"/>
    <dgm:cxn modelId="{40E8EFCB-0D61-9A47-838E-78A0F8C51DAD}" type="presParOf" srcId="{7B894B38-6E44-C74C-8666-5E348EE9985B}" destId="{D78BF67E-02D2-1845-A06E-D4B6B9A9DD8E}" srcOrd="3" destOrd="0" presId="urn:microsoft.com/office/officeart/2005/8/layout/default"/>
    <dgm:cxn modelId="{46D6B8AB-2CAB-6140-BB59-171ECAEC3F0B}" type="presParOf" srcId="{7B894B38-6E44-C74C-8666-5E348EE9985B}" destId="{63DE1A80-5593-A342-9FF4-5494F9DF37F8}" srcOrd="4" destOrd="0" presId="urn:microsoft.com/office/officeart/2005/8/layout/default"/>
    <dgm:cxn modelId="{DA4328C1-45F2-A148-A8D5-264273F9D150}" type="presParOf" srcId="{7B894B38-6E44-C74C-8666-5E348EE9985B}" destId="{7FB22248-6500-574F-BE2A-0ED0FB9D6BCA}" srcOrd="5" destOrd="0" presId="urn:microsoft.com/office/officeart/2005/8/layout/default"/>
    <dgm:cxn modelId="{8B8DFD5F-A6AB-9443-8B31-F68AE08104DA}" type="presParOf" srcId="{7B894B38-6E44-C74C-8666-5E348EE9985B}" destId="{853EFBF8-48D9-0B46-97D2-CA759F3CDE7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47B27F-FE45-499C-B0EF-2E4DB2B19FB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A5EE02-5263-440B-B893-C98718BE29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Students may take most of courses in the Coastal Alabama Course Catalog</a:t>
          </a:r>
          <a:endParaRPr lang="en-US" dirty="0"/>
        </a:p>
      </dgm:t>
    </dgm:pt>
    <dgm:pt modelId="{88E58A4D-14BF-4A05-AEC0-99C2299FC2F5}" type="parTrans" cxnId="{71D88D5B-209E-47ED-A8CD-6B421EA46FBF}">
      <dgm:prSet/>
      <dgm:spPr/>
      <dgm:t>
        <a:bodyPr/>
        <a:lstStyle/>
        <a:p>
          <a:endParaRPr lang="en-US"/>
        </a:p>
      </dgm:t>
    </dgm:pt>
    <dgm:pt modelId="{A8FA7ACA-1D92-471F-B151-DE15964CA9C9}" type="sibTrans" cxnId="{71D88D5B-209E-47ED-A8CD-6B421EA46FB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01F831D-134D-43F5-B0E8-AAD54953D2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Courses numbered below 100 (i.e., MTH 098 or ENG 099) are not eligible for dual enrollment/dual credit</a:t>
          </a:r>
        </a:p>
      </dgm:t>
    </dgm:pt>
    <dgm:pt modelId="{F3F5C242-C25F-48AB-AB44-B33FC2470845}" type="parTrans" cxnId="{4854EEAD-5E41-417D-A05C-813D36966E41}">
      <dgm:prSet/>
      <dgm:spPr/>
      <dgm:t>
        <a:bodyPr/>
        <a:lstStyle/>
        <a:p>
          <a:endParaRPr lang="en-US"/>
        </a:p>
      </dgm:t>
    </dgm:pt>
    <dgm:pt modelId="{6F600164-229A-4FDD-8ABB-FB59710649DB}" type="sibTrans" cxnId="{4854EEAD-5E41-417D-A05C-813D36966E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0932E66-F5B7-48BD-B821-F5D13B4985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Eligible courses depend on grade level and local school requirements for credit.  Students must follow LEA guidelines on allowable courses</a:t>
          </a:r>
        </a:p>
      </dgm:t>
    </dgm:pt>
    <dgm:pt modelId="{64CE0DC2-7258-4873-9A3B-AAA31E3A3A77}" type="parTrans" cxnId="{EBAA92D3-FB76-4896-99A1-89695380DC83}">
      <dgm:prSet/>
      <dgm:spPr/>
      <dgm:t>
        <a:bodyPr/>
        <a:lstStyle/>
        <a:p>
          <a:endParaRPr lang="en-US"/>
        </a:p>
      </dgm:t>
    </dgm:pt>
    <dgm:pt modelId="{C9C8BA96-421E-42F6-9A7A-7597078F156F}" type="sibTrans" cxnId="{EBAA92D3-FB76-4896-99A1-89695380DC8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C54CE7B-128E-41F7-BF53-3CFA216AEC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2.5 GPA (unweighted) required or academic courses, 2.0 (unweighted) for technical courses</a:t>
          </a:r>
        </a:p>
      </dgm:t>
    </dgm:pt>
    <dgm:pt modelId="{BD0F5E5B-A907-4FBA-AA45-042E4D662C2E}" type="parTrans" cxnId="{17A2D00B-C007-48E4-B8B8-2269C8B6B0C3}">
      <dgm:prSet/>
      <dgm:spPr/>
      <dgm:t>
        <a:bodyPr/>
        <a:lstStyle/>
        <a:p>
          <a:endParaRPr lang="en-US"/>
        </a:p>
      </dgm:t>
    </dgm:pt>
    <dgm:pt modelId="{5D8B569A-57A8-4E03-9388-209D915B6D75}" type="sibTrans" cxnId="{17A2D00B-C007-48E4-B8B8-2269C8B6B0C3}">
      <dgm:prSet/>
      <dgm:spPr/>
      <dgm:t>
        <a:bodyPr/>
        <a:lstStyle/>
        <a:p>
          <a:endParaRPr lang="en-US"/>
        </a:p>
      </dgm:t>
    </dgm:pt>
    <dgm:pt modelId="{8CD8A957-4C29-463A-BEF6-71BEACDF023A}" type="pres">
      <dgm:prSet presAssocID="{3247B27F-FE45-499C-B0EF-2E4DB2B19FB6}" presName="root" presStyleCnt="0">
        <dgm:presLayoutVars>
          <dgm:dir/>
          <dgm:resizeHandles val="exact"/>
        </dgm:presLayoutVars>
      </dgm:prSet>
      <dgm:spPr/>
    </dgm:pt>
    <dgm:pt modelId="{3DB98DAA-DA84-4D18-856E-D50DB0C10040}" type="pres">
      <dgm:prSet presAssocID="{3247B27F-FE45-499C-B0EF-2E4DB2B19FB6}" presName="container" presStyleCnt="0">
        <dgm:presLayoutVars>
          <dgm:dir/>
          <dgm:resizeHandles val="exact"/>
        </dgm:presLayoutVars>
      </dgm:prSet>
      <dgm:spPr/>
    </dgm:pt>
    <dgm:pt modelId="{2E909947-4B51-40F9-B8B2-83745A7C2271}" type="pres">
      <dgm:prSet presAssocID="{09A5EE02-5263-440B-B893-C98718BE29CD}" presName="compNode" presStyleCnt="0"/>
      <dgm:spPr/>
    </dgm:pt>
    <dgm:pt modelId="{65E5258E-285D-4075-8E04-34F5CE500A9D}" type="pres">
      <dgm:prSet presAssocID="{09A5EE02-5263-440B-B893-C98718BE29CD}" presName="iconBgRect" presStyleLbl="bgShp" presStyleIdx="0" presStyleCnt="4"/>
      <dgm:spPr/>
    </dgm:pt>
    <dgm:pt modelId="{F0FD3568-4C13-4AD8-A7DD-FEE2066B0D68}" type="pres">
      <dgm:prSet presAssocID="{09A5EE02-5263-440B-B893-C98718BE29C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7622057D-4F22-4115-BCFD-6CD6548EB1FE}" type="pres">
      <dgm:prSet presAssocID="{09A5EE02-5263-440B-B893-C98718BE29CD}" presName="spaceRect" presStyleCnt="0"/>
      <dgm:spPr/>
    </dgm:pt>
    <dgm:pt modelId="{70DE4F36-02A0-4422-B080-215FD87917D5}" type="pres">
      <dgm:prSet presAssocID="{09A5EE02-5263-440B-B893-C98718BE29CD}" presName="textRect" presStyleLbl="revTx" presStyleIdx="0" presStyleCnt="4">
        <dgm:presLayoutVars>
          <dgm:chMax val="1"/>
          <dgm:chPref val="1"/>
        </dgm:presLayoutVars>
      </dgm:prSet>
      <dgm:spPr/>
    </dgm:pt>
    <dgm:pt modelId="{1203D76D-1BA8-4819-85BA-BD7545E9E720}" type="pres">
      <dgm:prSet presAssocID="{A8FA7ACA-1D92-471F-B151-DE15964CA9C9}" presName="sibTrans" presStyleLbl="sibTrans2D1" presStyleIdx="0" presStyleCnt="0"/>
      <dgm:spPr/>
    </dgm:pt>
    <dgm:pt modelId="{D1274AEF-682A-4E57-A94A-610F7BDF08D3}" type="pres">
      <dgm:prSet presAssocID="{901F831D-134D-43F5-B0E8-AAD54953D23F}" presName="compNode" presStyleCnt="0"/>
      <dgm:spPr/>
    </dgm:pt>
    <dgm:pt modelId="{B8D9DB59-940D-4C84-90DF-D344E36492FE}" type="pres">
      <dgm:prSet presAssocID="{901F831D-134D-43F5-B0E8-AAD54953D23F}" presName="iconBgRect" presStyleLbl="bgShp" presStyleIdx="1" presStyleCnt="4"/>
      <dgm:spPr/>
    </dgm:pt>
    <dgm:pt modelId="{8A571B79-85D3-49DC-BA47-A6D4040499A9}" type="pres">
      <dgm:prSet presAssocID="{901F831D-134D-43F5-B0E8-AAD54953D2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F488A53-6584-46B1-8748-1376A6BC657C}" type="pres">
      <dgm:prSet presAssocID="{901F831D-134D-43F5-B0E8-AAD54953D23F}" presName="spaceRect" presStyleCnt="0"/>
      <dgm:spPr/>
    </dgm:pt>
    <dgm:pt modelId="{4E2F41A6-91F5-4B1D-BC9B-43AED0DCE37E}" type="pres">
      <dgm:prSet presAssocID="{901F831D-134D-43F5-B0E8-AAD54953D23F}" presName="textRect" presStyleLbl="revTx" presStyleIdx="1" presStyleCnt="4">
        <dgm:presLayoutVars>
          <dgm:chMax val="1"/>
          <dgm:chPref val="1"/>
        </dgm:presLayoutVars>
      </dgm:prSet>
      <dgm:spPr/>
    </dgm:pt>
    <dgm:pt modelId="{B2B5037E-24FB-454B-B92D-FE680FDAAC51}" type="pres">
      <dgm:prSet presAssocID="{6F600164-229A-4FDD-8ABB-FB59710649DB}" presName="sibTrans" presStyleLbl="sibTrans2D1" presStyleIdx="0" presStyleCnt="0"/>
      <dgm:spPr/>
    </dgm:pt>
    <dgm:pt modelId="{F05DF116-2711-4002-80FC-98BA44C3819C}" type="pres">
      <dgm:prSet presAssocID="{00932E66-F5B7-48BD-B821-F5D13B498591}" presName="compNode" presStyleCnt="0"/>
      <dgm:spPr/>
    </dgm:pt>
    <dgm:pt modelId="{1BA06DEB-A84B-4068-8035-FF30E4F35401}" type="pres">
      <dgm:prSet presAssocID="{00932E66-F5B7-48BD-B821-F5D13B498591}" presName="iconBgRect" presStyleLbl="bgShp" presStyleIdx="2" presStyleCnt="4"/>
      <dgm:spPr/>
    </dgm:pt>
    <dgm:pt modelId="{9ADB8941-BF41-4C66-AD6F-6921FE112CA5}" type="pres">
      <dgm:prSet presAssocID="{00932E66-F5B7-48BD-B821-F5D13B4985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8726E2A-39B7-41C0-8C6D-936BEEDF1CA7}" type="pres">
      <dgm:prSet presAssocID="{00932E66-F5B7-48BD-B821-F5D13B498591}" presName="spaceRect" presStyleCnt="0"/>
      <dgm:spPr/>
    </dgm:pt>
    <dgm:pt modelId="{5D42D2B6-9666-4A88-997B-ED323D153283}" type="pres">
      <dgm:prSet presAssocID="{00932E66-F5B7-48BD-B821-F5D13B498591}" presName="textRect" presStyleLbl="revTx" presStyleIdx="2" presStyleCnt="4">
        <dgm:presLayoutVars>
          <dgm:chMax val="1"/>
          <dgm:chPref val="1"/>
        </dgm:presLayoutVars>
      </dgm:prSet>
      <dgm:spPr/>
    </dgm:pt>
    <dgm:pt modelId="{73CE238C-5560-4DE6-ACAC-0303FF5012FE}" type="pres">
      <dgm:prSet presAssocID="{C9C8BA96-421E-42F6-9A7A-7597078F156F}" presName="sibTrans" presStyleLbl="sibTrans2D1" presStyleIdx="0" presStyleCnt="0"/>
      <dgm:spPr/>
    </dgm:pt>
    <dgm:pt modelId="{1476A070-9ECE-428D-8FFF-A6C78796B8E2}" type="pres">
      <dgm:prSet presAssocID="{0C54CE7B-128E-41F7-BF53-3CFA216AEC6E}" presName="compNode" presStyleCnt="0"/>
      <dgm:spPr/>
    </dgm:pt>
    <dgm:pt modelId="{8A3AEA3C-CDD9-4373-8434-E78C44797611}" type="pres">
      <dgm:prSet presAssocID="{0C54CE7B-128E-41F7-BF53-3CFA216AEC6E}" presName="iconBgRect" presStyleLbl="bgShp" presStyleIdx="3" presStyleCnt="4"/>
      <dgm:spPr/>
    </dgm:pt>
    <dgm:pt modelId="{05621C1E-037E-4C3D-8EFD-86F21FB9A472}" type="pres">
      <dgm:prSet presAssocID="{0C54CE7B-128E-41F7-BF53-3CFA216AEC6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285B01B-947E-47D0-85D3-96BF57147872}" type="pres">
      <dgm:prSet presAssocID="{0C54CE7B-128E-41F7-BF53-3CFA216AEC6E}" presName="spaceRect" presStyleCnt="0"/>
      <dgm:spPr/>
    </dgm:pt>
    <dgm:pt modelId="{847271A5-7C90-49C0-8CC5-C3D39CFC4396}" type="pres">
      <dgm:prSet presAssocID="{0C54CE7B-128E-41F7-BF53-3CFA216AEC6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7A2D00B-C007-48E4-B8B8-2269C8B6B0C3}" srcId="{3247B27F-FE45-499C-B0EF-2E4DB2B19FB6}" destId="{0C54CE7B-128E-41F7-BF53-3CFA216AEC6E}" srcOrd="3" destOrd="0" parTransId="{BD0F5E5B-A907-4FBA-AA45-042E4D662C2E}" sibTransId="{5D8B569A-57A8-4E03-9388-209D915B6D75}"/>
    <dgm:cxn modelId="{C7D40B23-785B-499D-994A-55496D941BC6}" type="presOf" srcId="{00932E66-F5B7-48BD-B821-F5D13B498591}" destId="{5D42D2B6-9666-4A88-997B-ED323D153283}" srcOrd="0" destOrd="0" presId="urn:microsoft.com/office/officeart/2018/2/layout/IconCircleList"/>
    <dgm:cxn modelId="{FB18152D-DE24-427D-A2D9-E638F0CF77C4}" type="presOf" srcId="{6F600164-229A-4FDD-8ABB-FB59710649DB}" destId="{B2B5037E-24FB-454B-B92D-FE680FDAAC51}" srcOrd="0" destOrd="0" presId="urn:microsoft.com/office/officeart/2018/2/layout/IconCircleList"/>
    <dgm:cxn modelId="{C301963C-F7AF-4649-B6B4-F959C0001418}" type="presOf" srcId="{0C54CE7B-128E-41F7-BF53-3CFA216AEC6E}" destId="{847271A5-7C90-49C0-8CC5-C3D39CFC4396}" srcOrd="0" destOrd="0" presId="urn:microsoft.com/office/officeart/2018/2/layout/IconCircleList"/>
    <dgm:cxn modelId="{3EEAD942-CE15-4255-B8ED-293ACB1D534F}" type="presOf" srcId="{3247B27F-FE45-499C-B0EF-2E4DB2B19FB6}" destId="{8CD8A957-4C29-463A-BEF6-71BEACDF023A}" srcOrd="0" destOrd="0" presId="urn:microsoft.com/office/officeart/2018/2/layout/IconCircleList"/>
    <dgm:cxn modelId="{71D88D5B-209E-47ED-A8CD-6B421EA46FBF}" srcId="{3247B27F-FE45-499C-B0EF-2E4DB2B19FB6}" destId="{09A5EE02-5263-440B-B893-C98718BE29CD}" srcOrd="0" destOrd="0" parTransId="{88E58A4D-14BF-4A05-AEC0-99C2299FC2F5}" sibTransId="{A8FA7ACA-1D92-471F-B151-DE15964CA9C9}"/>
    <dgm:cxn modelId="{6A7C3577-F161-4F6F-B7E3-72FC40EE2B9C}" type="presOf" srcId="{09A5EE02-5263-440B-B893-C98718BE29CD}" destId="{70DE4F36-02A0-4422-B080-215FD87917D5}" srcOrd="0" destOrd="0" presId="urn:microsoft.com/office/officeart/2018/2/layout/IconCircleList"/>
    <dgm:cxn modelId="{4854EEAD-5E41-417D-A05C-813D36966E41}" srcId="{3247B27F-FE45-499C-B0EF-2E4DB2B19FB6}" destId="{901F831D-134D-43F5-B0E8-AAD54953D23F}" srcOrd="1" destOrd="0" parTransId="{F3F5C242-C25F-48AB-AB44-B33FC2470845}" sibTransId="{6F600164-229A-4FDD-8ABB-FB59710649DB}"/>
    <dgm:cxn modelId="{5909B9B4-A953-4C86-95FC-D693424B8101}" type="presOf" srcId="{C9C8BA96-421E-42F6-9A7A-7597078F156F}" destId="{73CE238C-5560-4DE6-ACAC-0303FF5012FE}" srcOrd="0" destOrd="0" presId="urn:microsoft.com/office/officeart/2018/2/layout/IconCircleList"/>
    <dgm:cxn modelId="{90410ACA-735C-4625-A900-421E9CF2AE63}" type="presOf" srcId="{901F831D-134D-43F5-B0E8-AAD54953D23F}" destId="{4E2F41A6-91F5-4B1D-BC9B-43AED0DCE37E}" srcOrd="0" destOrd="0" presId="urn:microsoft.com/office/officeart/2018/2/layout/IconCircleList"/>
    <dgm:cxn modelId="{5BCCDFCB-FEC4-4909-8417-67DAC84815FC}" type="presOf" srcId="{A8FA7ACA-1D92-471F-B151-DE15964CA9C9}" destId="{1203D76D-1BA8-4819-85BA-BD7545E9E720}" srcOrd="0" destOrd="0" presId="urn:microsoft.com/office/officeart/2018/2/layout/IconCircleList"/>
    <dgm:cxn modelId="{EBAA92D3-FB76-4896-99A1-89695380DC83}" srcId="{3247B27F-FE45-499C-B0EF-2E4DB2B19FB6}" destId="{00932E66-F5B7-48BD-B821-F5D13B498591}" srcOrd="2" destOrd="0" parTransId="{64CE0DC2-7258-4873-9A3B-AAA31E3A3A77}" sibTransId="{C9C8BA96-421E-42F6-9A7A-7597078F156F}"/>
    <dgm:cxn modelId="{0AC615B8-F054-4FC3-A28D-D82F4CB00C8B}" type="presParOf" srcId="{8CD8A957-4C29-463A-BEF6-71BEACDF023A}" destId="{3DB98DAA-DA84-4D18-856E-D50DB0C10040}" srcOrd="0" destOrd="0" presId="urn:microsoft.com/office/officeart/2018/2/layout/IconCircleList"/>
    <dgm:cxn modelId="{BF997D0E-3EE7-44E8-92A1-6C8C2499EF68}" type="presParOf" srcId="{3DB98DAA-DA84-4D18-856E-D50DB0C10040}" destId="{2E909947-4B51-40F9-B8B2-83745A7C2271}" srcOrd="0" destOrd="0" presId="urn:microsoft.com/office/officeart/2018/2/layout/IconCircleList"/>
    <dgm:cxn modelId="{C4087176-719C-4821-A6C9-FC3EB70E4A19}" type="presParOf" srcId="{2E909947-4B51-40F9-B8B2-83745A7C2271}" destId="{65E5258E-285D-4075-8E04-34F5CE500A9D}" srcOrd="0" destOrd="0" presId="urn:microsoft.com/office/officeart/2018/2/layout/IconCircleList"/>
    <dgm:cxn modelId="{D3FEDD03-F6A1-4880-B9D7-6A93022444D7}" type="presParOf" srcId="{2E909947-4B51-40F9-B8B2-83745A7C2271}" destId="{F0FD3568-4C13-4AD8-A7DD-FEE2066B0D68}" srcOrd="1" destOrd="0" presId="urn:microsoft.com/office/officeart/2018/2/layout/IconCircleList"/>
    <dgm:cxn modelId="{F432934E-0A71-45AD-8C24-5CCC4AC4502B}" type="presParOf" srcId="{2E909947-4B51-40F9-B8B2-83745A7C2271}" destId="{7622057D-4F22-4115-BCFD-6CD6548EB1FE}" srcOrd="2" destOrd="0" presId="urn:microsoft.com/office/officeart/2018/2/layout/IconCircleList"/>
    <dgm:cxn modelId="{11664A8E-C677-4234-ACCD-BB93372C46BD}" type="presParOf" srcId="{2E909947-4B51-40F9-B8B2-83745A7C2271}" destId="{70DE4F36-02A0-4422-B080-215FD87917D5}" srcOrd="3" destOrd="0" presId="urn:microsoft.com/office/officeart/2018/2/layout/IconCircleList"/>
    <dgm:cxn modelId="{372BC095-BAE6-4505-8676-F6E5EAF6EDAD}" type="presParOf" srcId="{3DB98DAA-DA84-4D18-856E-D50DB0C10040}" destId="{1203D76D-1BA8-4819-85BA-BD7545E9E720}" srcOrd="1" destOrd="0" presId="urn:microsoft.com/office/officeart/2018/2/layout/IconCircleList"/>
    <dgm:cxn modelId="{5C14EBB0-B374-45F4-8969-0F3C9DF0090A}" type="presParOf" srcId="{3DB98DAA-DA84-4D18-856E-D50DB0C10040}" destId="{D1274AEF-682A-4E57-A94A-610F7BDF08D3}" srcOrd="2" destOrd="0" presId="urn:microsoft.com/office/officeart/2018/2/layout/IconCircleList"/>
    <dgm:cxn modelId="{2E261D68-F922-4119-9BF8-9452E3FAF384}" type="presParOf" srcId="{D1274AEF-682A-4E57-A94A-610F7BDF08D3}" destId="{B8D9DB59-940D-4C84-90DF-D344E36492FE}" srcOrd="0" destOrd="0" presId="urn:microsoft.com/office/officeart/2018/2/layout/IconCircleList"/>
    <dgm:cxn modelId="{B830F132-729A-4FA3-A6B2-077FBBCC252F}" type="presParOf" srcId="{D1274AEF-682A-4E57-A94A-610F7BDF08D3}" destId="{8A571B79-85D3-49DC-BA47-A6D4040499A9}" srcOrd="1" destOrd="0" presId="urn:microsoft.com/office/officeart/2018/2/layout/IconCircleList"/>
    <dgm:cxn modelId="{4508CE85-70EF-4AAB-8AC1-0EA8E89E6C35}" type="presParOf" srcId="{D1274AEF-682A-4E57-A94A-610F7BDF08D3}" destId="{4F488A53-6584-46B1-8748-1376A6BC657C}" srcOrd="2" destOrd="0" presId="urn:microsoft.com/office/officeart/2018/2/layout/IconCircleList"/>
    <dgm:cxn modelId="{6821FDDF-A20E-47C3-89D4-D56ECBF6E9FB}" type="presParOf" srcId="{D1274AEF-682A-4E57-A94A-610F7BDF08D3}" destId="{4E2F41A6-91F5-4B1D-BC9B-43AED0DCE37E}" srcOrd="3" destOrd="0" presId="urn:microsoft.com/office/officeart/2018/2/layout/IconCircleList"/>
    <dgm:cxn modelId="{6E0DAB13-BA4C-485C-BD33-3ED0E6E1BD9C}" type="presParOf" srcId="{3DB98DAA-DA84-4D18-856E-D50DB0C10040}" destId="{B2B5037E-24FB-454B-B92D-FE680FDAAC51}" srcOrd="3" destOrd="0" presId="urn:microsoft.com/office/officeart/2018/2/layout/IconCircleList"/>
    <dgm:cxn modelId="{612BB58D-7A20-4915-AC80-E30B7E642200}" type="presParOf" srcId="{3DB98DAA-DA84-4D18-856E-D50DB0C10040}" destId="{F05DF116-2711-4002-80FC-98BA44C3819C}" srcOrd="4" destOrd="0" presId="urn:microsoft.com/office/officeart/2018/2/layout/IconCircleList"/>
    <dgm:cxn modelId="{BDCAE210-2EAC-427F-8DC8-7B437416B46B}" type="presParOf" srcId="{F05DF116-2711-4002-80FC-98BA44C3819C}" destId="{1BA06DEB-A84B-4068-8035-FF30E4F35401}" srcOrd="0" destOrd="0" presId="urn:microsoft.com/office/officeart/2018/2/layout/IconCircleList"/>
    <dgm:cxn modelId="{7DC4BFEC-63CC-4E07-B9E6-FDB52F0C8BB6}" type="presParOf" srcId="{F05DF116-2711-4002-80FC-98BA44C3819C}" destId="{9ADB8941-BF41-4C66-AD6F-6921FE112CA5}" srcOrd="1" destOrd="0" presId="urn:microsoft.com/office/officeart/2018/2/layout/IconCircleList"/>
    <dgm:cxn modelId="{7DB227E5-B02E-4AE1-B830-CFD13AD7D68F}" type="presParOf" srcId="{F05DF116-2711-4002-80FC-98BA44C3819C}" destId="{C8726E2A-39B7-41C0-8C6D-936BEEDF1CA7}" srcOrd="2" destOrd="0" presId="urn:microsoft.com/office/officeart/2018/2/layout/IconCircleList"/>
    <dgm:cxn modelId="{BFDCD22C-4718-41CD-8886-13CBBB031B8B}" type="presParOf" srcId="{F05DF116-2711-4002-80FC-98BA44C3819C}" destId="{5D42D2B6-9666-4A88-997B-ED323D153283}" srcOrd="3" destOrd="0" presId="urn:microsoft.com/office/officeart/2018/2/layout/IconCircleList"/>
    <dgm:cxn modelId="{820045F3-E595-4F68-914B-9A03363CF49A}" type="presParOf" srcId="{3DB98DAA-DA84-4D18-856E-D50DB0C10040}" destId="{73CE238C-5560-4DE6-ACAC-0303FF5012FE}" srcOrd="5" destOrd="0" presId="urn:microsoft.com/office/officeart/2018/2/layout/IconCircleList"/>
    <dgm:cxn modelId="{AED64CD0-99DF-4EFD-9FC9-723F7FC8FAA8}" type="presParOf" srcId="{3DB98DAA-DA84-4D18-856E-D50DB0C10040}" destId="{1476A070-9ECE-428D-8FFF-A6C78796B8E2}" srcOrd="6" destOrd="0" presId="urn:microsoft.com/office/officeart/2018/2/layout/IconCircleList"/>
    <dgm:cxn modelId="{79CB3115-41D7-4072-8115-22246A37B160}" type="presParOf" srcId="{1476A070-9ECE-428D-8FFF-A6C78796B8E2}" destId="{8A3AEA3C-CDD9-4373-8434-E78C44797611}" srcOrd="0" destOrd="0" presId="urn:microsoft.com/office/officeart/2018/2/layout/IconCircleList"/>
    <dgm:cxn modelId="{C6D1B66B-18D3-41E7-846E-CE17D655B28B}" type="presParOf" srcId="{1476A070-9ECE-428D-8FFF-A6C78796B8E2}" destId="{05621C1E-037E-4C3D-8EFD-86F21FB9A472}" srcOrd="1" destOrd="0" presId="urn:microsoft.com/office/officeart/2018/2/layout/IconCircleList"/>
    <dgm:cxn modelId="{9ADC83F4-4C41-453F-9AF7-FD65699239B0}" type="presParOf" srcId="{1476A070-9ECE-428D-8FFF-A6C78796B8E2}" destId="{0285B01B-947E-47D0-85D3-96BF57147872}" srcOrd="2" destOrd="0" presId="urn:microsoft.com/office/officeart/2018/2/layout/IconCircleList"/>
    <dgm:cxn modelId="{B33AF282-1B94-488B-9B17-C722CDBC2264}" type="presParOf" srcId="{1476A070-9ECE-428D-8FFF-A6C78796B8E2}" destId="{847271A5-7C90-49C0-8CC5-C3D39CFC439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DB826D-2805-478A-B054-07FFA39A0D72}" type="doc">
      <dgm:prSet loTypeId="urn:microsoft.com/office/officeart/2016/7/layout/ChevronBlock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64A73C-9982-4BED-A32B-5FF1C5996917}">
      <dgm:prSet/>
      <dgm:spPr/>
      <dgm:t>
        <a:bodyPr/>
        <a:lstStyle/>
        <a:p>
          <a:r>
            <a:rPr lang="en-US" dirty="0"/>
            <a:t>Returning Students</a:t>
          </a:r>
        </a:p>
      </dgm:t>
    </dgm:pt>
    <dgm:pt modelId="{243D004E-B4C6-41F4-AF25-67F65D332D22}" type="parTrans" cxnId="{96BC930B-F043-4464-99BC-F9D526941D45}">
      <dgm:prSet/>
      <dgm:spPr/>
      <dgm:t>
        <a:bodyPr/>
        <a:lstStyle/>
        <a:p>
          <a:endParaRPr lang="en-US"/>
        </a:p>
      </dgm:t>
    </dgm:pt>
    <dgm:pt modelId="{5DD63474-0B83-4C5A-AF84-6B7A5ACC9841}" type="sibTrans" cxnId="{96BC930B-F043-4464-99BC-F9D526941D45}">
      <dgm:prSet/>
      <dgm:spPr/>
      <dgm:t>
        <a:bodyPr/>
        <a:lstStyle/>
        <a:p>
          <a:endParaRPr lang="en-US"/>
        </a:p>
      </dgm:t>
    </dgm:pt>
    <dgm:pt modelId="{1B9F137D-BBC0-414F-B503-C72D88AE320F}">
      <dgm:prSet/>
      <dgm:spPr/>
      <dgm:t>
        <a:bodyPr/>
        <a:lstStyle/>
        <a:p>
          <a:r>
            <a:rPr lang="en-US" dirty="0"/>
            <a:t>Signed Dual Approval Form for the new academic year!</a:t>
          </a:r>
        </a:p>
      </dgm:t>
    </dgm:pt>
    <dgm:pt modelId="{8B94306A-BBB6-4303-AF56-716F279F9E7A}" type="parTrans" cxnId="{4D01F7F4-55EE-4000-8006-92FD9BF0BE8C}">
      <dgm:prSet/>
      <dgm:spPr/>
      <dgm:t>
        <a:bodyPr/>
        <a:lstStyle/>
        <a:p>
          <a:endParaRPr lang="en-US"/>
        </a:p>
      </dgm:t>
    </dgm:pt>
    <dgm:pt modelId="{EBD34291-9B4E-4A7F-BA74-0700B538FFF4}" type="sibTrans" cxnId="{4D01F7F4-55EE-4000-8006-92FD9BF0BE8C}">
      <dgm:prSet/>
      <dgm:spPr/>
      <dgm:t>
        <a:bodyPr/>
        <a:lstStyle/>
        <a:p>
          <a:endParaRPr lang="en-US"/>
        </a:p>
      </dgm:t>
    </dgm:pt>
    <dgm:pt modelId="{1937729F-6DEC-4462-8400-0D7AEEE17FB6}">
      <dgm:prSet/>
      <dgm:spPr/>
      <dgm:t>
        <a:bodyPr/>
        <a:lstStyle/>
        <a:p>
          <a:r>
            <a:rPr lang="en-US" dirty="0"/>
            <a:t>New Students</a:t>
          </a:r>
        </a:p>
      </dgm:t>
    </dgm:pt>
    <dgm:pt modelId="{932CE69A-EAC2-473B-9A1A-E45D0E1975E8}" type="parTrans" cxnId="{4D815950-6BEE-459F-9E7F-52B7BD90E147}">
      <dgm:prSet/>
      <dgm:spPr/>
      <dgm:t>
        <a:bodyPr/>
        <a:lstStyle/>
        <a:p>
          <a:endParaRPr lang="en-US"/>
        </a:p>
      </dgm:t>
    </dgm:pt>
    <dgm:pt modelId="{D6ED70EE-1BA6-4763-87F1-195BEEAEDB3C}" type="sibTrans" cxnId="{4D815950-6BEE-459F-9E7F-52B7BD90E147}">
      <dgm:prSet/>
      <dgm:spPr/>
      <dgm:t>
        <a:bodyPr/>
        <a:lstStyle/>
        <a:p>
          <a:endParaRPr lang="en-US"/>
        </a:p>
      </dgm:t>
    </dgm:pt>
    <dgm:pt modelId="{17DDF2A8-9845-4E2F-8906-89927FAC4594}">
      <dgm:prSet/>
      <dgm:spPr/>
      <dgm:t>
        <a:bodyPr/>
        <a:lstStyle/>
        <a:p>
          <a:r>
            <a:rPr lang="en-US" sz="1800" dirty="0"/>
            <a:t>Enroll as a student at Coastal Alabama Community College</a:t>
          </a:r>
        </a:p>
      </dgm:t>
    </dgm:pt>
    <dgm:pt modelId="{84B90D34-2599-4231-A55B-987782CB39E9}" type="parTrans" cxnId="{98EC4272-C628-4A79-A5F9-B942A11609DC}">
      <dgm:prSet/>
      <dgm:spPr/>
      <dgm:t>
        <a:bodyPr/>
        <a:lstStyle/>
        <a:p>
          <a:endParaRPr lang="en-US"/>
        </a:p>
      </dgm:t>
    </dgm:pt>
    <dgm:pt modelId="{BBA26C67-09EA-46C5-8868-D39AFC86D2F2}" type="sibTrans" cxnId="{98EC4272-C628-4A79-A5F9-B942A11609DC}">
      <dgm:prSet/>
      <dgm:spPr/>
      <dgm:t>
        <a:bodyPr/>
        <a:lstStyle/>
        <a:p>
          <a:endParaRPr lang="en-US"/>
        </a:p>
      </dgm:t>
    </dgm:pt>
    <dgm:pt modelId="{9E4D8224-32BB-4AC6-8720-E6CA451BB7D0}">
      <dgm:prSet/>
      <dgm:spPr/>
      <dgm:t>
        <a:bodyPr/>
        <a:lstStyle/>
        <a:p>
          <a:r>
            <a:rPr lang="en-US" sz="1400" dirty="0"/>
            <a:t>Complete online application on the Coastal Alabama Dual Enrollment Website</a:t>
          </a:r>
        </a:p>
      </dgm:t>
    </dgm:pt>
    <dgm:pt modelId="{FDD27D46-6188-4E5D-A02C-0CC1A9E5E916}" type="parTrans" cxnId="{9BA90B55-DF03-41A0-AE84-2FF626A58BF2}">
      <dgm:prSet/>
      <dgm:spPr/>
      <dgm:t>
        <a:bodyPr/>
        <a:lstStyle/>
        <a:p>
          <a:endParaRPr lang="en-US"/>
        </a:p>
      </dgm:t>
    </dgm:pt>
    <dgm:pt modelId="{E6898624-39CC-4DFD-B17E-C3DDBBA4E6CD}" type="sibTrans" cxnId="{9BA90B55-DF03-41A0-AE84-2FF626A58BF2}">
      <dgm:prSet/>
      <dgm:spPr/>
      <dgm:t>
        <a:bodyPr/>
        <a:lstStyle/>
        <a:p>
          <a:endParaRPr lang="en-US"/>
        </a:p>
      </dgm:t>
    </dgm:pt>
    <dgm:pt modelId="{DC8DB57C-AAD6-4012-9944-474BF41BBE67}">
      <dgm:prSet/>
      <dgm:spPr/>
      <dgm:t>
        <a:bodyPr/>
        <a:lstStyle/>
        <a:p>
          <a:r>
            <a:rPr lang="en-US" sz="1400" dirty="0"/>
            <a:t>Submit enrollment documentation to high school counselor</a:t>
          </a:r>
        </a:p>
      </dgm:t>
    </dgm:pt>
    <dgm:pt modelId="{C933A346-13E9-4422-8AB6-7E2B35BE4F79}" type="parTrans" cxnId="{8F4B9496-4FD1-4A61-A31F-9BA37CE3FB9C}">
      <dgm:prSet/>
      <dgm:spPr/>
      <dgm:t>
        <a:bodyPr/>
        <a:lstStyle/>
        <a:p>
          <a:endParaRPr lang="en-US"/>
        </a:p>
      </dgm:t>
    </dgm:pt>
    <dgm:pt modelId="{6CA0F80E-78DA-4229-A055-914FBEC49951}" type="sibTrans" cxnId="{8F4B9496-4FD1-4A61-A31F-9BA37CE3FB9C}">
      <dgm:prSet/>
      <dgm:spPr/>
      <dgm:t>
        <a:bodyPr/>
        <a:lstStyle/>
        <a:p>
          <a:endParaRPr lang="en-US"/>
        </a:p>
      </dgm:t>
    </dgm:pt>
    <dgm:pt modelId="{1C17F283-CC14-4370-9EF4-11B9E4BACFE6}">
      <dgm:prSet custT="1"/>
      <dgm:spPr/>
      <dgm:t>
        <a:bodyPr/>
        <a:lstStyle/>
        <a:p>
          <a:r>
            <a:rPr lang="en-US" sz="1200" dirty="0"/>
            <a:t>Dual Enrollment Approval Form</a:t>
          </a:r>
        </a:p>
      </dgm:t>
    </dgm:pt>
    <dgm:pt modelId="{BB6993BB-B7B7-4196-B9B2-F93170E984AB}" type="sibTrans" cxnId="{6B143F8E-0896-42FB-A079-587518668B49}">
      <dgm:prSet/>
      <dgm:spPr/>
      <dgm:t>
        <a:bodyPr/>
        <a:lstStyle/>
        <a:p>
          <a:endParaRPr lang="en-US"/>
        </a:p>
      </dgm:t>
    </dgm:pt>
    <dgm:pt modelId="{2821AD36-34BA-4CBC-B278-B7CF4DBF12B9}" type="parTrans" cxnId="{6B143F8E-0896-42FB-A079-587518668B49}">
      <dgm:prSet/>
      <dgm:spPr/>
      <dgm:t>
        <a:bodyPr/>
        <a:lstStyle/>
        <a:p>
          <a:endParaRPr lang="en-US"/>
        </a:p>
      </dgm:t>
    </dgm:pt>
    <dgm:pt modelId="{2431CC1B-AF90-40F6-94E9-3A6D11CDE607}">
      <dgm:prSet custT="1"/>
      <dgm:spPr/>
      <dgm:t>
        <a:bodyPr/>
        <a:lstStyle/>
        <a:p>
          <a:r>
            <a:rPr lang="en-US" sz="1200" dirty="0"/>
            <a:t>Transcript</a:t>
          </a:r>
        </a:p>
      </dgm:t>
    </dgm:pt>
    <dgm:pt modelId="{FD8D82C2-27C7-49AA-B0B4-FDF138085752}" type="sibTrans" cxnId="{BAEDE2A9-FE33-4B77-8E5F-C065F9B808B8}">
      <dgm:prSet/>
      <dgm:spPr/>
      <dgm:t>
        <a:bodyPr/>
        <a:lstStyle/>
        <a:p>
          <a:endParaRPr lang="en-US"/>
        </a:p>
      </dgm:t>
    </dgm:pt>
    <dgm:pt modelId="{5C6BB911-BB03-40C7-843B-B4A50561D6BB}" type="parTrans" cxnId="{BAEDE2A9-FE33-4B77-8E5F-C065F9B808B8}">
      <dgm:prSet/>
      <dgm:spPr/>
      <dgm:t>
        <a:bodyPr/>
        <a:lstStyle/>
        <a:p>
          <a:endParaRPr lang="en-US"/>
        </a:p>
      </dgm:t>
    </dgm:pt>
    <dgm:pt modelId="{E75301CF-D510-4EAB-B937-F3E20045D254}" type="pres">
      <dgm:prSet presAssocID="{34DB826D-2805-478A-B054-07FFA39A0D72}" presName="Name0" presStyleCnt="0">
        <dgm:presLayoutVars>
          <dgm:dir/>
          <dgm:animLvl val="lvl"/>
          <dgm:resizeHandles val="exact"/>
        </dgm:presLayoutVars>
      </dgm:prSet>
      <dgm:spPr/>
    </dgm:pt>
    <dgm:pt modelId="{3037E426-A6DC-437B-B115-A449CAC8818B}" type="pres">
      <dgm:prSet presAssocID="{C064A73C-9982-4BED-A32B-5FF1C5996917}" presName="composite" presStyleCnt="0"/>
      <dgm:spPr/>
    </dgm:pt>
    <dgm:pt modelId="{301A972D-CB8D-4B1E-80C1-A2031F68834C}" type="pres">
      <dgm:prSet presAssocID="{C064A73C-9982-4BED-A32B-5FF1C5996917}" presName="parTx" presStyleLbl="alignNode1" presStyleIdx="0" presStyleCnt="2">
        <dgm:presLayoutVars>
          <dgm:chMax val="0"/>
          <dgm:chPref val="0"/>
        </dgm:presLayoutVars>
      </dgm:prSet>
      <dgm:spPr/>
    </dgm:pt>
    <dgm:pt modelId="{C13B60D9-0E8B-4D38-ACE5-F3E092D22C5D}" type="pres">
      <dgm:prSet presAssocID="{C064A73C-9982-4BED-A32B-5FF1C5996917}" presName="desTx" presStyleLbl="alignAccFollowNode1" presStyleIdx="0" presStyleCnt="2">
        <dgm:presLayoutVars/>
      </dgm:prSet>
      <dgm:spPr/>
    </dgm:pt>
    <dgm:pt modelId="{9793C9B6-2CE9-4463-809F-ECF16B1457EB}" type="pres">
      <dgm:prSet presAssocID="{5DD63474-0B83-4C5A-AF84-6B7A5ACC9841}" presName="space" presStyleCnt="0"/>
      <dgm:spPr/>
    </dgm:pt>
    <dgm:pt modelId="{334D954C-A56A-458A-9CAF-DF923E345D4F}" type="pres">
      <dgm:prSet presAssocID="{1937729F-6DEC-4462-8400-0D7AEEE17FB6}" presName="composite" presStyleCnt="0"/>
      <dgm:spPr/>
    </dgm:pt>
    <dgm:pt modelId="{20117484-DA50-4AAC-9E7A-B98BD242E446}" type="pres">
      <dgm:prSet presAssocID="{1937729F-6DEC-4462-8400-0D7AEEE17FB6}" presName="parTx" presStyleLbl="alignNode1" presStyleIdx="1" presStyleCnt="2">
        <dgm:presLayoutVars>
          <dgm:chMax val="0"/>
          <dgm:chPref val="0"/>
        </dgm:presLayoutVars>
      </dgm:prSet>
      <dgm:spPr/>
    </dgm:pt>
    <dgm:pt modelId="{2BB9E46B-9717-4DB7-B4FC-53DE3C1F265C}" type="pres">
      <dgm:prSet presAssocID="{1937729F-6DEC-4462-8400-0D7AEEE17FB6}" presName="desTx" presStyleLbl="alignAccFollowNode1" presStyleIdx="1" presStyleCnt="2">
        <dgm:presLayoutVars/>
      </dgm:prSet>
      <dgm:spPr/>
    </dgm:pt>
  </dgm:ptLst>
  <dgm:cxnLst>
    <dgm:cxn modelId="{CE17FC01-74D5-4CB4-8E2C-5F47DF2C7338}" type="presOf" srcId="{DC8DB57C-AAD6-4012-9944-474BF41BBE67}" destId="{2BB9E46B-9717-4DB7-B4FC-53DE3C1F265C}" srcOrd="0" destOrd="2" presId="urn:microsoft.com/office/officeart/2016/7/layout/ChevronBlockProcess"/>
    <dgm:cxn modelId="{96BC930B-F043-4464-99BC-F9D526941D45}" srcId="{34DB826D-2805-478A-B054-07FFA39A0D72}" destId="{C064A73C-9982-4BED-A32B-5FF1C5996917}" srcOrd="0" destOrd="0" parTransId="{243D004E-B4C6-41F4-AF25-67F65D332D22}" sibTransId="{5DD63474-0B83-4C5A-AF84-6B7A5ACC9841}"/>
    <dgm:cxn modelId="{57113934-C906-470B-AE57-15904B7E1F6E}" type="presOf" srcId="{2431CC1B-AF90-40F6-94E9-3A6D11CDE607}" destId="{2BB9E46B-9717-4DB7-B4FC-53DE3C1F265C}" srcOrd="0" destOrd="4" presId="urn:microsoft.com/office/officeart/2016/7/layout/ChevronBlockProcess"/>
    <dgm:cxn modelId="{1D41BB41-2721-42AC-BD2A-D6FDDEA24086}" type="presOf" srcId="{9E4D8224-32BB-4AC6-8720-E6CA451BB7D0}" destId="{2BB9E46B-9717-4DB7-B4FC-53DE3C1F265C}" srcOrd="0" destOrd="1" presId="urn:microsoft.com/office/officeart/2016/7/layout/ChevronBlockProcess"/>
    <dgm:cxn modelId="{4D815950-6BEE-459F-9E7F-52B7BD90E147}" srcId="{34DB826D-2805-478A-B054-07FFA39A0D72}" destId="{1937729F-6DEC-4462-8400-0D7AEEE17FB6}" srcOrd="1" destOrd="0" parTransId="{932CE69A-EAC2-473B-9A1A-E45D0E1975E8}" sibTransId="{D6ED70EE-1BA6-4763-87F1-195BEEAEDB3C}"/>
    <dgm:cxn modelId="{9BA90B55-DF03-41A0-AE84-2FF626A58BF2}" srcId="{17DDF2A8-9845-4E2F-8906-89927FAC4594}" destId="{9E4D8224-32BB-4AC6-8720-E6CA451BB7D0}" srcOrd="0" destOrd="0" parTransId="{FDD27D46-6188-4E5D-A02C-0CC1A9E5E916}" sibTransId="{E6898624-39CC-4DFD-B17E-C3DDBBA4E6CD}"/>
    <dgm:cxn modelId="{A468E055-6EF0-4877-A118-3120BC0EE833}" type="presOf" srcId="{C064A73C-9982-4BED-A32B-5FF1C5996917}" destId="{301A972D-CB8D-4B1E-80C1-A2031F68834C}" srcOrd="0" destOrd="0" presId="urn:microsoft.com/office/officeart/2016/7/layout/ChevronBlockProcess"/>
    <dgm:cxn modelId="{1852AA5A-DC11-488E-B500-5DB8D6F33A22}" type="presOf" srcId="{34DB826D-2805-478A-B054-07FFA39A0D72}" destId="{E75301CF-D510-4EAB-B937-F3E20045D254}" srcOrd="0" destOrd="0" presId="urn:microsoft.com/office/officeart/2016/7/layout/ChevronBlockProcess"/>
    <dgm:cxn modelId="{00F53770-153B-4D01-9D6F-692A3B0BB81E}" type="presOf" srcId="{1937729F-6DEC-4462-8400-0D7AEEE17FB6}" destId="{20117484-DA50-4AAC-9E7A-B98BD242E446}" srcOrd="0" destOrd="0" presId="urn:microsoft.com/office/officeart/2016/7/layout/ChevronBlockProcess"/>
    <dgm:cxn modelId="{98EC4272-C628-4A79-A5F9-B942A11609DC}" srcId="{1937729F-6DEC-4462-8400-0D7AEEE17FB6}" destId="{17DDF2A8-9845-4E2F-8906-89927FAC4594}" srcOrd="0" destOrd="0" parTransId="{84B90D34-2599-4231-A55B-987782CB39E9}" sibTransId="{BBA26C67-09EA-46C5-8868-D39AFC86D2F2}"/>
    <dgm:cxn modelId="{6B143F8E-0896-42FB-A079-587518668B49}" srcId="{DC8DB57C-AAD6-4012-9944-474BF41BBE67}" destId="{1C17F283-CC14-4370-9EF4-11B9E4BACFE6}" srcOrd="0" destOrd="0" parTransId="{2821AD36-34BA-4CBC-B278-B7CF4DBF12B9}" sibTransId="{BB6993BB-B7B7-4196-B9B2-F93170E984AB}"/>
    <dgm:cxn modelId="{8F4B9496-4FD1-4A61-A31F-9BA37CE3FB9C}" srcId="{17DDF2A8-9845-4E2F-8906-89927FAC4594}" destId="{DC8DB57C-AAD6-4012-9944-474BF41BBE67}" srcOrd="1" destOrd="0" parTransId="{C933A346-13E9-4422-8AB6-7E2B35BE4F79}" sibTransId="{6CA0F80E-78DA-4229-A055-914FBEC49951}"/>
    <dgm:cxn modelId="{2A1A569B-7C22-4166-914F-C49FA0E1BBB0}" type="presOf" srcId="{1C17F283-CC14-4370-9EF4-11B9E4BACFE6}" destId="{2BB9E46B-9717-4DB7-B4FC-53DE3C1F265C}" srcOrd="0" destOrd="3" presId="urn:microsoft.com/office/officeart/2016/7/layout/ChevronBlockProcess"/>
    <dgm:cxn modelId="{BAEDE2A9-FE33-4B77-8E5F-C065F9B808B8}" srcId="{DC8DB57C-AAD6-4012-9944-474BF41BBE67}" destId="{2431CC1B-AF90-40F6-94E9-3A6D11CDE607}" srcOrd="1" destOrd="0" parTransId="{5C6BB911-BB03-40C7-843B-B4A50561D6BB}" sibTransId="{FD8D82C2-27C7-49AA-B0B4-FDF138085752}"/>
    <dgm:cxn modelId="{4D01F7F4-55EE-4000-8006-92FD9BF0BE8C}" srcId="{C064A73C-9982-4BED-A32B-5FF1C5996917}" destId="{1B9F137D-BBC0-414F-B503-C72D88AE320F}" srcOrd="0" destOrd="0" parTransId="{8B94306A-BBB6-4303-AF56-716F279F9E7A}" sibTransId="{EBD34291-9B4E-4A7F-BA74-0700B538FFF4}"/>
    <dgm:cxn modelId="{6424C1F8-C3EE-4259-BB3F-A81ADA77EB48}" type="presOf" srcId="{1B9F137D-BBC0-414F-B503-C72D88AE320F}" destId="{C13B60D9-0E8B-4D38-ACE5-F3E092D22C5D}" srcOrd="0" destOrd="0" presId="urn:microsoft.com/office/officeart/2016/7/layout/ChevronBlockProcess"/>
    <dgm:cxn modelId="{9D1972FC-B8FF-4354-9D9E-5C287A8F257A}" type="presOf" srcId="{17DDF2A8-9845-4E2F-8906-89927FAC4594}" destId="{2BB9E46B-9717-4DB7-B4FC-53DE3C1F265C}" srcOrd="0" destOrd="0" presId="urn:microsoft.com/office/officeart/2016/7/layout/ChevronBlockProcess"/>
    <dgm:cxn modelId="{86692763-C672-4F3D-A514-1493B7BD3CCF}" type="presParOf" srcId="{E75301CF-D510-4EAB-B937-F3E20045D254}" destId="{3037E426-A6DC-437B-B115-A449CAC8818B}" srcOrd="0" destOrd="0" presId="urn:microsoft.com/office/officeart/2016/7/layout/ChevronBlockProcess"/>
    <dgm:cxn modelId="{EE44CFFB-E86A-4172-89A0-D64075A0A7B3}" type="presParOf" srcId="{3037E426-A6DC-437B-B115-A449CAC8818B}" destId="{301A972D-CB8D-4B1E-80C1-A2031F68834C}" srcOrd="0" destOrd="0" presId="urn:microsoft.com/office/officeart/2016/7/layout/ChevronBlockProcess"/>
    <dgm:cxn modelId="{CC74AD61-BD4E-4CE8-A331-18FF8E88EF75}" type="presParOf" srcId="{3037E426-A6DC-437B-B115-A449CAC8818B}" destId="{C13B60D9-0E8B-4D38-ACE5-F3E092D22C5D}" srcOrd="1" destOrd="0" presId="urn:microsoft.com/office/officeart/2016/7/layout/ChevronBlockProcess"/>
    <dgm:cxn modelId="{43B052E4-FF60-483C-A312-93CA495BA1B4}" type="presParOf" srcId="{E75301CF-D510-4EAB-B937-F3E20045D254}" destId="{9793C9B6-2CE9-4463-809F-ECF16B1457EB}" srcOrd="1" destOrd="0" presId="urn:microsoft.com/office/officeart/2016/7/layout/ChevronBlockProcess"/>
    <dgm:cxn modelId="{DCBF3DDA-6E67-46FD-9C49-6109B7BD7647}" type="presParOf" srcId="{E75301CF-D510-4EAB-B937-F3E20045D254}" destId="{334D954C-A56A-458A-9CAF-DF923E345D4F}" srcOrd="2" destOrd="0" presId="urn:microsoft.com/office/officeart/2016/7/layout/ChevronBlockProcess"/>
    <dgm:cxn modelId="{74BBFC1F-2139-4D59-9D59-BBD6CC38038B}" type="presParOf" srcId="{334D954C-A56A-458A-9CAF-DF923E345D4F}" destId="{20117484-DA50-4AAC-9E7A-B98BD242E446}" srcOrd="0" destOrd="0" presId="urn:microsoft.com/office/officeart/2016/7/layout/ChevronBlockProcess"/>
    <dgm:cxn modelId="{98F4302F-02C6-4C6A-8CB2-C10523EA7C52}" type="presParOf" srcId="{334D954C-A56A-458A-9CAF-DF923E345D4F}" destId="{2BB9E46B-9717-4DB7-B4FC-53DE3C1F265C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62C32-AF0B-504A-8FC8-6F9695D32A94}">
      <dsp:nvSpPr>
        <dsp:cNvPr id="0" name=""/>
        <dsp:cNvSpPr/>
      </dsp:nvSpPr>
      <dsp:spPr>
        <a:xfrm>
          <a:off x="0" y="360271"/>
          <a:ext cx="5275001" cy="33251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Take classes that count for both High School AND College credit! </a:t>
          </a:r>
        </a:p>
      </dsp:txBody>
      <dsp:txXfrm>
        <a:off x="162320" y="522591"/>
        <a:ext cx="4950361" cy="3000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8FF19-D723-3548-B57F-B6F6A65964DE}">
      <dsp:nvSpPr>
        <dsp:cNvPr id="0" name=""/>
        <dsp:cNvSpPr/>
      </dsp:nvSpPr>
      <dsp:spPr>
        <a:xfrm>
          <a:off x="579387" y="672"/>
          <a:ext cx="3046046" cy="1827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Student A takes English and Math, only one course is covered.</a:t>
          </a:r>
          <a:endParaRPr lang="en-US" sz="2000" kern="1200"/>
        </a:p>
      </dsp:txBody>
      <dsp:txXfrm>
        <a:off x="579387" y="672"/>
        <a:ext cx="3046046" cy="1827627"/>
      </dsp:txXfrm>
    </dsp:sp>
    <dsp:sp modelId="{01D6A2FB-FCCE-0F4D-B36C-B513615727E4}">
      <dsp:nvSpPr>
        <dsp:cNvPr id="0" name=""/>
        <dsp:cNvSpPr/>
      </dsp:nvSpPr>
      <dsp:spPr>
        <a:xfrm>
          <a:off x="3930039" y="672"/>
          <a:ext cx="3046046" cy="1827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Student B takes one Aviation course and one History, both courses covered.</a:t>
          </a:r>
          <a:endParaRPr lang="en-US" sz="2000" kern="1200"/>
        </a:p>
      </dsp:txBody>
      <dsp:txXfrm>
        <a:off x="3930039" y="672"/>
        <a:ext cx="3046046" cy="1827627"/>
      </dsp:txXfrm>
    </dsp:sp>
    <dsp:sp modelId="{63DE1A80-5593-A342-9FF4-5494F9DF37F8}">
      <dsp:nvSpPr>
        <dsp:cNvPr id="0" name=""/>
        <dsp:cNvSpPr/>
      </dsp:nvSpPr>
      <dsp:spPr>
        <a:xfrm>
          <a:off x="7280690" y="672"/>
          <a:ext cx="3046046" cy="1827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Student C takes two Welding courses and a Math, only Welding courses covered.</a:t>
          </a:r>
          <a:endParaRPr lang="en-US" sz="2000" kern="1200"/>
        </a:p>
      </dsp:txBody>
      <dsp:txXfrm>
        <a:off x="7280690" y="672"/>
        <a:ext cx="3046046" cy="1827627"/>
      </dsp:txXfrm>
    </dsp:sp>
    <dsp:sp modelId="{853EFBF8-48D9-0B46-97D2-CA759F3CDE7B}">
      <dsp:nvSpPr>
        <dsp:cNvPr id="0" name=""/>
        <dsp:cNvSpPr/>
      </dsp:nvSpPr>
      <dsp:spPr>
        <a:xfrm>
          <a:off x="3930039" y="2132904"/>
          <a:ext cx="3046046" cy="1827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Student D takes two Industrial Maintenance courses and three academic courses, only the industrial courses are covered</a:t>
          </a:r>
          <a:endParaRPr lang="en-US" sz="2000" kern="1200" dirty="0"/>
        </a:p>
      </dsp:txBody>
      <dsp:txXfrm>
        <a:off x="3930039" y="2132904"/>
        <a:ext cx="3046046" cy="1827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5258E-285D-4075-8E04-34F5CE500A9D}">
      <dsp:nvSpPr>
        <dsp:cNvPr id="0" name=""/>
        <dsp:cNvSpPr/>
      </dsp:nvSpPr>
      <dsp:spPr>
        <a:xfrm>
          <a:off x="6363" y="92682"/>
          <a:ext cx="1458500" cy="1458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D3568-4C13-4AD8-A7DD-FEE2066B0D68}">
      <dsp:nvSpPr>
        <dsp:cNvPr id="0" name=""/>
        <dsp:cNvSpPr/>
      </dsp:nvSpPr>
      <dsp:spPr>
        <a:xfrm>
          <a:off x="312649" y="398967"/>
          <a:ext cx="845930" cy="8459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E4F36-02A0-4422-B080-215FD87917D5}">
      <dsp:nvSpPr>
        <dsp:cNvPr id="0" name=""/>
        <dsp:cNvSpPr/>
      </dsp:nvSpPr>
      <dsp:spPr>
        <a:xfrm>
          <a:off x="1777400" y="92682"/>
          <a:ext cx="3437894" cy="14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Students may take most of courses in the Coastal Alabama Course Catalog</a:t>
          </a:r>
          <a:endParaRPr lang="en-US" sz="1900" kern="1200" dirty="0"/>
        </a:p>
      </dsp:txBody>
      <dsp:txXfrm>
        <a:off x="1777400" y="92682"/>
        <a:ext cx="3437894" cy="1458500"/>
      </dsp:txXfrm>
    </dsp:sp>
    <dsp:sp modelId="{B8D9DB59-940D-4C84-90DF-D344E36492FE}">
      <dsp:nvSpPr>
        <dsp:cNvPr id="0" name=""/>
        <dsp:cNvSpPr/>
      </dsp:nvSpPr>
      <dsp:spPr>
        <a:xfrm>
          <a:off x="5814321" y="92682"/>
          <a:ext cx="1458500" cy="1458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71B79-85D3-49DC-BA47-A6D4040499A9}">
      <dsp:nvSpPr>
        <dsp:cNvPr id="0" name=""/>
        <dsp:cNvSpPr/>
      </dsp:nvSpPr>
      <dsp:spPr>
        <a:xfrm>
          <a:off x="6120606" y="398967"/>
          <a:ext cx="845930" cy="8459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F41A6-91F5-4B1D-BC9B-43AED0DCE37E}">
      <dsp:nvSpPr>
        <dsp:cNvPr id="0" name=""/>
        <dsp:cNvSpPr/>
      </dsp:nvSpPr>
      <dsp:spPr>
        <a:xfrm>
          <a:off x="7585357" y="92682"/>
          <a:ext cx="3437894" cy="14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Courses numbered below 100 (i.e., MTH 098 or ENG 099) are not eligible for dual enrollment/dual credit</a:t>
          </a:r>
        </a:p>
      </dsp:txBody>
      <dsp:txXfrm>
        <a:off x="7585357" y="92682"/>
        <a:ext cx="3437894" cy="1458500"/>
      </dsp:txXfrm>
    </dsp:sp>
    <dsp:sp modelId="{1BA06DEB-A84B-4068-8035-FF30E4F35401}">
      <dsp:nvSpPr>
        <dsp:cNvPr id="0" name=""/>
        <dsp:cNvSpPr/>
      </dsp:nvSpPr>
      <dsp:spPr>
        <a:xfrm>
          <a:off x="6363" y="2186607"/>
          <a:ext cx="1458500" cy="1458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B8941-BF41-4C66-AD6F-6921FE112CA5}">
      <dsp:nvSpPr>
        <dsp:cNvPr id="0" name=""/>
        <dsp:cNvSpPr/>
      </dsp:nvSpPr>
      <dsp:spPr>
        <a:xfrm>
          <a:off x="312649" y="2492892"/>
          <a:ext cx="845930" cy="8459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D2B6-9666-4A88-997B-ED323D153283}">
      <dsp:nvSpPr>
        <dsp:cNvPr id="0" name=""/>
        <dsp:cNvSpPr/>
      </dsp:nvSpPr>
      <dsp:spPr>
        <a:xfrm>
          <a:off x="1777400" y="2186607"/>
          <a:ext cx="3437894" cy="14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Eligible courses depend on grade level and local school requirements for credit.  Students must follow LEA guidelines on allowable courses</a:t>
          </a:r>
        </a:p>
      </dsp:txBody>
      <dsp:txXfrm>
        <a:off x="1777400" y="2186607"/>
        <a:ext cx="3437894" cy="1458500"/>
      </dsp:txXfrm>
    </dsp:sp>
    <dsp:sp modelId="{8A3AEA3C-CDD9-4373-8434-E78C44797611}">
      <dsp:nvSpPr>
        <dsp:cNvPr id="0" name=""/>
        <dsp:cNvSpPr/>
      </dsp:nvSpPr>
      <dsp:spPr>
        <a:xfrm>
          <a:off x="5814321" y="2186607"/>
          <a:ext cx="1458500" cy="1458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21C1E-037E-4C3D-8EFD-86F21FB9A472}">
      <dsp:nvSpPr>
        <dsp:cNvPr id="0" name=""/>
        <dsp:cNvSpPr/>
      </dsp:nvSpPr>
      <dsp:spPr>
        <a:xfrm>
          <a:off x="6120606" y="2492892"/>
          <a:ext cx="845930" cy="8459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271A5-7C90-49C0-8CC5-C3D39CFC4396}">
      <dsp:nvSpPr>
        <dsp:cNvPr id="0" name=""/>
        <dsp:cNvSpPr/>
      </dsp:nvSpPr>
      <dsp:spPr>
        <a:xfrm>
          <a:off x="7585357" y="2186607"/>
          <a:ext cx="3437894" cy="14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2.5 GPA (unweighted) required or academic courses, 2.0 (unweighted) for technical courses</a:t>
          </a:r>
        </a:p>
      </dsp:txBody>
      <dsp:txXfrm>
        <a:off x="7585357" y="2186607"/>
        <a:ext cx="3437894" cy="1458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A972D-CB8D-4B1E-80C1-A2031F68834C}">
      <dsp:nvSpPr>
        <dsp:cNvPr id="0" name=""/>
        <dsp:cNvSpPr/>
      </dsp:nvSpPr>
      <dsp:spPr>
        <a:xfrm>
          <a:off x="7255" y="360865"/>
          <a:ext cx="3516443" cy="1054933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255" tIns="130255" rIns="130255" bIns="1302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Returning Students</a:t>
          </a:r>
        </a:p>
      </dsp:txBody>
      <dsp:txXfrm>
        <a:off x="323735" y="360865"/>
        <a:ext cx="2883483" cy="1054933"/>
      </dsp:txXfrm>
    </dsp:sp>
    <dsp:sp modelId="{C13B60D9-0E8B-4D38-ACE5-F3E092D22C5D}">
      <dsp:nvSpPr>
        <dsp:cNvPr id="0" name=""/>
        <dsp:cNvSpPr/>
      </dsp:nvSpPr>
      <dsp:spPr>
        <a:xfrm>
          <a:off x="7255" y="1415799"/>
          <a:ext cx="3199963" cy="29324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868" tIns="252868" rIns="252868" bIns="50573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Signed Dual Approval Form for the new academic year!</a:t>
          </a:r>
        </a:p>
      </dsp:txBody>
      <dsp:txXfrm>
        <a:off x="7255" y="1415799"/>
        <a:ext cx="3199963" cy="2932465"/>
      </dsp:txXfrm>
    </dsp:sp>
    <dsp:sp modelId="{20117484-DA50-4AAC-9E7A-B98BD242E446}">
      <dsp:nvSpPr>
        <dsp:cNvPr id="0" name=""/>
        <dsp:cNvSpPr/>
      </dsp:nvSpPr>
      <dsp:spPr>
        <a:xfrm>
          <a:off x="3488671" y="360865"/>
          <a:ext cx="3516443" cy="1054933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255" tIns="130255" rIns="130255" bIns="1302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New Students</a:t>
          </a:r>
        </a:p>
      </dsp:txBody>
      <dsp:txXfrm>
        <a:off x="3805151" y="360865"/>
        <a:ext cx="2883483" cy="1054933"/>
      </dsp:txXfrm>
    </dsp:sp>
    <dsp:sp modelId="{2BB9E46B-9717-4DB7-B4FC-53DE3C1F265C}">
      <dsp:nvSpPr>
        <dsp:cNvPr id="0" name=""/>
        <dsp:cNvSpPr/>
      </dsp:nvSpPr>
      <dsp:spPr>
        <a:xfrm>
          <a:off x="3488671" y="1415799"/>
          <a:ext cx="3199963" cy="29324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868" tIns="252868" rIns="252868" bIns="50573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Enroll as a student at Coastal Alabama Community College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Complete online application on the Coastal Alabama Dual Enrollment Website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Submit enrollment documentation to high school counselor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Dual Enrollment Approval Form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Transcript</a:t>
          </a:r>
        </a:p>
      </dsp:txBody>
      <dsp:txXfrm>
        <a:off x="3488671" y="1415799"/>
        <a:ext cx="3199963" cy="2932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707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707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B84DC70-65BE-4AA2-9AA5-19E52E4835F8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80004"/>
            <a:ext cx="5613400" cy="366545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0592" cy="46707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42030"/>
            <a:ext cx="3040592" cy="46707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6D25F83C-1BB7-40CE-9BE4-31D65AC7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5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5F83C-1BB7-40CE-9BE4-31D65AC79A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5F83C-1BB7-40CE-9BE4-31D65AC79A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6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5F83C-1BB7-40CE-9BE4-31D65AC79A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5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5F83C-1BB7-40CE-9BE4-31D65AC79A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5F83C-1BB7-40CE-9BE4-31D65AC79A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D7191D-70F5-9447-B790-FD7ACE11A73F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013E2D7-083A-7E47-AC9D-B804FC64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6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191D-70F5-9447-B790-FD7ACE11A73F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2D7-083A-7E47-AC9D-B804FC64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4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D7191D-70F5-9447-B790-FD7ACE11A73F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013E2D7-083A-7E47-AC9D-B804FC64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191D-70F5-9447-B790-FD7ACE11A73F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013E2D7-083A-7E47-AC9D-B804FC64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1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D7191D-70F5-9447-B790-FD7ACE11A73F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013E2D7-083A-7E47-AC9D-B804FC64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7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191D-70F5-9447-B790-FD7ACE11A73F}" type="datetimeFigureOut">
              <a:rPr lang="en-US" smtClean="0"/>
              <a:t>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2D7-083A-7E47-AC9D-B804FC64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0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191D-70F5-9447-B790-FD7ACE11A73F}" type="datetimeFigureOut">
              <a:rPr lang="en-US" smtClean="0"/>
              <a:t>2/15/23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2D7-083A-7E47-AC9D-B804FC64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4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191D-70F5-9447-B790-FD7ACE11A73F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2D7-083A-7E47-AC9D-B804FC64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2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191D-70F5-9447-B790-FD7ACE11A73F}" type="datetimeFigureOut">
              <a:rPr lang="en-US" smtClean="0"/>
              <a:t>2/15/23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2D7-083A-7E47-AC9D-B804FC64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2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D7191D-70F5-9447-B790-FD7ACE11A73F}" type="datetimeFigureOut">
              <a:rPr lang="en-US" smtClean="0"/>
              <a:t>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013E2D7-083A-7E47-AC9D-B804FC64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191D-70F5-9447-B790-FD7ACE11A73F}" type="datetimeFigureOut">
              <a:rPr lang="en-US" smtClean="0"/>
              <a:t>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E2D7-083A-7E47-AC9D-B804FC64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1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4D7191D-70F5-9447-B790-FD7ACE11A73F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013E2D7-083A-7E47-AC9D-B804FC648F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701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asmine.Philyaw@coastalalabama.edu" TargetMode="External"/><Relationship Id="rId2" Type="http://schemas.openxmlformats.org/officeDocument/2006/relationships/hyperlink" Target="mailto:Sarah.Watkins@coastalalabama.ed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E1D08-2A78-024D-A04D-D992FDC85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Dual enrollment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22B30-8205-484C-8F78-25FA1D215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For Public school students in Baldwin county / gulf shores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D8101C-4B86-E541-B6AE-D20F4F633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5" y="2899363"/>
            <a:ext cx="6253164" cy="10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9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5BF4-5BBC-40F5-9182-8B5EB611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EFF"/>
                </a:solidFill>
              </a:rPr>
              <a:t>Ada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12EBD-AC51-4D18-8E57-32EBDB4CE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97476"/>
            <a:ext cx="11119577" cy="433230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Coastal Alabama Community College is committed to adhering to the Americans with Disabilities Act (ADA).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IEPs/504 plans are not honored by any postsecondary institution. Reasonable accommodations are available to students based on approved documentation.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Students who need accommodations must go through the online request for ADA accommodations on our website. </a:t>
            </a:r>
            <a:r>
              <a:rPr lang="en-US" sz="2400" b="1" i="1" dirty="0"/>
              <a:t>Students</a:t>
            </a:r>
            <a:r>
              <a:rPr lang="en-US" sz="2400" dirty="0"/>
              <a:t> must initiate and navigate this process.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Questions? Our ADA Specialist:  					Mr. Lee </a:t>
            </a:r>
            <a:r>
              <a:rPr lang="en-US" sz="2400" dirty="0" err="1"/>
              <a:t>Barrentine</a:t>
            </a:r>
            <a:r>
              <a:rPr lang="en-US" sz="2400" dirty="0"/>
              <a:t> </a:t>
            </a:r>
          </a:p>
          <a:p>
            <a:pPr marL="324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													lee.barrentine@coastalalabama.edu</a:t>
            </a:r>
          </a:p>
        </p:txBody>
      </p:sp>
    </p:spTree>
    <p:extLst>
      <p:ext uri="{BB962C8B-B14F-4D97-AF65-F5344CB8AC3E}">
        <p14:creationId xmlns:p14="http://schemas.microsoft.com/office/powerpoint/2010/main" val="363842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B7D02C-F642-492B-8E97-FDE1C0FDA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C3EDA-D488-4205-9079-F395BFCF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43429"/>
            <a:ext cx="5120255" cy="3126730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FERpa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D0BA34-24BC-4C63-945A-90AA854E1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E8269-9FD0-4773-A24F-476A0B2B9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522" y="1143429"/>
            <a:ext cx="8830285" cy="4451126"/>
          </a:xfrm>
          <a:ln w="57150">
            <a:noFill/>
          </a:ln>
        </p:spPr>
        <p:txBody>
          <a:bodyPr anchor="t"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The Family Educational Rights and Privacy Act of 1975 (FERPA) protects the confidentiality of student educational records.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Confidential information such as grades, grade point average, transcripts and course schedules may not be released to another party without the written authorization of the student.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If a student is attending a postsecondary institution, </a:t>
            </a:r>
            <a:r>
              <a:rPr lang="en-US" sz="2800" b="1" u="sng" dirty="0"/>
              <a:t>no matter their age</a:t>
            </a:r>
            <a:r>
              <a:rPr lang="en-US" sz="2800" dirty="0"/>
              <a:t>, the rights under FERPA have transferred to the student.</a:t>
            </a:r>
            <a:endParaRPr lang="en-US" sz="2800" b="0" i="0" dirty="0">
              <a:effectLst/>
              <a:latin typeface="Source Sans Pro" panose="020B05030304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47415D-11C2-4BA0-A3EE-E0DA219B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041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2F4C83-B0E0-4D80-A96D-32B6D5FA0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861858"/>
              </p:ext>
            </p:extLst>
          </p:nvPr>
        </p:nvGraphicFramePr>
        <p:xfrm>
          <a:off x="361025" y="73140"/>
          <a:ext cx="11452285" cy="6711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9695">
                  <a:extLst>
                    <a:ext uri="{9D8B030D-6E8A-4147-A177-3AD203B41FA5}">
                      <a16:colId xmlns:a16="http://schemas.microsoft.com/office/drawing/2014/main" val="2675966511"/>
                    </a:ext>
                  </a:extLst>
                </a:gridCol>
                <a:gridCol w="3317412">
                  <a:extLst>
                    <a:ext uri="{9D8B030D-6E8A-4147-A177-3AD203B41FA5}">
                      <a16:colId xmlns:a16="http://schemas.microsoft.com/office/drawing/2014/main" val="3131520986"/>
                    </a:ext>
                  </a:extLst>
                </a:gridCol>
                <a:gridCol w="1625051">
                  <a:extLst>
                    <a:ext uri="{9D8B030D-6E8A-4147-A177-3AD203B41FA5}">
                      <a16:colId xmlns:a16="http://schemas.microsoft.com/office/drawing/2014/main" val="2314075346"/>
                    </a:ext>
                  </a:extLst>
                </a:gridCol>
                <a:gridCol w="1442353">
                  <a:extLst>
                    <a:ext uri="{9D8B030D-6E8A-4147-A177-3AD203B41FA5}">
                      <a16:colId xmlns:a16="http://schemas.microsoft.com/office/drawing/2014/main" val="2560208326"/>
                    </a:ext>
                  </a:extLst>
                </a:gridCol>
                <a:gridCol w="1219387">
                  <a:extLst>
                    <a:ext uri="{9D8B030D-6E8A-4147-A177-3AD203B41FA5}">
                      <a16:colId xmlns:a16="http://schemas.microsoft.com/office/drawing/2014/main" val="2088507235"/>
                    </a:ext>
                  </a:extLst>
                </a:gridCol>
                <a:gridCol w="1338387">
                  <a:extLst>
                    <a:ext uri="{9D8B030D-6E8A-4147-A177-3AD203B41FA5}">
                      <a16:colId xmlns:a16="http://schemas.microsoft.com/office/drawing/2014/main" val="1926113697"/>
                    </a:ext>
                  </a:extLst>
                </a:gridCol>
              </a:tblGrid>
              <a:tr h="374904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Academic Dual Enrollment</a:t>
                      </a:r>
                    </a:p>
                  </a:txBody>
                  <a:tcPr marL="31064" marR="31064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/>
                </a:tc>
                <a:extLst>
                  <a:ext uri="{0D108BD9-81ED-4DB2-BD59-A6C34878D82A}">
                    <a16:rowId xmlns:a16="http://schemas.microsoft.com/office/drawing/2014/main" val="3999799812"/>
                  </a:ext>
                </a:extLst>
              </a:tr>
              <a:tr h="5691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High School Course Title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College Course Title</a:t>
                      </a:r>
                    </a:p>
                  </a:txBody>
                  <a:tcPr marL="31064" marR="3106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College Course Number</a:t>
                      </a:r>
                    </a:p>
                  </a:txBody>
                  <a:tcPr marL="31064" marR="3106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College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Credit Hours</a:t>
                      </a:r>
                    </a:p>
                  </a:txBody>
                  <a:tcPr marL="31064" marR="3106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School Credits </a:t>
                      </a:r>
                    </a:p>
                  </a:txBody>
                  <a:tcPr marL="31064" marR="3106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 Level</a:t>
                      </a:r>
                    </a:p>
                  </a:txBody>
                  <a:tcPr marL="31064" marR="31064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611687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 History (10</a:t>
                      </a:r>
                      <a:r>
                        <a:rPr lang="en-US" sz="12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Grade)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 History I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 201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053284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US History (11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Grade)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 History II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HIS 202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950314"/>
                  </a:ext>
                </a:extLst>
              </a:tr>
              <a:tr h="17628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English II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English Composition I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ENG 101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rgbClr val="F0C6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rgbClr val="F0C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475562"/>
                  </a:ext>
                </a:extLst>
              </a:tr>
              <a:tr h="176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English Composition II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ENG 102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rgbClr val="F0C6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rgbClr val="F0C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300985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Principles of Biology I 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 103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2A75"/>
                        </a:solidFill>
                        <a:effectLst/>
                        <a:uLnTx/>
                        <a:uFillTx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11th or 12th 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3658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Science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Principles Biology II 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BIO 104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2A75"/>
                        </a:solidFill>
                        <a:effectLst/>
                        <a:uLnTx/>
                        <a:uFillTx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r>
                        <a:rPr lang="en-US" sz="1200" baseline="30000" dirty="0">
                          <a:effectLst/>
                        </a:rPr>
                        <a:t>th </a:t>
                      </a:r>
                      <a:r>
                        <a:rPr lang="en-US" sz="1200" dirty="0">
                          <a:effectLst/>
                        </a:rPr>
                        <a:t>or 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93424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 Science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PHS 111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2A75"/>
                        </a:solidFill>
                        <a:effectLst/>
                        <a:uLnTx/>
                        <a:uFillTx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11th or 12th 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158582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Foreign Language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Introductory Spanish I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SPA 101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2A75"/>
                        </a:solidFill>
                        <a:effectLst/>
                        <a:uLnTx/>
                        <a:uFillTx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r>
                        <a:rPr lang="en-US" sz="1200" baseline="30000" dirty="0">
                          <a:effectLst/>
                        </a:rPr>
                        <a:t>th </a:t>
                      </a:r>
                      <a:r>
                        <a:rPr lang="en-US" sz="1200" dirty="0">
                          <a:effectLst/>
                        </a:rPr>
                        <a:t>or 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56288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Foreign Language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Introductory Spanish II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SPA 102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2A75"/>
                        </a:solidFill>
                        <a:effectLst/>
                        <a:uLnTx/>
                        <a:uFillTx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r>
                        <a:rPr lang="en-US" sz="1200" baseline="30000" dirty="0">
                          <a:effectLst/>
                        </a:rPr>
                        <a:t>th </a:t>
                      </a:r>
                      <a:r>
                        <a:rPr lang="en-US" sz="1200" dirty="0">
                          <a:effectLst/>
                        </a:rPr>
                        <a:t>or 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992940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Foreign Language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Introductory French I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FRN 101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2A75"/>
                        </a:solidFill>
                        <a:effectLst/>
                        <a:uLnTx/>
                        <a:uFillTx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r>
                        <a:rPr lang="en-US" sz="1200" baseline="30000" dirty="0">
                          <a:effectLst/>
                        </a:rPr>
                        <a:t>th </a:t>
                      </a:r>
                      <a:r>
                        <a:rPr lang="en-US" sz="1200" dirty="0">
                          <a:effectLst/>
                        </a:rPr>
                        <a:t>or 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251858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Foreign Language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Introductory French II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FRN 102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2A75"/>
                        </a:solidFill>
                        <a:effectLst/>
                        <a:uLnTx/>
                        <a:uFillTx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r>
                        <a:rPr lang="en-US" sz="1200" baseline="30000" dirty="0">
                          <a:effectLst/>
                        </a:rPr>
                        <a:t>th </a:t>
                      </a:r>
                      <a:r>
                        <a:rPr lang="en-US" sz="1200" dirty="0">
                          <a:effectLst/>
                        </a:rPr>
                        <a:t>or 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75568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Elective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Psychology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 200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2A75"/>
                        </a:solidFill>
                        <a:effectLst/>
                        <a:uLnTx/>
                        <a:uFillTx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r>
                        <a:rPr lang="en-US" sz="1200" baseline="30000" dirty="0">
                          <a:effectLst/>
                        </a:rPr>
                        <a:t>th </a:t>
                      </a:r>
                      <a:r>
                        <a:rPr lang="en-US" sz="1200" dirty="0">
                          <a:effectLst/>
                        </a:rPr>
                        <a:t>or 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74702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Elective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 Appreciation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 100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2A75"/>
                        </a:solidFill>
                        <a:effectLst/>
                        <a:uLnTx/>
                        <a:uFillTx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r>
                        <a:rPr lang="en-US" sz="1200" baseline="30000" dirty="0">
                          <a:effectLst/>
                        </a:rPr>
                        <a:t>th </a:t>
                      </a:r>
                      <a:r>
                        <a:rPr lang="en-US" sz="1200" dirty="0">
                          <a:effectLst/>
                        </a:rPr>
                        <a:t>or 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93943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Elective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 Appreciation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 101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2A75"/>
                        </a:solidFill>
                        <a:effectLst/>
                        <a:uLnTx/>
                        <a:uFillTx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r>
                        <a:rPr lang="en-US" sz="1200" baseline="30000" dirty="0">
                          <a:effectLst/>
                        </a:rPr>
                        <a:t>th </a:t>
                      </a:r>
                      <a:r>
                        <a:rPr lang="en-US" sz="1200" dirty="0">
                          <a:effectLst/>
                        </a:rPr>
                        <a:t>or 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946453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Elective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Speaking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SPH 107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2A75"/>
                        </a:solidFill>
                        <a:effectLst/>
                        <a:uLnTx/>
                        <a:uFillTx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r>
                        <a:rPr lang="en-US" sz="1200" baseline="30000" dirty="0">
                          <a:effectLst/>
                        </a:rPr>
                        <a:t>th </a:t>
                      </a:r>
                      <a:r>
                        <a:rPr lang="en-US" sz="1200" dirty="0">
                          <a:effectLst/>
                        </a:rPr>
                        <a:t>or 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937376"/>
                  </a:ext>
                </a:extLst>
              </a:tr>
              <a:tr h="19758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Math</a:t>
                      </a: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Precalculus Algebra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MTH 112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rgbClr val="F0C6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r>
                        <a:rPr lang="en-US" sz="1200" baseline="30000" dirty="0">
                          <a:effectLst/>
                        </a:rPr>
                        <a:t>th </a:t>
                      </a:r>
                      <a:r>
                        <a:rPr lang="en-US" sz="1200" dirty="0">
                          <a:effectLst/>
                        </a:rPr>
                        <a:t>or 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rgbClr val="F0C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75422"/>
                  </a:ext>
                </a:extLst>
              </a:tr>
              <a:tr h="197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Precalculus Trigonometry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MTH 113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rgbClr val="F0C6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r>
                        <a:rPr lang="en-US" sz="1200" baseline="30000" dirty="0">
                          <a:effectLst/>
                        </a:rPr>
                        <a:t>th </a:t>
                      </a:r>
                      <a:r>
                        <a:rPr lang="en-US" sz="1200" dirty="0">
                          <a:effectLst/>
                        </a:rPr>
                        <a:t>or 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rgbClr val="F0C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36499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Math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Calculus I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MTH 125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96721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Science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College Chemistry I 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CHEM 111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308161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Science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College Chemistry II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CHEM 112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432452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Science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General Physics with Cal I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PHY 213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14700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Economics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Principles of Macroeconomics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ECO 231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368936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Economics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Principles of Microeconomics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ECO 232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861987"/>
                  </a:ext>
                </a:extLst>
              </a:tr>
              <a:tr h="229194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Government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American National Government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 211</a:t>
                      </a:r>
                    </a:p>
                  </a:txBody>
                  <a:tcPr marL="31064" marR="3106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111718"/>
                  </a:ext>
                </a:extLst>
              </a:tr>
              <a:tr h="17628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English 12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World Literature I 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ENG 271 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rgbClr val="F0C6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Abadi" panose="020B0604020104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rgbClr val="F0C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449364"/>
                  </a:ext>
                </a:extLst>
              </a:tr>
              <a:tr h="176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World Literature II 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 272 </a:t>
                      </a:r>
                      <a:endParaRPr lang="en-US" sz="12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 anchor="ctr">
                    <a:solidFill>
                      <a:srgbClr val="F0C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rgbClr val="F0C6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endParaRPr lang="en-US" sz="12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64" marR="31064" marT="0" marB="0">
                    <a:solidFill>
                      <a:srgbClr val="F0C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101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46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3DEDF8-0048-129B-98FF-FC42DB1BCEA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09821208"/>
              </p:ext>
            </p:extLst>
          </p:nvPr>
        </p:nvGraphicFramePr>
        <p:xfrm>
          <a:off x="281708" y="249200"/>
          <a:ext cx="11279534" cy="5975331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817613">
                  <a:extLst>
                    <a:ext uri="{9D8B030D-6E8A-4147-A177-3AD203B41FA5}">
                      <a16:colId xmlns:a16="http://schemas.microsoft.com/office/drawing/2014/main" val="2802785075"/>
                    </a:ext>
                  </a:extLst>
                </a:gridCol>
                <a:gridCol w="1697427">
                  <a:extLst>
                    <a:ext uri="{9D8B030D-6E8A-4147-A177-3AD203B41FA5}">
                      <a16:colId xmlns:a16="http://schemas.microsoft.com/office/drawing/2014/main" val="2924252179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3993416888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val="3712808756"/>
                    </a:ext>
                  </a:extLst>
                </a:gridCol>
                <a:gridCol w="1759226">
                  <a:extLst>
                    <a:ext uri="{9D8B030D-6E8A-4147-A177-3AD203B41FA5}">
                      <a16:colId xmlns:a16="http://schemas.microsoft.com/office/drawing/2014/main" val="2591811258"/>
                    </a:ext>
                  </a:extLst>
                </a:gridCol>
                <a:gridCol w="3401216">
                  <a:extLst>
                    <a:ext uri="{9D8B030D-6E8A-4147-A177-3AD203B41FA5}">
                      <a16:colId xmlns:a16="http://schemas.microsoft.com/office/drawing/2014/main" val="3530082373"/>
                    </a:ext>
                  </a:extLst>
                </a:gridCol>
              </a:tblGrid>
              <a:tr h="68453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Elberta</a:t>
                      </a:r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High School– Academic Fall 2022 Student Outcomes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464867"/>
                  </a:ext>
                </a:extLst>
              </a:tr>
              <a:tr h="576171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ENG101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MTH 112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HIS201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 202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Grade Totals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592334"/>
                  </a:ext>
                </a:extLst>
              </a:tr>
              <a:tr h="576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827243"/>
                  </a:ext>
                </a:extLst>
              </a:tr>
              <a:tr h="576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059503"/>
                  </a:ext>
                </a:extLst>
              </a:tr>
              <a:tr h="576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929275"/>
                  </a:ext>
                </a:extLst>
              </a:tr>
              <a:tr h="576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036336"/>
                  </a:ext>
                </a:extLst>
              </a:tr>
              <a:tr h="576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894700"/>
                  </a:ext>
                </a:extLst>
              </a:tr>
              <a:tr h="576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654552"/>
                  </a:ext>
                </a:extLst>
              </a:tr>
              <a:tr h="1257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Students in Each Course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536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70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7D517B-7088-4C3B-9AC5-D5527F3BD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812589"/>
              </p:ext>
            </p:extLst>
          </p:nvPr>
        </p:nvGraphicFramePr>
        <p:xfrm>
          <a:off x="216893" y="69039"/>
          <a:ext cx="11758213" cy="671992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38058">
                  <a:extLst>
                    <a:ext uri="{9D8B030D-6E8A-4147-A177-3AD203B41FA5}">
                      <a16:colId xmlns:a16="http://schemas.microsoft.com/office/drawing/2014/main" val="3118540692"/>
                    </a:ext>
                  </a:extLst>
                </a:gridCol>
                <a:gridCol w="4473712">
                  <a:extLst>
                    <a:ext uri="{9D8B030D-6E8A-4147-A177-3AD203B41FA5}">
                      <a16:colId xmlns:a16="http://schemas.microsoft.com/office/drawing/2014/main" val="2172262348"/>
                    </a:ext>
                  </a:extLst>
                </a:gridCol>
                <a:gridCol w="1515481">
                  <a:extLst>
                    <a:ext uri="{9D8B030D-6E8A-4147-A177-3AD203B41FA5}">
                      <a16:colId xmlns:a16="http://schemas.microsoft.com/office/drawing/2014/main" val="3599002664"/>
                    </a:ext>
                  </a:extLst>
                </a:gridCol>
                <a:gridCol w="1515481">
                  <a:extLst>
                    <a:ext uri="{9D8B030D-6E8A-4147-A177-3AD203B41FA5}">
                      <a16:colId xmlns:a16="http://schemas.microsoft.com/office/drawing/2014/main" val="531180813"/>
                    </a:ext>
                  </a:extLst>
                </a:gridCol>
                <a:gridCol w="1515481">
                  <a:extLst>
                    <a:ext uri="{9D8B030D-6E8A-4147-A177-3AD203B41FA5}">
                      <a16:colId xmlns:a16="http://schemas.microsoft.com/office/drawing/2014/main" val="1599896132"/>
                    </a:ext>
                  </a:extLst>
                </a:gridCol>
              </a:tblGrid>
              <a:tr h="59859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Technical Dual Enrollment Programs</a:t>
                      </a: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213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213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821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209206"/>
                  </a:ext>
                </a:extLst>
              </a:tr>
              <a:tr h="38368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Location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213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Program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213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Availability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21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13861"/>
                  </a:ext>
                </a:extLst>
              </a:tr>
              <a:tr h="320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During School </a:t>
                      </a:r>
                    </a:p>
                  </a:txBody>
                  <a:tcPr marL="33439" marR="33439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21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After School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21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Summer Semester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21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11086"/>
                  </a:ext>
                </a:extLst>
              </a:tr>
              <a:tr h="28771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Bay Minette Campus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Emergency Medical Technician/</a:t>
                      </a:r>
                      <a:r>
                        <a:rPr lang="en-US" sz="1400" b="1" dirty="0">
                          <a:effectLst/>
                        </a:rPr>
                        <a:t>6 months of being 18 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US" sz="140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87598"/>
                  </a:ext>
                </a:extLst>
              </a:tr>
              <a:tr h="255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Advanced Emergency Medical Technician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95158"/>
                  </a:ext>
                </a:extLst>
              </a:tr>
              <a:tr h="25577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Fairhope Campus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Emergency Medical Technician/</a:t>
                      </a:r>
                      <a:r>
                        <a:rPr lang="en-US" sz="1400" b="1" dirty="0">
                          <a:effectLst/>
                        </a:rPr>
                        <a:t>6 months of being 18 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US" sz="140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37111"/>
                  </a:ext>
                </a:extLst>
              </a:tr>
              <a:tr h="255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Advanced Emergency Medical Technician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282930"/>
                  </a:ext>
                </a:extLst>
              </a:tr>
              <a:tr h="255771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Fairhope Academy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Airframe Technology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US" sz="140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US" sz="140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451925"/>
                  </a:ext>
                </a:extLst>
              </a:tr>
              <a:tr h="525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Industrial Maintenance/Millwright Technology 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US" sz="140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236068"/>
                  </a:ext>
                </a:extLst>
              </a:tr>
              <a:tr h="255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Welding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US" sz="140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013713"/>
                  </a:ext>
                </a:extLst>
              </a:tr>
              <a:tr h="25577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Foley Technical Center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Marine Maintenance Technology</a:t>
                      </a:r>
                      <a:endParaRPr lang="en-US" sz="1400" dirty="0">
                        <a:effectLst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US" sz="140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560932"/>
                  </a:ext>
                </a:extLst>
              </a:tr>
              <a:tr h="255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Building Maintenance Technology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849576"/>
                  </a:ext>
                </a:extLst>
              </a:tr>
              <a:tr h="2557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Gulf Shores Campus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Emergency Medical Technician/</a:t>
                      </a:r>
                      <a:r>
                        <a:rPr lang="en-US" sz="1400" b="1" dirty="0">
                          <a:effectLst/>
                        </a:rPr>
                        <a:t>6 months of being 18 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7427"/>
                  </a:ext>
                </a:extLst>
              </a:tr>
              <a:tr h="255771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North Baldwin Center for Technology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Automotive Technology 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499183"/>
                  </a:ext>
                </a:extLst>
              </a:tr>
              <a:tr h="255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Building Construction Technology 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587549"/>
                  </a:ext>
                </a:extLst>
              </a:tr>
              <a:tr h="255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HVAC 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18626"/>
                  </a:ext>
                </a:extLst>
              </a:tr>
              <a:tr h="255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Nursing Assistant 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US" sz="140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40916"/>
                  </a:ext>
                </a:extLst>
              </a:tr>
              <a:tr h="255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Welding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959399"/>
                  </a:ext>
                </a:extLst>
              </a:tr>
              <a:tr h="255771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South Baldwin Center for Technology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Building Construction Technology 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216500"/>
                  </a:ext>
                </a:extLst>
              </a:tr>
              <a:tr h="255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Automotive Technology 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240075"/>
                  </a:ext>
                </a:extLst>
              </a:tr>
              <a:tr h="255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Welding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507409"/>
                  </a:ext>
                </a:extLst>
              </a:tr>
              <a:tr h="25577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 Cadet</a:t>
                      </a: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5531"/>
                  </a:ext>
                </a:extLst>
              </a:tr>
              <a:tr h="25577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Culinary</a:t>
                      </a: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3439" marR="3343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810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85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3DEDF8-0048-129B-98FF-FC42DB1BCEA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1309821"/>
              </p:ext>
            </p:extLst>
          </p:nvPr>
        </p:nvGraphicFramePr>
        <p:xfrm>
          <a:off x="281708" y="249200"/>
          <a:ext cx="11729955" cy="644750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595119">
                  <a:extLst>
                    <a:ext uri="{9D8B030D-6E8A-4147-A177-3AD203B41FA5}">
                      <a16:colId xmlns:a16="http://schemas.microsoft.com/office/drawing/2014/main" val="2802785075"/>
                    </a:ext>
                  </a:extLst>
                </a:gridCol>
                <a:gridCol w="1123595">
                  <a:extLst>
                    <a:ext uri="{9D8B030D-6E8A-4147-A177-3AD203B41FA5}">
                      <a16:colId xmlns:a16="http://schemas.microsoft.com/office/drawing/2014/main" val="2924252179"/>
                    </a:ext>
                  </a:extLst>
                </a:gridCol>
                <a:gridCol w="1123595">
                  <a:extLst>
                    <a:ext uri="{9D8B030D-6E8A-4147-A177-3AD203B41FA5}">
                      <a16:colId xmlns:a16="http://schemas.microsoft.com/office/drawing/2014/main" val="3993416888"/>
                    </a:ext>
                  </a:extLst>
                </a:gridCol>
                <a:gridCol w="1231754">
                  <a:extLst>
                    <a:ext uri="{9D8B030D-6E8A-4147-A177-3AD203B41FA5}">
                      <a16:colId xmlns:a16="http://schemas.microsoft.com/office/drawing/2014/main" val="37128087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91811258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721263509"/>
                    </a:ext>
                  </a:extLst>
                </a:gridCol>
                <a:gridCol w="1321549">
                  <a:extLst>
                    <a:ext uri="{9D8B030D-6E8A-4147-A177-3AD203B41FA5}">
                      <a16:colId xmlns:a16="http://schemas.microsoft.com/office/drawing/2014/main" val="3808334941"/>
                    </a:ext>
                  </a:extLst>
                </a:gridCol>
                <a:gridCol w="1435861">
                  <a:extLst>
                    <a:ext uri="{9D8B030D-6E8A-4147-A177-3AD203B41FA5}">
                      <a16:colId xmlns:a16="http://schemas.microsoft.com/office/drawing/2014/main" val="3332428436"/>
                    </a:ext>
                  </a:extLst>
                </a:gridCol>
                <a:gridCol w="1645139">
                  <a:extLst>
                    <a:ext uri="{9D8B030D-6E8A-4147-A177-3AD203B41FA5}">
                      <a16:colId xmlns:a16="http://schemas.microsoft.com/office/drawing/2014/main" val="3530082373"/>
                    </a:ext>
                  </a:extLst>
                </a:gridCol>
              </a:tblGrid>
              <a:tr h="70227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Elberta</a:t>
                      </a:r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High School– Career Tech Fall 2022 Student Outcomes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464867"/>
                  </a:ext>
                </a:extLst>
              </a:tr>
              <a:tr h="576171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Aviation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Technology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Construction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 Cadet/ Childhood Development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Maintenance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Marine Technology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Welding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Totals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592334"/>
                  </a:ext>
                </a:extLst>
              </a:tr>
              <a:tr h="576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827243"/>
                  </a:ext>
                </a:extLst>
              </a:tr>
              <a:tr h="576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059503"/>
                  </a:ext>
                </a:extLst>
              </a:tr>
              <a:tr h="576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929275"/>
                  </a:ext>
                </a:extLst>
              </a:tr>
              <a:tr h="576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036336"/>
                  </a:ext>
                </a:extLst>
              </a:tr>
              <a:tr h="576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894700"/>
                  </a:ext>
                </a:extLst>
              </a:tr>
              <a:tr h="576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654552"/>
                  </a:ext>
                </a:extLst>
              </a:tr>
              <a:tr h="1257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Students in Each Course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536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889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6BEBD5-A373-4C8C-8C06-CD8007E22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8D6A59-8F90-4077-BC7D-DC9BC6FC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4" y="702156"/>
            <a:ext cx="715786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Technical programs available online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Content Placeholder 9" descr="A person sitting in an airplane seat using a laptop computer">
            <a:extLst>
              <a:ext uri="{FF2B5EF4-FFF2-40B4-BE49-F238E27FC236}">
                <a16:creationId xmlns:a16="http://schemas.microsoft.com/office/drawing/2014/main" id="{7D3E4540-4200-40EA-940D-6D94E48986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030" r="38755" b="-1"/>
          <a:stretch/>
        </p:blipFill>
        <p:spPr>
          <a:xfrm>
            <a:off x="20" y="10"/>
            <a:ext cx="4131713" cy="685798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rgbClr val="E9B76B"/>
          </a:solidFill>
          <a:ln>
            <a:solidFill>
              <a:srgbClr val="E9B7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4DB643-6C1B-448B-BE11-541ACB024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9934" y="2077375"/>
            <a:ext cx="7157866" cy="416621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1">
              <a:buClr>
                <a:srgbClr val="E9B76B"/>
              </a:buClr>
            </a:pPr>
            <a:r>
              <a:rPr lang="en-US" sz="2000" dirty="0"/>
              <a:t>Administrative Office / Medical Office Technology</a:t>
            </a:r>
          </a:p>
          <a:p>
            <a:pPr lvl="1">
              <a:buClr>
                <a:srgbClr val="E9B76B"/>
              </a:buClr>
            </a:pPr>
            <a:r>
              <a:rPr lang="en-US" sz="2000" dirty="0"/>
              <a:t>Administrative Legal Office Specialist* </a:t>
            </a:r>
          </a:p>
          <a:p>
            <a:pPr lvl="1">
              <a:buClr>
                <a:srgbClr val="E9B76B"/>
              </a:buClr>
            </a:pPr>
            <a:r>
              <a:rPr lang="en-US" sz="2000" dirty="0"/>
              <a:t>Child Development</a:t>
            </a:r>
          </a:p>
          <a:p>
            <a:pPr lvl="1">
              <a:buClr>
                <a:srgbClr val="E9B76B"/>
              </a:buClr>
            </a:pPr>
            <a:r>
              <a:rPr lang="en-US" sz="2000" dirty="0"/>
              <a:t>Computer Software Specialist*</a:t>
            </a:r>
          </a:p>
          <a:p>
            <a:pPr lvl="1">
              <a:buClr>
                <a:srgbClr val="E9B76B"/>
              </a:buClr>
            </a:pPr>
            <a:r>
              <a:rPr lang="en-US" sz="2000" dirty="0"/>
              <a:t>Paralegal</a:t>
            </a:r>
          </a:p>
          <a:p>
            <a:pPr lvl="1">
              <a:buClr>
                <a:srgbClr val="E9B76B"/>
              </a:buClr>
            </a:pPr>
            <a:r>
              <a:rPr lang="en-US" sz="2000" dirty="0"/>
              <a:t>Engineering Graphics and Design**</a:t>
            </a:r>
          </a:p>
          <a:p>
            <a:pPr marL="0" indent="0">
              <a:buClr>
                <a:srgbClr val="E9B76B"/>
              </a:buClr>
              <a:buNone/>
            </a:pPr>
            <a:endParaRPr lang="en-US" sz="1500" dirty="0"/>
          </a:p>
          <a:p>
            <a:pPr marL="0" indent="0">
              <a:buClr>
                <a:srgbClr val="E9B76B"/>
              </a:buClr>
              <a:buNone/>
            </a:pPr>
            <a:r>
              <a:rPr lang="en-US" sz="2400" dirty="0"/>
              <a:t>Certifications available in all areas!</a:t>
            </a:r>
          </a:p>
          <a:p>
            <a:pPr marL="0" indent="0">
              <a:buClr>
                <a:srgbClr val="E9B76B"/>
              </a:buClr>
              <a:buNone/>
            </a:pPr>
            <a:endParaRPr lang="en-US" dirty="0"/>
          </a:p>
          <a:p>
            <a:pPr marL="0" indent="0">
              <a:buClr>
                <a:srgbClr val="E9B76B"/>
              </a:buClr>
              <a:buNone/>
            </a:pPr>
            <a:r>
              <a:rPr lang="en-US" sz="1400" dirty="0"/>
              <a:t>*Chromebooks not recommended.</a:t>
            </a:r>
          </a:p>
          <a:p>
            <a:pPr marL="0" indent="0">
              <a:buClr>
                <a:srgbClr val="E9B76B"/>
              </a:buClr>
              <a:buNone/>
            </a:pPr>
            <a:r>
              <a:rPr lang="en-US" sz="1400" dirty="0"/>
              <a:t>**Only DDT 111 and 104 available online, PC required.  More coming soon!</a:t>
            </a:r>
          </a:p>
          <a:p>
            <a:pPr>
              <a:buClr>
                <a:srgbClr val="E9B76B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0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98E696-4BBA-46BE-AD86-F7E300B89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1363"/>
            <a:ext cx="12191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B0CA3-C333-4560-9975-E31D1B7B9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E4BBD-8903-4F89-8383-6C6B48ED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43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Next steps FOR BOTH</a:t>
            </a:r>
            <a:br>
              <a:rPr lang="en-US" dirty="0">
                <a:solidFill>
                  <a:srgbClr val="FFFEFF"/>
                </a:solidFill>
              </a:rPr>
            </a:br>
            <a:r>
              <a:rPr lang="en-US" dirty="0">
                <a:solidFill>
                  <a:srgbClr val="FFFEFF"/>
                </a:solidFill>
              </a:rPr>
              <a:t>ACADEMIC AND TECHNICAL STUDENTS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A67243-B861-4422-A64C-D563913586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523476"/>
              </p:ext>
            </p:extLst>
          </p:nvPr>
        </p:nvGraphicFramePr>
        <p:xfrm>
          <a:off x="486033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9929D0-CFA6-40C1-A737-85788E995D3A}"/>
              </a:ext>
            </a:extLst>
          </p:cNvPr>
          <p:cNvSpPr txBox="1"/>
          <p:nvPr/>
        </p:nvSpPr>
        <p:spPr>
          <a:xfrm>
            <a:off x="486033" y="5566299"/>
            <a:ext cx="669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Dual enrollment staff will process applications, admit, and register students for their courses!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24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65950-8EC5-4174-B52E-E20377A3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4" y="702156"/>
            <a:ext cx="7157865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important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A75A1004-4661-4935-B4BE-71C3AD25F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785" b="-1"/>
          <a:stretch/>
        </p:blipFill>
        <p:spPr>
          <a:xfrm>
            <a:off x="20" y="10"/>
            <a:ext cx="4131713" cy="6857989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rgbClr val="E5B298"/>
          </a:solidFill>
          <a:ln>
            <a:solidFill>
              <a:srgbClr val="E5B2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382D3-EC87-4A47-A0AF-E1A9FC32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934" y="1896533"/>
            <a:ext cx="7157866" cy="396226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rgbClr val="E5B298"/>
              </a:buClr>
              <a:buNone/>
            </a:pPr>
            <a:r>
              <a:rPr lang="en-US" sz="1300" b="1"/>
              <a:t>Students have holds on their accounts and may not make changes to their schedules</a:t>
            </a:r>
            <a:endParaRPr lang="en-US" sz="1300"/>
          </a:p>
          <a:p>
            <a:pPr>
              <a:lnSpc>
                <a:spcPct val="90000"/>
              </a:lnSpc>
              <a:buClr>
                <a:srgbClr val="E5B298"/>
              </a:buClr>
            </a:pPr>
            <a:r>
              <a:rPr lang="en-US" sz="1300"/>
              <a:t>If changes need to be made, students must go through dual enrollment staff and the high school counselor</a:t>
            </a:r>
          </a:p>
          <a:p>
            <a:pPr marL="0" indent="0">
              <a:lnSpc>
                <a:spcPct val="90000"/>
              </a:lnSpc>
              <a:buClr>
                <a:srgbClr val="E5B298"/>
              </a:buClr>
              <a:buNone/>
            </a:pPr>
            <a:r>
              <a:rPr lang="en-US" sz="1300" b="1"/>
              <a:t>The student email address and password is the key to being a successful student at Coastal Alabama!</a:t>
            </a:r>
            <a:endParaRPr lang="en-US" sz="1300"/>
          </a:p>
          <a:p>
            <a:pPr>
              <a:lnSpc>
                <a:spcPct val="90000"/>
              </a:lnSpc>
              <a:buClr>
                <a:srgbClr val="E5B298"/>
              </a:buClr>
            </a:pPr>
            <a:r>
              <a:rPr lang="en-US" sz="1300"/>
              <a:t>Student email information is sent in a final acceptance letter within 24-48 </a:t>
            </a:r>
            <a:r>
              <a:rPr lang="en-US" sz="1300" err="1"/>
              <a:t>hrs</a:t>
            </a:r>
            <a:r>
              <a:rPr lang="en-US" sz="1300"/>
              <a:t> of applying</a:t>
            </a:r>
          </a:p>
          <a:p>
            <a:pPr>
              <a:lnSpc>
                <a:spcPct val="90000"/>
              </a:lnSpc>
              <a:buClr>
                <a:srgbClr val="E5B298"/>
              </a:buClr>
            </a:pPr>
            <a:r>
              <a:rPr lang="en-US" sz="1300"/>
              <a:t>Instructors will communicate with students only through Coastal Alabama email</a:t>
            </a:r>
          </a:p>
          <a:p>
            <a:pPr marL="0" indent="0">
              <a:lnSpc>
                <a:spcPct val="90000"/>
              </a:lnSpc>
              <a:buClr>
                <a:srgbClr val="E5B298"/>
              </a:buClr>
              <a:buNone/>
            </a:pPr>
            <a:r>
              <a:rPr lang="en-US" sz="1300" b="1"/>
              <a:t>TUITION IS NOT DUE until after the term begins</a:t>
            </a:r>
          </a:p>
          <a:p>
            <a:pPr>
              <a:lnSpc>
                <a:spcPct val="90000"/>
              </a:lnSpc>
              <a:buClr>
                <a:srgbClr val="E5B298"/>
              </a:buClr>
            </a:pPr>
            <a:r>
              <a:rPr lang="en-US" sz="1300"/>
              <a:t>Won’t be dropped, disregard auto-generated business office emails at the </a:t>
            </a:r>
            <a:r>
              <a:rPr lang="en-US" sz="1300" u="sng"/>
              <a:t>beginning </a:t>
            </a:r>
            <a:r>
              <a:rPr lang="en-US" sz="1300"/>
              <a:t>of the term.</a:t>
            </a:r>
          </a:p>
          <a:p>
            <a:pPr>
              <a:lnSpc>
                <a:spcPct val="90000"/>
              </a:lnSpc>
              <a:buClr>
                <a:srgbClr val="E5B298"/>
              </a:buClr>
            </a:pPr>
            <a:r>
              <a:rPr lang="en-US" sz="1300"/>
              <a:t>Scholarship applied within the first few weeks of the semester</a:t>
            </a:r>
          </a:p>
          <a:p>
            <a:pPr marL="0" indent="0">
              <a:lnSpc>
                <a:spcPct val="90000"/>
              </a:lnSpc>
              <a:buClr>
                <a:srgbClr val="E5B298"/>
              </a:buClr>
              <a:buNone/>
            </a:pPr>
            <a:r>
              <a:rPr lang="en-US" sz="1300" b="1"/>
              <a:t>Required items:</a:t>
            </a:r>
          </a:p>
          <a:p>
            <a:pPr>
              <a:lnSpc>
                <a:spcPct val="90000"/>
              </a:lnSpc>
              <a:buClr>
                <a:srgbClr val="E5B298"/>
              </a:buClr>
            </a:pPr>
            <a:r>
              <a:rPr lang="en-US" sz="1300" b="1"/>
              <a:t>Coastal Alabama Student ID (Free)</a:t>
            </a:r>
          </a:p>
          <a:p>
            <a:pPr>
              <a:lnSpc>
                <a:spcPct val="90000"/>
              </a:lnSpc>
              <a:buClr>
                <a:srgbClr val="E5B298"/>
              </a:buClr>
            </a:pPr>
            <a:r>
              <a:rPr lang="en-US" sz="1300" b="1"/>
              <a:t>Parking pass for on-campus courses ($20)</a:t>
            </a:r>
          </a:p>
          <a:p>
            <a:pPr>
              <a:lnSpc>
                <a:spcPct val="90000"/>
              </a:lnSpc>
              <a:buClr>
                <a:srgbClr val="E5B298"/>
              </a:buClr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287907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DD333-923D-F283-97EE-B7352F58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5" y="455999"/>
            <a:ext cx="3568661" cy="12697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Dual enrollment website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E8044-9E5E-7630-67FC-FCAF6E9F6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/>
              <a:t>Dual Enrollment Handbook</a:t>
            </a:r>
          </a:p>
          <a:p>
            <a:r>
              <a:rPr lang="en-US" b="1"/>
              <a:t>Orientation Information</a:t>
            </a:r>
          </a:p>
          <a:p>
            <a:r>
              <a:rPr lang="en-US" b="1"/>
              <a:t>Payment Plan Request</a:t>
            </a:r>
          </a:p>
          <a:p>
            <a:r>
              <a:rPr lang="en-US" b="1"/>
              <a:t>Withdrawal Request Form</a:t>
            </a:r>
          </a:p>
          <a:p>
            <a:r>
              <a:rPr lang="en-US" b="1"/>
              <a:t>Student Resources</a:t>
            </a:r>
          </a:p>
        </p:txBody>
      </p:sp>
      <p:pic>
        <p:nvPicPr>
          <p:cNvPr id="5" name="Picture 4" descr="Metallic spheres connected in mesh">
            <a:extLst>
              <a:ext uri="{FF2B5EF4-FFF2-40B4-BE49-F238E27FC236}">
                <a16:creationId xmlns:a16="http://schemas.microsoft.com/office/drawing/2014/main" id="{D351EBD3-E168-5D67-6D89-6C41A88F5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90856"/>
            <a:ext cx="6735272" cy="44957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0317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9040-3FE6-4841-8463-DB83A241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dual enrollment?</a:t>
            </a:r>
          </a:p>
        </p:txBody>
      </p:sp>
      <p:pic>
        <p:nvPicPr>
          <p:cNvPr id="4" name="Picture 3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C441E47A-8563-0F5A-F6F9-803EE0E88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3100113"/>
            <a:ext cx="4962525" cy="2171104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DFA480-F8B2-4EEE-BDA3-7996208213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35805" y="2180496"/>
          <a:ext cx="5275001" cy="404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331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87D47-D992-E292-66F8-23D04BA1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73231"/>
            <a:ext cx="3054091" cy="4711539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Summer orientation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913B-F7C6-7562-9963-8A1554DFD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9" y="1073231"/>
            <a:ext cx="6599582" cy="47115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Orientation sessions will be offered at the end of summer to help students login to their accounts and prepare for the upcoming semester. </a:t>
            </a:r>
          </a:p>
          <a:p>
            <a:pPr marL="0" indent="0">
              <a:buNone/>
            </a:pPr>
            <a:endParaRPr lang="en-US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Attendance is strongly encouraged. </a:t>
            </a:r>
          </a:p>
        </p:txBody>
      </p:sp>
    </p:spTree>
    <p:extLst>
      <p:ext uri="{BB962C8B-B14F-4D97-AF65-F5344CB8AC3E}">
        <p14:creationId xmlns:p14="http://schemas.microsoft.com/office/powerpoint/2010/main" val="2764221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62618-0D02-4C29-88C5-1EDF7F32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747F4-A0AE-425C-B527-E3E32461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07F29A-1576-479E-B227-0D6498601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7B26C7-6F2F-453C-9C08-71E199E52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C0BCE-74DA-4881-B4F0-C025BDB3E9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atin typeface="+mn-lt"/>
                <a:ea typeface="+mn-ea"/>
                <a:cs typeface="+mn-cs"/>
              </a:rPr>
              <a:t>deadlines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1A33A8E-D7A1-4972-A4FF-593EAE9AB6A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84044467"/>
              </p:ext>
            </p:extLst>
          </p:nvPr>
        </p:nvGraphicFramePr>
        <p:xfrm>
          <a:off x="828674" y="2181224"/>
          <a:ext cx="10782135" cy="390758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594045">
                  <a:extLst>
                    <a:ext uri="{9D8B030D-6E8A-4147-A177-3AD203B41FA5}">
                      <a16:colId xmlns:a16="http://schemas.microsoft.com/office/drawing/2014/main" val="2794834853"/>
                    </a:ext>
                  </a:extLst>
                </a:gridCol>
                <a:gridCol w="3594045">
                  <a:extLst>
                    <a:ext uri="{9D8B030D-6E8A-4147-A177-3AD203B41FA5}">
                      <a16:colId xmlns:a16="http://schemas.microsoft.com/office/drawing/2014/main" val="4267789101"/>
                    </a:ext>
                  </a:extLst>
                </a:gridCol>
                <a:gridCol w="3594045">
                  <a:extLst>
                    <a:ext uri="{9D8B030D-6E8A-4147-A177-3AD203B41FA5}">
                      <a16:colId xmlns:a16="http://schemas.microsoft.com/office/drawing/2014/main" val="268370195"/>
                    </a:ext>
                  </a:extLst>
                </a:gridCol>
              </a:tblGrid>
              <a:tr h="9691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0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3000" b="0" i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73" marR="85673" marT="42837" marB="428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Scholarship Deadline</a:t>
                      </a:r>
                      <a:r>
                        <a:rPr lang="en-US" sz="3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3000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85673" marR="85673" marT="42837" marB="428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000" b="0">
                          <a:solidFill>
                            <a:sysClr val="windowText" lastClr="000000"/>
                          </a:solidFill>
                          <a:effectLst/>
                        </a:rPr>
                        <a:t>Final Deadline </a:t>
                      </a:r>
                      <a:r>
                        <a:rPr lang="en-US" sz="30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3000" b="1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85673" marR="85673" marT="42837" marB="4283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73068"/>
                  </a:ext>
                </a:extLst>
              </a:tr>
              <a:tr h="9691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Fall Courses</a:t>
                      </a:r>
                      <a:r>
                        <a:rPr lang="en-US" sz="3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3000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85673" marR="85673" marT="42837" marB="428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April 14</a:t>
                      </a:r>
                      <a:endParaRPr lang="en-US" sz="3000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85673" marR="85673" marT="42837" marB="428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000" b="0">
                          <a:solidFill>
                            <a:sysClr val="windowText" lastClr="000000"/>
                          </a:solidFill>
                          <a:effectLst/>
                        </a:rPr>
                        <a:t>August 1</a:t>
                      </a:r>
                      <a:r>
                        <a:rPr lang="en-US" sz="30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3000" b="1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85673" marR="85673" marT="42837" marB="4283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873860"/>
                  </a:ext>
                </a:extLst>
              </a:tr>
              <a:tr h="9691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Spring Courses</a:t>
                      </a:r>
                      <a:r>
                        <a:rPr lang="en-US" sz="3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3000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85673" marR="85673" marT="42837" marB="428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000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November 15</a:t>
                      </a:r>
                      <a:endParaRPr lang="en-US" sz="3000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85673" marR="85673" marT="42837" marB="428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December 1</a:t>
                      </a:r>
                      <a:r>
                        <a:rPr lang="en-US" sz="3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3000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85673" marR="85673" marT="42837" marB="4283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17845"/>
                  </a:ext>
                </a:extLst>
              </a:tr>
              <a:tr h="9691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000" b="0">
                          <a:solidFill>
                            <a:sysClr val="windowText" lastClr="000000"/>
                          </a:solidFill>
                          <a:effectLst/>
                        </a:rPr>
                        <a:t>Summer Courses</a:t>
                      </a:r>
                      <a:r>
                        <a:rPr lang="en-US" sz="30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3000" b="1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85673" marR="85673" marT="42837" marB="428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April 14 </a:t>
                      </a:r>
                      <a:r>
                        <a:rPr lang="en-US" sz="1600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(technical only)</a:t>
                      </a:r>
                    </a:p>
                    <a:p>
                      <a:pPr algn="l" rtl="0" fontAlgn="base"/>
                      <a:endParaRPr lang="en-US" sz="3000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85673" marR="85673" marT="42837" marB="428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May 1</a:t>
                      </a:r>
                      <a:r>
                        <a:rPr lang="en-US" sz="3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1600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(academic and technical)</a:t>
                      </a:r>
                    </a:p>
                    <a:p>
                      <a:pPr algn="l" rtl="0" fontAlgn="base"/>
                      <a:endParaRPr lang="en-US" sz="3000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85673" marR="85673" marT="42837" marB="4283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321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859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E925F-816C-4DDE-B109-7AF7F37E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here to assist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244A2-4ED8-404D-9170-2C646B2B57F1}"/>
              </a:ext>
            </a:extLst>
          </p:cNvPr>
          <p:cNvSpPr txBox="1"/>
          <p:nvPr/>
        </p:nvSpPr>
        <p:spPr>
          <a:xfrm>
            <a:off x="975334" y="4579354"/>
            <a:ext cx="6094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600" dirty="0"/>
              <a:t>Sarah Watkins</a:t>
            </a:r>
          </a:p>
          <a:p>
            <a:pPr marL="0" indent="0">
              <a:buNone/>
            </a:pPr>
            <a:r>
              <a:rPr lang="en-US" dirty="0"/>
              <a:t>Dual Enrollment Coordinator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sarah.watkins@coastalalabama.edu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(251)580-4916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B5D569-527B-418B-A5CF-E0B1D3B7CAF1}"/>
              </a:ext>
            </a:extLst>
          </p:cNvPr>
          <p:cNvSpPr txBox="1"/>
          <p:nvPr/>
        </p:nvSpPr>
        <p:spPr>
          <a:xfrm>
            <a:off x="962979" y="2591757"/>
            <a:ext cx="6094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600" dirty="0"/>
              <a:t>Jasmine Philyaw</a:t>
            </a:r>
          </a:p>
          <a:p>
            <a:pPr marL="0" indent="0">
              <a:buNone/>
            </a:pPr>
            <a:r>
              <a:rPr lang="en-US" dirty="0"/>
              <a:t>Career Coach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Jasmine.Philyaw@coastalalabama.edu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(251)580-2213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60F33B1-66B6-4477-87FF-7A466E131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646" y="2100149"/>
            <a:ext cx="3039862" cy="30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8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EFEC-09CC-456F-BA42-4932F472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4" y="563608"/>
            <a:ext cx="7157865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DUAL ENROLLMENT scholarship</a:t>
            </a:r>
          </a:p>
        </p:txBody>
      </p:sp>
      <p:pic>
        <p:nvPicPr>
          <p:cNvPr id="5" name="Picture 4" descr="Desks in empty classroom">
            <a:extLst>
              <a:ext uri="{FF2B5EF4-FFF2-40B4-BE49-F238E27FC236}">
                <a16:creationId xmlns:a16="http://schemas.microsoft.com/office/drawing/2014/main" id="{5A2ACB5F-13D9-4C64-8792-2D2BFB4AF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95" r="25720"/>
          <a:stretch/>
        </p:blipFill>
        <p:spPr>
          <a:xfrm>
            <a:off x="20" y="10"/>
            <a:ext cx="4131713" cy="68579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F7DAC-E02B-4454-9A58-87783A74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389" y="2064327"/>
            <a:ext cx="7223760" cy="4232080"/>
          </a:xfrm>
        </p:spPr>
        <p:txBody>
          <a:bodyPr>
            <a:normAutofit lnSpcReduction="10000"/>
          </a:bodyPr>
          <a:lstStyle/>
          <a:p>
            <a:pPr>
              <a:buClr>
                <a:srgbClr val="E3AB4E"/>
              </a:buClr>
            </a:pP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Covers tuition / fees for technical programs or one (1) academic course per term</a:t>
            </a:r>
          </a:p>
          <a:p>
            <a:pPr>
              <a:buClr>
                <a:srgbClr val="E3AB4E"/>
              </a:buClr>
            </a:pP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Textbooks/required resources for courses are responsibility of the student</a:t>
            </a:r>
          </a:p>
          <a:p>
            <a:pPr marL="0" indent="0">
              <a:buClr>
                <a:srgbClr val="E3AB4E"/>
              </a:buClr>
              <a:buNone/>
            </a:pPr>
            <a:endParaRPr lang="en-US" sz="1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E3AB4E"/>
              </a:buClr>
              <a:buNone/>
            </a:pP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Additional courses: $164 per credit hour!  Alabama’s lowest tuition, and no hidden fees!</a:t>
            </a:r>
          </a:p>
          <a:p>
            <a:pPr>
              <a:buClr>
                <a:srgbClr val="E3AB4E"/>
              </a:buClr>
            </a:pPr>
            <a:r>
              <a:rPr lang="en-US" sz="1600" dirty="0"/>
              <a:t>3 credit hours: $492</a:t>
            </a:r>
          </a:p>
          <a:p>
            <a:pPr>
              <a:buClr>
                <a:srgbClr val="E3AB4E"/>
              </a:buClr>
            </a:pPr>
            <a:r>
              <a:rPr lang="en-US" sz="1600" dirty="0"/>
              <a:t>Free payment plan available each term</a:t>
            </a:r>
          </a:p>
          <a:p>
            <a:pPr marL="0" indent="0">
              <a:buClr>
                <a:srgbClr val="E3AB4E"/>
              </a:buClr>
              <a:buNone/>
            </a:pPr>
            <a:r>
              <a:rPr lang="en-US" sz="1600" b="1" dirty="0"/>
              <a:t>Tuition costs are current but subject to change each school year</a:t>
            </a:r>
          </a:p>
          <a:p>
            <a:pPr marL="0" indent="0">
              <a:buClr>
                <a:srgbClr val="E3AB4E"/>
              </a:buClr>
              <a:buNone/>
            </a:pPr>
            <a:r>
              <a:rPr lang="en-US" sz="1600" b="1" dirty="0"/>
              <a:t>Account information can be viewed/paid online through the student’s OneACCS account</a:t>
            </a:r>
          </a:p>
        </p:txBody>
      </p:sp>
    </p:spTree>
    <p:extLst>
      <p:ext uri="{BB962C8B-B14F-4D97-AF65-F5344CB8AC3E}">
        <p14:creationId xmlns:p14="http://schemas.microsoft.com/office/powerpoint/2010/main" val="325545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A88E2400-FAC4-468B-846D-75E60D0A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FAD2CA5C-E1A7-4B7C-8BD8-210689271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116C6-B3A3-587E-8973-1933B6F3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Scenarios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26CC64-7252-B4C1-9184-689A80B93C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821601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51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79F8-0FB0-478E-B52C-7A89B7E4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courses can I take?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A93CBE-89E8-4ED6-A06E-DA794762685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81193" y="2228003"/>
          <a:ext cx="11029616" cy="3737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265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7F73-039C-4787-9CED-5D41B077C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guidelines for English / math courses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2426C-BB45-4D17-97FA-FAC5ABB46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59948"/>
            <a:ext cx="11029615" cy="367830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ACT / Transcript Placement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dirty="0"/>
              <a:t>18 or higher sub score in English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dirty="0"/>
              <a:t>20 or higher sub score in Math and completion of Algebra II with a “C” or better</a:t>
            </a:r>
          </a:p>
          <a:p>
            <a:pPr marL="0" indent="0" algn="just">
              <a:buNone/>
            </a:pPr>
            <a:r>
              <a:rPr lang="en-US" sz="2000" dirty="0"/>
              <a:t>Accuplacer </a:t>
            </a:r>
          </a:p>
          <a:p>
            <a:pPr lvl="1" algn="just"/>
            <a:r>
              <a:rPr lang="en-US" sz="1800" dirty="0"/>
              <a:t>5 for English</a:t>
            </a:r>
          </a:p>
          <a:p>
            <a:pPr lvl="1" algn="just"/>
            <a:r>
              <a:rPr lang="en-US" sz="1800" dirty="0"/>
              <a:t>267 for Math</a:t>
            </a:r>
          </a:p>
          <a:p>
            <a:pPr marL="0" indent="0" algn="just">
              <a:buNone/>
            </a:pPr>
            <a:r>
              <a:rPr lang="en-US" sz="1400" dirty="0"/>
              <a:t>*Accuplacer is free for students’ first attempt, $25 for additional attempts after a waiting period.  Student A-Number is required for placement testing.  Remote testing is available.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9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26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A5FC9129-F861-257A-B5D2-B66466B186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234" y="505328"/>
            <a:ext cx="11301984" cy="333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chemeClr val="tx2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B32E2B-0EB2-4526-B9F8-839A4A7E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Coastal Books+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BED98B-293A-256D-2920-73AD66133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491" y="4596992"/>
            <a:ext cx="7240909" cy="1607012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Money-saving program for course materials</a:t>
            </a:r>
          </a:p>
          <a:p>
            <a:r>
              <a:rPr lang="en-US" dirty="0">
                <a:solidFill>
                  <a:schemeClr val="bg1"/>
                </a:solidFill>
              </a:rPr>
              <a:t>$24 per registered credit hour automatically added</a:t>
            </a:r>
          </a:p>
          <a:p>
            <a:r>
              <a:rPr lang="en-US" dirty="0">
                <a:solidFill>
                  <a:schemeClr val="bg1"/>
                </a:solidFill>
              </a:rPr>
              <a:t>Does not cover lab kits for Science courses </a:t>
            </a:r>
          </a:p>
          <a:p>
            <a:r>
              <a:rPr lang="en-US" dirty="0">
                <a:solidFill>
                  <a:schemeClr val="bg1"/>
                </a:solidFill>
              </a:rPr>
              <a:t>General studies and computer science only, all other programs are opted out.</a:t>
            </a:r>
          </a:p>
        </p:txBody>
      </p:sp>
    </p:spTree>
    <p:extLst>
      <p:ext uri="{BB962C8B-B14F-4D97-AF65-F5344CB8AC3E}">
        <p14:creationId xmlns:p14="http://schemas.microsoft.com/office/powerpoint/2010/main" val="387300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Glasses on top of a book">
            <a:extLst>
              <a:ext uri="{FF2B5EF4-FFF2-40B4-BE49-F238E27FC236}">
                <a16:creationId xmlns:a16="http://schemas.microsoft.com/office/drawing/2014/main" id="{5A337F57-3D6D-43F6-AD1E-85B16991E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34" b="166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849057"/>
            <a:ext cx="3703320" cy="9499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032991"/>
            <a:ext cx="3702134" cy="4182242"/>
          </a:xfrm>
          <a:prstGeom prst="rect">
            <a:avLst/>
          </a:prstGeom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EF92B-FEA9-4CE3-89A4-73FA42A37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226" y="2266683"/>
            <a:ext cx="3374265" cy="270456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800"/>
              </a:spcAft>
              <a:buClr>
                <a:srgbClr val="CDA872"/>
              </a:buClr>
              <a:buNone/>
            </a:pPr>
            <a:r>
              <a:rPr lang="en-US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ual enrollment classes can be taken at any of the Coastal Alabama Community College campuses, at some high schools/tech centers,</a:t>
            </a:r>
            <a:r>
              <a:rPr lang="en-US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or fully 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online!</a:t>
            </a:r>
          </a:p>
        </p:txBody>
      </p:sp>
    </p:spTree>
    <p:extLst>
      <p:ext uri="{BB962C8B-B14F-4D97-AF65-F5344CB8AC3E}">
        <p14:creationId xmlns:p14="http://schemas.microsoft.com/office/powerpoint/2010/main" val="1036225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14310F2-3261-4221-8BE1-03BD4833D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s in empty classroom">
            <a:extLst>
              <a:ext uri="{FF2B5EF4-FFF2-40B4-BE49-F238E27FC236}">
                <a16:creationId xmlns:a16="http://schemas.microsoft.com/office/drawing/2014/main" id="{72AAAA9D-2AB2-4628-8B22-575D719BC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06" r="9091" b="14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1">
            <a:extLst>
              <a:ext uri="{FF2B5EF4-FFF2-40B4-BE49-F238E27FC236}">
                <a16:creationId xmlns:a16="http://schemas.microsoft.com/office/drawing/2014/main" id="{8A11065F-8617-40E7-AC2B-F98E48C99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8BA2E5-C873-4530-B394-51996F6E2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8F77D0-1D04-4C5F-9CBB-0F8353D35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FFDD02-D586-474F-B2FD-CC4291988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D44DF0-813C-455D-9E27-D7935F4A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37217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Continuous eligibility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2F47-2292-4074-904B-FAA7478A9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8399"/>
            <a:ext cx="7216607" cy="3564467"/>
          </a:xfrm>
        </p:spPr>
        <p:txBody>
          <a:bodyPr>
            <a:normAutofit/>
          </a:bodyPr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buClr>
                <a:srgbClr val="E3AB4E"/>
              </a:buClr>
              <a:buNone/>
            </a:pPr>
            <a:r>
              <a:rPr lang="en-US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Students will maintain continuous eligibility so long as they earn a grade of C or better in all attempted college courses.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buClr>
                <a:srgbClr val="E3AB4E"/>
              </a:buClr>
              <a:buNone/>
            </a:pPr>
            <a:r>
              <a:rPr lang="en-US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buClr>
                <a:srgbClr val="E3AB4E"/>
              </a:buClr>
              <a:buNone/>
            </a:pPr>
            <a:r>
              <a:rPr lang="en-US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Students who do not meet minimum grade requirements OR withdraw from a course will be ineligible for a minimum of one term.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E3AB4E"/>
              </a:buClr>
            </a:pPr>
            <a:r>
              <a:rPr lang="en-US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ay not be served during the summer.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E3AB4E"/>
              </a:buClr>
            </a:pPr>
            <a:r>
              <a:rPr lang="en-US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Students who wish to withdraw must do so through the Dual Enrollment website.</a:t>
            </a:r>
            <a:endParaRPr lang="en-US" b="1">
              <a:solidFill>
                <a:srgbClr val="FFFF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lvl="1" indent="0">
              <a:lnSpc>
                <a:spcPct val="90000"/>
              </a:lnSpc>
              <a:spcBef>
                <a:spcPts val="0"/>
              </a:spcBef>
              <a:buClr>
                <a:srgbClr val="E3AB4E"/>
              </a:buClr>
              <a:buNone/>
            </a:pPr>
            <a:endParaRPr lang="en-US" b="1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E3AB4E"/>
              </a:buClr>
              <a:buNone/>
            </a:pPr>
            <a:r>
              <a:rPr lang="en-US" b="1">
                <a:solidFill>
                  <a:srgbClr val="FFFFFF"/>
                </a:solidFill>
              </a:rPr>
              <a:t>Withdrawing from courses or not meet minimum grades may affect future college interactions!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E3AB4E"/>
              </a:buClr>
              <a:buNone/>
            </a:pPr>
            <a:r>
              <a:rPr lang="en-US">
                <a:solidFill>
                  <a:srgbClr val="FFFFFF"/>
                </a:solidFill>
              </a:rPr>
              <a:t>Satisfactory Academic Progress / Financial Aid eligibility</a:t>
            </a:r>
          </a:p>
        </p:txBody>
      </p:sp>
    </p:spTree>
    <p:extLst>
      <p:ext uri="{BB962C8B-B14F-4D97-AF65-F5344CB8AC3E}">
        <p14:creationId xmlns:p14="http://schemas.microsoft.com/office/powerpoint/2010/main" val="2738603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">
  <a:themeElements>
    <a:clrScheme name="Coastal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8C2232"/>
      </a:accent1>
      <a:accent2>
        <a:srgbClr val="A7A9AC"/>
      </a:accent2>
      <a:accent3>
        <a:srgbClr val="000000"/>
      </a:accent3>
      <a:accent4>
        <a:srgbClr val="A7A9AC"/>
      </a:accent4>
      <a:accent5>
        <a:srgbClr val="000000"/>
      </a:accent5>
      <a:accent6>
        <a:srgbClr val="A7A9AC"/>
      </a:accent6>
      <a:hlink>
        <a:srgbClr val="8C223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{68D161EB-EA89-2943-8A2E-42B50F9CEDEB}tf10001123</Template>
  <TotalTime>4951</TotalTime>
  <Words>1601</Words>
  <Application>Microsoft Macintosh PowerPoint</Application>
  <PresentationFormat>Widescreen</PresentationFormat>
  <Paragraphs>461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Abadi</vt:lpstr>
      <vt:lpstr>Arial</vt:lpstr>
      <vt:lpstr>Calibri</vt:lpstr>
      <vt:lpstr>Gill Sans MT</vt:lpstr>
      <vt:lpstr>Source Sans Pro</vt:lpstr>
      <vt:lpstr>Wingdings 2</vt:lpstr>
      <vt:lpstr>Dividend</vt:lpstr>
      <vt:lpstr>Dual enrollment opportunities</vt:lpstr>
      <vt:lpstr>What is dual enrollment?</vt:lpstr>
      <vt:lpstr>DUAL ENROLLMENT scholarship</vt:lpstr>
      <vt:lpstr>Scenarios </vt:lpstr>
      <vt:lpstr>What courses can I take?</vt:lpstr>
      <vt:lpstr>Placement guidelines for English / math courses</vt:lpstr>
      <vt:lpstr>Coastal Books+</vt:lpstr>
      <vt:lpstr>PowerPoint Presentation</vt:lpstr>
      <vt:lpstr>Continuous eligibility</vt:lpstr>
      <vt:lpstr>Ada </vt:lpstr>
      <vt:lpstr>FERpa</vt:lpstr>
      <vt:lpstr>PowerPoint Presentation</vt:lpstr>
      <vt:lpstr>PowerPoint Presentation</vt:lpstr>
      <vt:lpstr>PowerPoint Presentation</vt:lpstr>
      <vt:lpstr>PowerPoint Presentation</vt:lpstr>
      <vt:lpstr>Technical programs available online</vt:lpstr>
      <vt:lpstr>Next steps FOR BOTH ACADEMIC AND TECHNICAL STUDENTS</vt:lpstr>
      <vt:lpstr>important</vt:lpstr>
      <vt:lpstr>Dual enrollment website </vt:lpstr>
      <vt:lpstr>Summer orientation</vt:lpstr>
      <vt:lpstr>deadlines</vt:lpstr>
      <vt:lpstr>We are here to assist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Wing</dc:creator>
  <cp:lastModifiedBy>Jasmine Philyaw</cp:lastModifiedBy>
  <cp:revision>482</cp:revision>
  <cp:lastPrinted>2022-03-07T15:39:51Z</cp:lastPrinted>
  <dcterms:created xsi:type="dcterms:W3CDTF">2020-03-10T13:58:05Z</dcterms:created>
  <dcterms:modified xsi:type="dcterms:W3CDTF">2023-02-15T23:02:11Z</dcterms:modified>
</cp:coreProperties>
</file>