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7" r:id="rId1"/>
  </p:sldMasterIdLst>
  <p:notesMasterIdLst>
    <p:notesMasterId r:id="rId10"/>
  </p:notesMasterIdLst>
  <p:sldIdLst>
    <p:sldId id="256" r:id="rId2"/>
    <p:sldId id="257" r:id="rId3"/>
    <p:sldId id="258" r:id="rId4"/>
    <p:sldId id="265" r:id="rId5"/>
    <p:sldId id="261" r:id="rId6"/>
    <p:sldId id="262" r:id="rId7"/>
    <p:sldId id="266" r:id="rId8"/>
    <p:sldId id="26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81224" autoAdjust="0"/>
  </p:normalViewPr>
  <p:slideViewPr>
    <p:cSldViewPr snapToGrid="0">
      <p:cViewPr varScale="1">
        <p:scale>
          <a:sx n="103" d="100"/>
          <a:sy n="103" d="100"/>
        </p:scale>
        <p:origin x="148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F8C41-F2DB-4A82-8C21-68CE20EE1FBE}" type="datetimeFigureOut">
              <a:rPr lang="en-US" smtClean="0"/>
              <a:t>5/13/21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1CDCA2-3656-4450-9045-D3BDA490FA8B}" type="slidenum">
              <a:rPr lang="en-US" smtClean="0"/>
              <a:t>‹#›</a:t>
            </a:fld>
            <a:endParaRPr lang="en-US"/>
          </a:p>
        </p:txBody>
      </p:sp>
    </p:spTree>
    <p:extLst>
      <p:ext uri="{BB962C8B-B14F-4D97-AF65-F5344CB8AC3E}">
        <p14:creationId xmlns:p14="http://schemas.microsoft.com/office/powerpoint/2010/main" val="1374839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1CDCA2-3656-4450-9045-D3BDA490FA8B}" type="slidenum">
              <a:rPr lang="en-US" smtClean="0"/>
              <a:t>4</a:t>
            </a:fld>
            <a:endParaRPr lang="en-US"/>
          </a:p>
        </p:txBody>
      </p:sp>
    </p:spTree>
    <p:extLst>
      <p:ext uri="{BB962C8B-B14F-4D97-AF65-F5344CB8AC3E}">
        <p14:creationId xmlns:p14="http://schemas.microsoft.com/office/powerpoint/2010/main" val="1976304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CDCA2-3656-4450-9045-D3BDA490FA8B}" type="slidenum">
              <a:rPr lang="en-US" smtClean="0"/>
              <a:t>6</a:t>
            </a:fld>
            <a:endParaRPr lang="en-US"/>
          </a:p>
        </p:txBody>
      </p:sp>
    </p:spTree>
    <p:extLst>
      <p:ext uri="{BB962C8B-B14F-4D97-AF65-F5344CB8AC3E}">
        <p14:creationId xmlns:p14="http://schemas.microsoft.com/office/powerpoint/2010/main" val="3201080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5/13/21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10881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18C79C5D-2A6F-F04D-97DA-BEF2467B64E4}" type="datetimeFigureOut">
              <a:rPr lang="en-US" smtClean="0"/>
              <a:pPr/>
              <a:t>5/13/21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49557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5/13/21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49055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5/13/21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6516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F54567-0DE4-3F47-BF90-CB84690072F9}" type="datetimeFigureOut">
              <a:rPr lang="en-US" smtClean="0"/>
              <a:pPr/>
              <a:t>5/13/21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29972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5/13/21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2889930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5/13/21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673362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5/13/21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278745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5/13/21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1143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5/13/21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9274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5/13/21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84424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5/13/21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7666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5/13/21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68679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5/13/21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59339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5/13/21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82528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5/13/21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6040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5/13/21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37418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09B482E8-6E0E-1B4F-B1FD-C69DB9E858D9}" type="datetimeFigureOut">
              <a:rPr lang="en-US" smtClean="0"/>
              <a:pPr/>
              <a:t>5/13/21</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83366934"/>
      </p:ext>
    </p:extLst>
  </p:cSld>
  <p:clrMap bg1="dk1" tx1="lt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 id="2147483684"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2880360"/>
            <a:ext cx="8348577" cy="690742"/>
          </a:xfrm>
          <a:solidFill>
            <a:schemeClr val="bg1"/>
          </a:solidFill>
        </p:spPr>
        <p:txBody>
          <a:bodyPr>
            <a:normAutofit/>
          </a:bodyPr>
          <a:lstStyle/>
          <a:p>
            <a:r>
              <a:rPr lang="en-US" sz="2800" b="1" dirty="0"/>
              <a:t>DUAL </a:t>
            </a:r>
            <a:r>
              <a:rPr lang="en-US" sz="2800" b="1" dirty="0" err="1"/>
              <a:t>EnROLLMENT</a:t>
            </a:r>
            <a:r>
              <a:rPr lang="en-US" sz="2800" b="1" dirty="0"/>
              <a:t> INFO NIGHT</a:t>
            </a:r>
          </a:p>
        </p:txBody>
      </p:sp>
      <p:sp>
        <p:nvSpPr>
          <p:cNvPr id="3" name="Subtitle 2"/>
          <p:cNvSpPr>
            <a:spLocks noGrp="1"/>
          </p:cNvSpPr>
          <p:nvPr>
            <p:ph type="subTitle" idx="1"/>
          </p:nvPr>
        </p:nvSpPr>
        <p:spPr>
          <a:xfrm>
            <a:off x="684211" y="3757370"/>
            <a:ext cx="10258108" cy="2709333"/>
          </a:xfrm>
          <a:solidFill>
            <a:schemeClr val="bg1"/>
          </a:solidFill>
        </p:spPr>
        <p:txBody>
          <a:bodyPr>
            <a:normAutofit/>
          </a:bodyPr>
          <a:lstStyle/>
          <a:p>
            <a:r>
              <a:rPr lang="en-US" sz="2400" b="1" dirty="0">
                <a:solidFill>
                  <a:schemeClr val="tx1"/>
                </a:solidFill>
              </a:rPr>
              <a:t>Tonight is about providing you an opportunity to hear from and speak with representatives from NWS, UNA, and/or UA.  These three fine institutions are where our student’s can earn both high school and college credit for academic and/or career technical courses</a:t>
            </a:r>
          </a:p>
        </p:txBody>
      </p:sp>
      <p:pic>
        <p:nvPicPr>
          <p:cNvPr id="5" name="Picture 4" descr="University of alabama logo with elephan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67774" y="841772"/>
            <a:ext cx="1800225" cy="1520428"/>
          </a:xfrm>
          <a:prstGeom prst="rect">
            <a:avLst/>
          </a:prstGeom>
        </p:spPr>
      </p:pic>
      <p:pic>
        <p:nvPicPr>
          <p:cNvPr id="7" name="Picture 6" descr="University of North Alabama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0294" y="841772"/>
            <a:ext cx="1936637" cy="1520428"/>
          </a:xfrm>
          <a:prstGeom prst="rect">
            <a:avLst/>
          </a:prstGeom>
        </p:spPr>
      </p:pic>
      <p:pic>
        <p:nvPicPr>
          <p:cNvPr id="9" name="Picture 8" descr="northwest shoals community college logo"/>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8681" y="857250"/>
            <a:ext cx="2041319" cy="1504949"/>
          </a:xfrm>
          <a:prstGeom prst="rect">
            <a:avLst/>
          </a:prstGeom>
        </p:spPr>
      </p:pic>
    </p:spTree>
    <p:extLst>
      <p:ext uri="{BB962C8B-B14F-4D97-AF65-F5344CB8AC3E}">
        <p14:creationId xmlns:p14="http://schemas.microsoft.com/office/powerpoint/2010/main" val="3925651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158" y="611659"/>
            <a:ext cx="8063548" cy="1007075"/>
          </a:xfrm>
          <a:solidFill>
            <a:schemeClr val="bg1"/>
          </a:solidFill>
        </p:spPr>
        <p:txBody>
          <a:bodyPr>
            <a:normAutofit/>
          </a:bodyPr>
          <a:lstStyle/>
          <a:p>
            <a:pPr algn="ctr"/>
            <a:r>
              <a:rPr lang="en-US" sz="3200" b="1" dirty="0"/>
              <a:t>What is dual enrollment?</a:t>
            </a:r>
          </a:p>
        </p:txBody>
      </p:sp>
      <p:sp>
        <p:nvSpPr>
          <p:cNvPr id="3" name="Content Placeholder 2"/>
          <p:cNvSpPr>
            <a:spLocks noGrp="1"/>
          </p:cNvSpPr>
          <p:nvPr>
            <p:ph idx="1"/>
          </p:nvPr>
        </p:nvSpPr>
        <p:spPr>
          <a:xfrm>
            <a:off x="128158" y="1946189"/>
            <a:ext cx="8063548" cy="3801532"/>
          </a:xfrm>
          <a:solidFill>
            <a:schemeClr val="bg1"/>
          </a:solidFill>
        </p:spPr>
        <p:txBody>
          <a:bodyPr>
            <a:normAutofit/>
          </a:bodyPr>
          <a:lstStyle/>
          <a:p>
            <a:r>
              <a:rPr lang="en-US" sz="2400" b="1" dirty="0">
                <a:solidFill>
                  <a:schemeClr val="tx1"/>
                </a:solidFill>
              </a:rPr>
              <a:t>Dual enrollment is earning both high school and college credit at the same time.  High School student’s who participate in dual enrollment are able to take courses and earn college credit at a significantly reduced tuition cost.</a:t>
            </a:r>
          </a:p>
        </p:txBody>
      </p:sp>
      <p:pic>
        <p:nvPicPr>
          <p:cNvPr id="5" name="Picture 4" descr="image of two arrows with dual credit tex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4440" y="1832372"/>
            <a:ext cx="2518951" cy="2654960"/>
          </a:xfrm>
          <a:prstGeom prst="rect">
            <a:avLst/>
          </a:prstGeom>
        </p:spPr>
      </p:pic>
    </p:spTree>
    <p:extLst>
      <p:ext uri="{BB962C8B-B14F-4D97-AF65-F5344CB8AC3E}">
        <p14:creationId xmlns:p14="http://schemas.microsoft.com/office/powerpoint/2010/main" val="724019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433" y="347819"/>
            <a:ext cx="8534400" cy="1507067"/>
          </a:xfrm>
          <a:solidFill>
            <a:schemeClr val="bg1"/>
          </a:solidFill>
        </p:spPr>
        <p:txBody>
          <a:bodyPr>
            <a:normAutofit/>
          </a:bodyPr>
          <a:lstStyle/>
          <a:p>
            <a:pPr algn="ctr"/>
            <a:r>
              <a:rPr lang="en-US" sz="3200" b="1" dirty="0"/>
              <a:t>How does a student qualify for dual enrollment ?</a:t>
            </a:r>
          </a:p>
        </p:txBody>
      </p:sp>
      <p:sp>
        <p:nvSpPr>
          <p:cNvPr id="3" name="Content Placeholder 2"/>
          <p:cNvSpPr>
            <a:spLocks noGrp="1"/>
          </p:cNvSpPr>
          <p:nvPr>
            <p:ph idx="1"/>
          </p:nvPr>
        </p:nvSpPr>
        <p:spPr>
          <a:xfrm>
            <a:off x="449433" y="2292178"/>
            <a:ext cx="8534400" cy="3801532"/>
          </a:xfrm>
          <a:solidFill>
            <a:schemeClr val="bg1"/>
          </a:solidFill>
        </p:spPr>
        <p:txBody>
          <a:bodyPr>
            <a:noAutofit/>
          </a:bodyPr>
          <a:lstStyle/>
          <a:p>
            <a:r>
              <a:rPr lang="en-US" b="1" dirty="0">
                <a:solidFill>
                  <a:schemeClr val="tx1"/>
                </a:solidFill>
              </a:rPr>
              <a:t>Requirements vary slightly depending on the college or university.  One requirement that is consistent throughout all is that student’s must have a minimum GPA of “80” (2.5 / 4.0) in order to participate.  In a nut shell, students who want to take college course work in high school should be excellent students who strive to make A’s in the classroom and are highly motivated and responsible individuals.</a:t>
            </a:r>
          </a:p>
        </p:txBody>
      </p:sp>
    </p:spTree>
    <p:extLst>
      <p:ext uri="{BB962C8B-B14F-4D97-AF65-F5344CB8AC3E}">
        <p14:creationId xmlns:p14="http://schemas.microsoft.com/office/powerpoint/2010/main" val="4045587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845" y="148281"/>
            <a:ext cx="10669588" cy="919479"/>
          </a:xfrm>
          <a:solidFill>
            <a:schemeClr val="bg1"/>
          </a:solidFill>
        </p:spPr>
        <p:txBody>
          <a:bodyPr>
            <a:normAutofit/>
          </a:bodyPr>
          <a:lstStyle/>
          <a:p>
            <a:r>
              <a:rPr lang="en-US" sz="3200" b="1" dirty="0"/>
              <a:t>Who is a good fit for dual enrollment ?</a:t>
            </a:r>
          </a:p>
        </p:txBody>
      </p:sp>
      <p:sp>
        <p:nvSpPr>
          <p:cNvPr id="3" name="Content Placeholder 2"/>
          <p:cNvSpPr>
            <a:spLocks noGrp="1"/>
          </p:cNvSpPr>
          <p:nvPr>
            <p:ph idx="1"/>
          </p:nvPr>
        </p:nvSpPr>
        <p:spPr>
          <a:xfrm>
            <a:off x="1351049" y="1557363"/>
            <a:ext cx="8493181" cy="5013960"/>
          </a:xfrm>
          <a:solidFill>
            <a:schemeClr val="bg1"/>
          </a:solidFill>
        </p:spPr>
        <p:txBody>
          <a:bodyPr>
            <a:normAutofit/>
          </a:bodyPr>
          <a:lstStyle/>
          <a:p>
            <a:r>
              <a:rPr lang="en-US" sz="1600" b="1" dirty="0">
                <a:solidFill>
                  <a:schemeClr val="tx1"/>
                </a:solidFill>
              </a:rPr>
              <a:t>A motivated student who is planning to attend an in-state public college.</a:t>
            </a:r>
          </a:p>
          <a:p>
            <a:r>
              <a:rPr lang="en-US" sz="1600" b="1" dirty="0">
                <a:solidFill>
                  <a:schemeClr val="tx1"/>
                </a:solidFill>
              </a:rPr>
              <a:t>A student who is all of the above and is not the best standardized test taker. The reason is that dual enrollment at each college is available at a reduced tuition cost than when a student enters college, and academic scholarships are based on both GPA and standardized test scores. Therefore, if a student is not likely to score high enough to be in academic scholarship territory, dual enrollment could be advantageous from a financial standpoint.</a:t>
            </a:r>
          </a:p>
          <a:p>
            <a:r>
              <a:rPr lang="en-US" sz="1600" b="1" dirty="0">
                <a:solidFill>
                  <a:schemeClr val="tx1"/>
                </a:solidFill>
              </a:rPr>
              <a:t>A student who make mostly A's and B's in school and are interested in working toward a certificate or degree in one of the following areas while in high school:</a:t>
            </a:r>
          </a:p>
          <a:p>
            <a:pPr marL="0" indent="0">
              <a:buNone/>
            </a:pPr>
            <a:r>
              <a:rPr lang="en-US" sz="1600" b="1" dirty="0">
                <a:solidFill>
                  <a:schemeClr val="tx1"/>
                </a:solidFill>
              </a:rPr>
              <a:t>Automotive Technology, Carpentry, Machine Shop, Medical Technology, Emergency Medical Care, Welding</a:t>
            </a:r>
          </a:p>
          <a:p>
            <a:endParaRPr lang="en-US" sz="1600" dirty="0">
              <a:solidFill>
                <a:schemeClr val="tx1"/>
              </a:solidFill>
            </a:endParaRPr>
          </a:p>
        </p:txBody>
      </p:sp>
    </p:spTree>
    <p:extLst>
      <p:ext uri="{BB962C8B-B14F-4D97-AF65-F5344CB8AC3E}">
        <p14:creationId xmlns:p14="http://schemas.microsoft.com/office/powerpoint/2010/main" val="55425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72732" y="582598"/>
            <a:ext cx="8534400" cy="1507067"/>
          </a:xfrm>
          <a:solidFill>
            <a:schemeClr val="bg1"/>
          </a:solidFill>
        </p:spPr>
        <p:txBody>
          <a:bodyPr>
            <a:normAutofit/>
          </a:bodyPr>
          <a:lstStyle/>
          <a:p>
            <a:pPr algn="ctr"/>
            <a:r>
              <a:rPr lang="en-US" sz="2800" b="1" dirty="0"/>
              <a:t>What dual enrollment </a:t>
            </a:r>
            <a:r>
              <a:rPr lang="en-US" sz="2800" b="1" dirty="0" err="1"/>
              <a:t>optionS</a:t>
            </a:r>
            <a:r>
              <a:rPr lang="en-US" sz="2800" b="1" dirty="0"/>
              <a:t> are available To our students ?</a:t>
            </a:r>
          </a:p>
        </p:txBody>
      </p:sp>
      <p:sp>
        <p:nvSpPr>
          <p:cNvPr id="7" name="Content Placeholder 6"/>
          <p:cNvSpPr>
            <a:spLocks noGrp="1"/>
          </p:cNvSpPr>
          <p:nvPr>
            <p:ph idx="1"/>
          </p:nvPr>
        </p:nvSpPr>
        <p:spPr>
          <a:xfrm>
            <a:off x="272732" y="2414944"/>
            <a:ext cx="8534400" cy="4148667"/>
          </a:xfrm>
          <a:solidFill>
            <a:schemeClr val="bg1"/>
          </a:solidFill>
        </p:spPr>
        <p:txBody>
          <a:bodyPr>
            <a:normAutofit/>
          </a:bodyPr>
          <a:lstStyle/>
          <a:p>
            <a:r>
              <a:rPr lang="en-US" b="1" dirty="0">
                <a:solidFill>
                  <a:schemeClr val="tx1"/>
                </a:solidFill>
              </a:rPr>
              <a:t>Academic program options that allow the student to work on courses that satisfy requirements for courses they would take during the first year and/or two of college.</a:t>
            </a:r>
          </a:p>
          <a:p>
            <a:r>
              <a:rPr lang="en-US" b="1" dirty="0">
                <a:solidFill>
                  <a:schemeClr val="tx1"/>
                </a:solidFill>
              </a:rPr>
              <a:t>Career Technical options that allow students to work towards earning their certificate or degree in areas such as Welding and Medical Technology.  </a:t>
            </a:r>
          </a:p>
        </p:txBody>
      </p:sp>
      <p:pic>
        <p:nvPicPr>
          <p:cNvPr id="3" name="Picture 2" descr="picture containing text that says attention parents your child can earn college credit in high schoo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07132" y="1219200"/>
            <a:ext cx="3028950" cy="2391489"/>
          </a:xfrm>
          <a:prstGeom prst="rect">
            <a:avLst/>
          </a:prstGeom>
        </p:spPr>
      </p:pic>
    </p:spTree>
    <p:extLst>
      <p:ext uri="{BB962C8B-B14F-4D97-AF65-F5344CB8AC3E}">
        <p14:creationId xmlns:p14="http://schemas.microsoft.com/office/powerpoint/2010/main" val="42804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21325898"/>
              </p:ext>
            </p:extLst>
          </p:nvPr>
        </p:nvGraphicFramePr>
        <p:xfrm>
          <a:off x="196884" y="1891408"/>
          <a:ext cx="10789920" cy="4099560"/>
        </p:xfrm>
        <a:graphic>
          <a:graphicData uri="http://schemas.openxmlformats.org/drawingml/2006/table">
            <a:tbl>
              <a:tblPr/>
              <a:tblGrid>
                <a:gridCol w="544521">
                  <a:extLst>
                    <a:ext uri="{9D8B030D-6E8A-4147-A177-3AD203B41FA5}">
                      <a16:colId xmlns:a16="http://schemas.microsoft.com/office/drawing/2014/main" val="20000"/>
                    </a:ext>
                  </a:extLst>
                </a:gridCol>
                <a:gridCol w="3449389">
                  <a:extLst>
                    <a:ext uri="{9D8B030D-6E8A-4147-A177-3AD203B41FA5}">
                      <a16:colId xmlns:a16="http://schemas.microsoft.com/office/drawing/2014/main" val="20001"/>
                    </a:ext>
                  </a:extLst>
                </a:gridCol>
                <a:gridCol w="3398005">
                  <a:extLst>
                    <a:ext uri="{9D8B030D-6E8A-4147-A177-3AD203B41FA5}">
                      <a16:colId xmlns:a16="http://schemas.microsoft.com/office/drawing/2014/main" val="20002"/>
                    </a:ext>
                  </a:extLst>
                </a:gridCol>
                <a:gridCol w="3398005">
                  <a:extLst>
                    <a:ext uri="{9D8B030D-6E8A-4147-A177-3AD203B41FA5}">
                      <a16:colId xmlns:a16="http://schemas.microsoft.com/office/drawing/2014/main" val="20003"/>
                    </a:ext>
                  </a:extLst>
                </a:gridCol>
              </a:tblGrid>
              <a:tr h="4099560">
                <a:tc>
                  <a:txBody>
                    <a:bodyPr/>
                    <a:lstStyle/>
                    <a:p>
                      <a:pPr fontAlgn="t"/>
                      <a:endParaRPr lang="en-US" sz="900" dirty="0">
                        <a:solidFill>
                          <a:srgbClr val="666666"/>
                        </a:solidFill>
                        <a:effectLst/>
                        <a:latin typeface="Open Sans"/>
                      </a:endParaRPr>
                    </a:p>
                  </a:txBody>
                  <a:tcPr marL="45756" marR="45756" marT="22878" marB="22878">
                    <a:lnL>
                      <a:noFill/>
                    </a:lnL>
                    <a:lnR>
                      <a:noFill/>
                    </a:lnR>
                    <a:lnT>
                      <a:noFill/>
                    </a:lnT>
                    <a:lnB>
                      <a:noFill/>
                    </a:lnB>
                    <a:solidFill>
                      <a:schemeClr val="bg1"/>
                    </a:solidFill>
                  </a:tcPr>
                </a:tc>
                <a:tc>
                  <a:txBody>
                    <a:bodyPr/>
                    <a:lstStyle/>
                    <a:p>
                      <a:pPr fontAlgn="t"/>
                      <a:r>
                        <a:rPr lang="en-US" sz="3200" b="1" dirty="0">
                          <a:solidFill>
                            <a:schemeClr val="tx1"/>
                          </a:solidFill>
                          <a:effectLst/>
                          <a:latin typeface="sm_scala-bn"/>
                        </a:rPr>
                        <a:t>NWSCC </a:t>
                      </a:r>
                    </a:p>
                    <a:p>
                      <a:pPr fontAlgn="t">
                        <a:buFont typeface="Arial" panose="020B0604020202020204" pitchFamily="34" charset="0"/>
                        <a:buChar char="•"/>
                      </a:pPr>
                      <a:r>
                        <a:rPr lang="en-US" b="1" dirty="0">
                          <a:solidFill>
                            <a:schemeClr val="tx1"/>
                          </a:solidFill>
                          <a:effectLst/>
                          <a:latin typeface="Open Sans"/>
                        </a:rPr>
                        <a:t>Earn academic college credit towards completing courses taken in the</a:t>
                      </a:r>
                      <a:r>
                        <a:rPr lang="en-US" b="1" baseline="0" dirty="0">
                          <a:solidFill>
                            <a:schemeClr val="tx1"/>
                          </a:solidFill>
                          <a:effectLst/>
                          <a:latin typeface="Open Sans"/>
                        </a:rPr>
                        <a:t> </a:t>
                      </a:r>
                      <a:r>
                        <a:rPr lang="en-US" b="1" dirty="0">
                          <a:solidFill>
                            <a:schemeClr val="tx1"/>
                          </a:solidFill>
                          <a:effectLst/>
                          <a:latin typeface="Open Sans"/>
                        </a:rPr>
                        <a:t>first year</a:t>
                      </a:r>
                      <a:r>
                        <a:rPr lang="en-US" b="1" baseline="0" dirty="0">
                          <a:solidFill>
                            <a:schemeClr val="tx1"/>
                          </a:solidFill>
                          <a:effectLst/>
                          <a:latin typeface="Open Sans"/>
                        </a:rPr>
                        <a:t> and second year of college.</a:t>
                      </a:r>
                      <a:br>
                        <a:rPr lang="en-US" b="1" dirty="0">
                          <a:solidFill>
                            <a:schemeClr val="tx1"/>
                          </a:solidFill>
                          <a:effectLst/>
                          <a:latin typeface="Open Sans"/>
                        </a:rPr>
                      </a:br>
                      <a:endParaRPr lang="en-US" dirty="0">
                        <a:solidFill>
                          <a:schemeClr val="tx1"/>
                        </a:solidFill>
                        <a:effectLst/>
                        <a:latin typeface="Open Sans"/>
                      </a:endParaRPr>
                    </a:p>
                    <a:p>
                      <a:pPr fontAlgn="t">
                        <a:buFont typeface="Arial" panose="020B0604020202020204" pitchFamily="34" charset="0"/>
                        <a:buChar char="•"/>
                      </a:pPr>
                      <a:r>
                        <a:rPr lang="en-US" b="1" dirty="0">
                          <a:solidFill>
                            <a:schemeClr val="tx1"/>
                          </a:solidFill>
                          <a:effectLst/>
                          <a:latin typeface="Open Sans"/>
                        </a:rPr>
                        <a:t>Earn career technical college credit to get a head</a:t>
                      </a:r>
                      <a:r>
                        <a:rPr lang="en-US" b="1" baseline="0" dirty="0">
                          <a:solidFill>
                            <a:schemeClr val="tx1"/>
                          </a:solidFill>
                          <a:effectLst/>
                          <a:latin typeface="Open Sans"/>
                        </a:rPr>
                        <a:t> start in </a:t>
                      </a:r>
                      <a:r>
                        <a:rPr lang="en-US" b="1" dirty="0">
                          <a:solidFill>
                            <a:schemeClr val="tx1"/>
                          </a:solidFill>
                          <a:effectLst/>
                          <a:latin typeface="Open Sans"/>
                        </a:rPr>
                        <a:t>working towards a certificate or degree in areas such as Welding and Medical Technology.</a:t>
                      </a:r>
                      <a:endParaRPr lang="en-US" dirty="0">
                        <a:solidFill>
                          <a:schemeClr val="tx1"/>
                        </a:solidFill>
                        <a:effectLst/>
                        <a:latin typeface="Open Sans"/>
                      </a:endParaRPr>
                    </a:p>
                  </a:txBody>
                  <a:tcPr>
                    <a:lnL>
                      <a:noFill/>
                    </a:lnL>
                    <a:lnR>
                      <a:noFill/>
                    </a:lnR>
                    <a:lnT>
                      <a:noFill/>
                    </a:lnT>
                    <a:lnB>
                      <a:noFill/>
                    </a:lnB>
                    <a:solidFill>
                      <a:schemeClr val="bg1"/>
                    </a:solidFill>
                  </a:tcPr>
                </a:tc>
                <a:tc>
                  <a:txBody>
                    <a:bodyPr/>
                    <a:lstStyle/>
                    <a:p>
                      <a:pPr fontAlgn="t"/>
                      <a:r>
                        <a:rPr lang="en-US" sz="3200" b="1" dirty="0">
                          <a:solidFill>
                            <a:schemeClr val="tx1"/>
                          </a:solidFill>
                          <a:effectLst/>
                          <a:latin typeface="sm_scala-bn"/>
                        </a:rPr>
                        <a:t>UNA </a:t>
                      </a:r>
                    </a:p>
                    <a:p>
                      <a:pPr fontAlgn="t">
                        <a:buFont typeface="Arial" panose="020B0604020202020204" pitchFamily="34" charset="0"/>
                        <a:buChar char="•"/>
                      </a:pPr>
                      <a:r>
                        <a:rPr lang="en-US" b="1" dirty="0">
                          <a:solidFill>
                            <a:schemeClr val="tx1"/>
                          </a:solidFill>
                          <a:effectLst/>
                          <a:latin typeface="Open Sans"/>
                        </a:rPr>
                        <a:t>Earn academic college credit towards completing courses taken</a:t>
                      </a:r>
                      <a:r>
                        <a:rPr lang="en-US" b="1" baseline="0" dirty="0">
                          <a:solidFill>
                            <a:schemeClr val="tx1"/>
                          </a:solidFill>
                          <a:effectLst/>
                          <a:latin typeface="Open Sans"/>
                        </a:rPr>
                        <a:t> in the </a:t>
                      </a:r>
                      <a:r>
                        <a:rPr lang="en-US" b="1" dirty="0">
                          <a:solidFill>
                            <a:schemeClr val="tx1"/>
                          </a:solidFill>
                          <a:effectLst/>
                          <a:latin typeface="Open Sans"/>
                        </a:rPr>
                        <a:t>first and second year of college. </a:t>
                      </a:r>
                      <a:br>
                        <a:rPr lang="en-US" dirty="0">
                          <a:solidFill>
                            <a:schemeClr val="tx1"/>
                          </a:solidFill>
                          <a:effectLst/>
                          <a:latin typeface="Open Sans"/>
                        </a:rPr>
                      </a:br>
                      <a:endParaRPr lang="en-US" dirty="0">
                        <a:solidFill>
                          <a:schemeClr val="tx1"/>
                        </a:solidFill>
                        <a:effectLst/>
                        <a:latin typeface="Open Sans"/>
                      </a:endParaRPr>
                    </a:p>
                    <a:p>
                      <a:pPr fontAlgn="t">
                        <a:buFont typeface="Arial" panose="020B0604020202020204" pitchFamily="34" charset="0"/>
                        <a:buChar char="•"/>
                      </a:pPr>
                      <a:r>
                        <a:rPr lang="en-US" b="1" dirty="0">
                          <a:solidFill>
                            <a:schemeClr val="tx1"/>
                          </a:solidFill>
                          <a:effectLst/>
                          <a:latin typeface="Open Sans"/>
                        </a:rPr>
                        <a:t>Gain college experience by taking classes on UNA's campus during the school year.</a:t>
                      </a:r>
                      <a:endParaRPr lang="en-US" dirty="0">
                        <a:solidFill>
                          <a:schemeClr val="tx1"/>
                        </a:solidFill>
                        <a:effectLst/>
                        <a:latin typeface="Open Sans"/>
                      </a:endParaRPr>
                    </a:p>
                    <a:p>
                      <a:pPr fontAlgn="t">
                        <a:buFont typeface="Arial" panose="020B0604020202020204" pitchFamily="34" charset="0"/>
                        <a:buChar char="•"/>
                      </a:pPr>
                      <a:r>
                        <a:rPr lang="en-US" b="1" dirty="0">
                          <a:solidFill>
                            <a:schemeClr val="tx1"/>
                          </a:solidFill>
                          <a:effectLst/>
                          <a:latin typeface="Open Sans"/>
                        </a:rPr>
                        <a:t>Get your "foot in the door" early if planning to attend UNA.</a:t>
                      </a:r>
                      <a:endParaRPr lang="en-US" dirty="0">
                        <a:solidFill>
                          <a:schemeClr val="tx1"/>
                        </a:solidFill>
                        <a:effectLst/>
                        <a:latin typeface="Open Sans"/>
                      </a:endParaRPr>
                    </a:p>
                  </a:txBody>
                  <a:tcPr>
                    <a:lnL>
                      <a:noFill/>
                    </a:lnL>
                    <a:lnR>
                      <a:noFill/>
                    </a:lnR>
                    <a:lnT>
                      <a:noFill/>
                    </a:lnT>
                    <a:lnB>
                      <a:noFill/>
                    </a:lnB>
                    <a:solidFill>
                      <a:schemeClr val="bg1"/>
                    </a:solidFill>
                  </a:tcPr>
                </a:tc>
                <a:tc>
                  <a:txBody>
                    <a:bodyPr/>
                    <a:lstStyle/>
                    <a:p>
                      <a:pPr fontAlgn="t"/>
                      <a:r>
                        <a:rPr lang="en-US" sz="3200" b="1" dirty="0">
                          <a:solidFill>
                            <a:schemeClr val="tx1"/>
                          </a:solidFill>
                          <a:effectLst/>
                          <a:latin typeface="sm_scala-bn"/>
                        </a:rPr>
                        <a:t>UA</a:t>
                      </a:r>
                    </a:p>
                    <a:p>
                      <a:pPr fontAlgn="t">
                        <a:buFont typeface="Arial" panose="020B0604020202020204" pitchFamily="34" charset="0"/>
                        <a:buChar char="•"/>
                      </a:pPr>
                      <a:r>
                        <a:rPr lang="en-US" b="1" dirty="0">
                          <a:solidFill>
                            <a:schemeClr val="tx1"/>
                          </a:solidFill>
                          <a:effectLst/>
                          <a:latin typeface="Open Sans"/>
                        </a:rPr>
                        <a:t>Earn academic college credit towards completing courses taken in the first and second year of college.</a:t>
                      </a:r>
                      <a:br>
                        <a:rPr lang="en-US" dirty="0">
                          <a:solidFill>
                            <a:schemeClr val="tx1"/>
                          </a:solidFill>
                          <a:effectLst/>
                          <a:latin typeface="Open Sans"/>
                        </a:rPr>
                      </a:br>
                      <a:endParaRPr lang="en-US" dirty="0">
                        <a:solidFill>
                          <a:schemeClr val="tx1"/>
                        </a:solidFill>
                        <a:effectLst/>
                        <a:latin typeface="Open Sans"/>
                      </a:endParaRPr>
                    </a:p>
                    <a:p>
                      <a:pPr fontAlgn="t">
                        <a:buFont typeface="Arial" panose="020B0604020202020204" pitchFamily="34" charset="0"/>
                        <a:buChar char="•"/>
                      </a:pPr>
                      <a:r>
                        <a:rPr lang="en-US" b="1" dirty="0">
                          <a:solidFill>
                            <a:schemeClr val="tx1"/>
                          </a:solidFill>
                          <a:effectLst/>
                          <a:latin typeface="Open Sans"/>
                        </a:rPr>
                        <a:t>Earn 17 college hours while in high school via distance and in the summer on campus experience</a:t>
                      </a:r>
                      <a:r>
                        <a:rPr lang="en-US" b="1" baseline="0" dirty="0">
                          <a:solidFill>
                            <a:schemeClr val="tx1"/>
                          </a:solidFill>
                          <a:effectLst/>
                          <a:latin typeface="Open Sans"/>
                        </a:rPr>
                        <a:t> </a:t>
                      </a:r>
                      <a:r>
                        <a:rPr lang="en-US" b="1" dirty="0">
                          <a:solidFill>
                            <a:schemeClr val="tx1"/>
                          </a:solidFill>
                          <a:effectLst/>
                          <a:latin typeface="Open Sans"/>
                        </a:rPr>
                        <a:t>and be automatically accepted to Alabama without ACT.</a:t>
                      </a:r>
                      <a:endParaRPr lang="en-US" dirty="0">
                        <a:solidFill>
                          <a:schemeClr val="tx1"/>
                        </a:solidFill>
                        <a:effectLst/>
                        <a:latin typeface="Open Sans"/>
                      </a:endParaRPr>
                    </a:p>
                  </a:txBody>
                  <a:tcPr>
                    <a:lnL>
                      <a:noFill/>
                    </a:lnL>
                    <a:lnR>
                      <a:noFill/>
                    </a:lnR>
                    <a:lnT>
                      <a:noFill/>
                    </a:lnT>
                    <a:lnB>
                      <a:noFill/>
                    </a:lnB>
                    <a:solidFill>
                      <a:schemeClr val="bg1"/>
                    </a:solidFill>
                  </a:tcPr>
                </a:tc>
                <a:extLst>
                  <a:ext uri="{0D108BD9-81ED-4DB2-BD59-A6C34878D82A}">
                    <a16:rowId xmlns:a16="http://schemas.microsoft.com/office/drawing/2014/main" val="10000"/>
                  </a:ext>
                </a:extLst>
              </a:tr>
            </a:tbl>
          </a:graphicData>
        </a:graphic>
      </p:graphicFrame>
      <p:sp>
        <p:nvSpPr>
          <p:cNvPr id="3" name="TextBox 2"/>
          <p:cNvSpPr txBox="1"/>
          <p:nvPr/>
        </p:nvSpPr>
        <p:spPr>
          <a:xfrm>
            <a:off x="662322" y="396240"/>
            <a:ext cx="9098280" cy="646331"/>
          </a:xfrm>
          <a:prstGeom prst="rect">
            <a:avLst/>
          </a:prstGeom>
          <a:solidFill>
            <a:schemeClr val="bg1"/>
          </a:solidFill>
        </p:spPr>
        <p:txBody>
          <a:bodyPr wrap="square" rtlCol="0">
            <a:spAutoFit/>
          </a:bodyPr>
          <a:lstStyle/>
          <a:p>
            <a:pPr algn="ctr"/>
            <a:r>
              <a:rPr lang="en-US" sz="3600" b="1" dirty="0"/>
              <a:t>ADVANTAGES OF DUAL PROGRAMS</a:t>
            </a:r>
          </a:p>
        </p:txBody>
      </p:sp>
    </p:spTree>
    <p:extLst>
      <p:ext uri="{BB962C8B-B14F-4D97-AF65-F5344CB8AC3E}">
        <p14:creationId xmlns:p14="http://schemas.microsoft.com/office/powerpoint/2010/main" val="4036233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5320" y="731520"/>
            <a:ext cx="10698480" cy="4678204"/>
          </a:xfrm>
          <a:prstGeom prst="rect">
            <a:avLst/>
          </a:prstGeom>
          <a:solidFill>
            <a:schemeClr val="bg1"/>
          </a:solidFill>
        </p:spPr>
        <p:txBody>
          <a:bodyPr wrap="square" rtlCol="0">
            <a:spAutoFit/>
          </a:bodyPr>
          <a:lstStyle/>
          <a:p>
            <a:pPr algn="ctr"/>
            <a:r>
              <a:rPr lang="en-US" sz="2800" b="1" dirty="0"/>
              <a:t>How Will Student’s Learn About Dual Options and How &amp; When To Apply ?</a:t>
            </a:r>
          </a:p>
          <a:p>
            <a:pPr algn="ctr"/>
            <a:endParaRPr lang="en-US" sz="2800" b="1" dirty="0"/>
          </a:p>
          <a:p>
            <a:pPr marL="285750" indent="-285750">
              <a:buFont typeface="Arial" panose="020B0604020202020204" pitchFamily="34" charset="0"/>
              <a:buChar char="•"/>
            </a:pPr>
            <a:r>
              <a:rPr lang="en-US" b="1" dirty="0"/>
              <a:t>Feb. 20-Mar.16 </a:t>
            </a:r>
          </a:p>
          <a:p>
            <a:pPr marL="285750" indent="-285750">
              <a:buFont typeface="Arial" panose="020B0604020202020204" pitchFamily="34" charset="0"/>
              <a:buChar char="•"/>
            </a:pPr>
            <a:r>
              <a:rPr lang="en-US" sz="1600" b="1" dirty="0"/>
              <a:t>Counselors will be scheduled to meet with students through groups and classrooms to provide information about scheduling and course selections for upcoming school year.</a:t>
            </a:r>
          </a:p>
          <a:p>
            <a:pPr marL="285750" indent="-285750">
              <a:buFont typeface="Arial" panose="020B0604020202020204" pitchFamily="34" charset="0"/>
              <a:buChar char="•"/>
            </a:pPr>
            <a:r>
              <a:rPr lang="en-US" sz="1600" b="1" dirty="0"/>
              <a:t>There will be a dual interest form provided to all students when course selection materials are handed out that must be completed and turned in to Ms. Lovelace in FHS Guidance if interested in applying for a dual enrollment program.  This will allow her to contact all students who plan to dual enroll through the use of “REMIND”  and email contacts.</a:t>
            </a:r>
          </a:p>
          <a:p>
            <a:pPr marL="285750" indent="-285750">
              <a:buFont typeface="Arial" panose="020B0604020202020204" pitchFamily="34" charset="0"/>
              <a:buChar char="•"/>
            </a:pPr>
            <a:r>
              <a:rPr lang="en-US" sz="1600" b="1" dirty="0"/>
              <a:t>Included with this form will be scheduled dual enrollment help information and application help sessions for students to plan to attend to get their questions answered, to learn the steps they must take to apply, and to pick up any needed application forms.  Individual meetings with Ms. Lovelace related to dual enrollment will be by appointment only by emailing her to set up and appointment.</a:t>
            </a:r>
          </a:p>
          <a:p>
            <a:pPr marL="285750" indent="-285750">
              <a:buFont typeface="Arial" panose="020B0604020202020204" pitchFamily="34" charset="0"/>
              <a:buChar char="•"/>
            </a:pPr>
            <a:r>
              <a:rPr lang="en-US" sz="1600" b="1" dirty="0"/>
              <a:t>Info &amp; programs are being finalized at this time and SPECIFIC info and FHS Required Forms and steps for applying for dual programs will be available beginning MARCH 1.</a:t>
            </a:r>
          </a:p>
        </p:txBody>
      </p:sp>
    </p:spTree>
    <p:extLst>
      <p:ext uri="{BB962C8B-B14F-4D97-AF65-F5344CB8AC3E}">
        <p14:creationId xmlns:p14="http://schemas.microsoft.com/office/powerpoint/2010/main" val="1194562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77063" y="914400"/>
            <a:ext cx="6437871" cy="646331"/>
          </a:xfrm>
          <a:prstGeom prst="rect">
            <a:avLst/>
          </a:prstGeom>
          <a:solidFill>
            <a:schemeClr val="bg1"/>
          </a:solidFill>
        </p:spPr>
        <p:txBody>
          <a:bodyPr wrap="square" rtlCol="0">
            <a:spAutoFit/>
          </a:bodyPr>
          <a:lstStyle/>
          <a:p>
            <a:pPr algn="ctr"/>
            <a:r>
              <a:rPr lang="en-US" sz="3600" b="1" dirty="0"/>
              <a:t>TONIGHT’S PRESENTERS</a:t>
            </a:r>
          </a:p>
        </p:txBody>
      </p:sp>
      <p:sp>
        <p:nvSpPr>
          <p:cNvPr id="2" name="TextBox 1"/>
          <p:cNvSpPr txBox="1"/>
          <p:nvPr/>
        </p:nvSpPr>
        <p:spPr>
          <a:xfrm>
            <a:off x="2772032" y="2004288"/>
            <a:ext cx="6647935" cy="3877985"/>
          </a:xfrm>
          <a:prstGeom prst="rect">
            <a:avLst/>
          </a:prstGeom>
          <a:solidFill>
            <a:schemeClr val="bg1"/>
          </a:solidFill>
        </p:spPr>
        <p:txBody>
          <a:bodyPr wrap="square" rtlCol="0">
            <a:spAutoFit/>
          </a:bodyPr>
          <a:lstStyle/>
          <a:p>
            <a:pPr algn="ctr"/>
            <a:r>
              <a:rPr lang="en-US" b="1" dirty="0"/>
              <a:t>Northwest Shoals Community College:</a:t>
            </a:r>
          </a:p>
          <a:p>
            <a:pPr algn="ctr"/>
            <a:r>
              <a:rPr lang="en-US" sz="1600" b="1" dirty="0"/>
              <a:t>Tom Carter </a:t>
            </a:r>
          </a:p>
          <a:p>
            <a:pPr algn="ctr"/>
            <a:r>
              <a:rPr lang="en-US" sz="1600" dirty="0"/>
              <a:t>Assistant Dean of Admissions</a:t>
            </a:r>
          </a:p>
          <a:p>
            <a:pPr algn="ctr"/>
            <a:r>
              <a:rPr lang="en-US" sz="1600" i="1" dirty="0"/>
              <a:t>Academic</a:t>
            </a:r>
            <a:r>
              <a:rPr lang="en-US" sz="1600" dirty="0"/>
              <a:t> </a:t>
            </a:r>
          </a:p>
          <a:p>
            <a:pPr algn="ctr"/>
            <a:r>
              <a:rPr lang="en-US" sz="1600" b="1" dirty="0"/>
              <a:t>Roger Garner </a:t>
            </a:r>
          </a:p>
          <a:p>
            <a:pPr algn="ctr"/>
            <a:r>
              <a:rPr lang="en-US" sz="1600" dirty="0"/>
              <a:t>Dir. Of Training for Business &amp; Industry</a:t>
            </a:r>
          </a:p>
          <a:p>
            <a:pPr algn="ctr"/>
            <a:r>
              <a:rPr lang="en-US" sz="1600" dirty="0"/>
              <a:t>Career Technical </a:t>
            </a:r>
          </a:p>
          <a:p>
            <a:pPr algn="ctr"/>
            <a:endParaRPr lang="en-US" sz="1600" dirty="0"/>
          </a:p>
          <a:p>
            <a:pPr algn="ctr"/>
            <a:r>
              <a:rPr lang="en-US" b="1" dirty="0"/>
              <a:t>University of North Alabama: </a:t>
            </a:r>
          </a:p>
          <a:p>
            <a:pPr algn="ctr"/>
            <a:r>
              <a:rPr lang="en-US" sz="1600" b="1" dirty="0"/>
              <a:t>Julie Y. Taylor</a:t>
            </a:r>
          </a:p>
          <a:p>
            <a:pPr algn="ctr"/>
            <a:r>
              <a:rPr lang="en-US" sz="1600" dirty="0"/>
              <a:t>Director of Admissions</a:t>
            </a:r>
          </a:p>
          <a:p>
            <a:pPr algn="ctr"/>
            <a:endParaRPr lang="en-US" sz="1600" b="1" dirty="0"/>
          </a:p>
          <a:p>
            <a:pPr algn="ctr"/>
            <a:r>
              <a:rPr lang="en-US" b="1" dirty="0"/>
              <a:t>University of Alabama:  </a:t>
            </a:r>
          </a:p>
          <a:p>
            <a:pPr algn="ctr"/>
            <a:r>
              <a:rPr lang="en-US" sz="1600" b="1" dirty="0"/>
              <a:t>Victoria Whitfield</a:t>
            </a:r>
          </a:p>
          <a:p>
            <a:pPr algn="ctr"/>
            <a:r>
              <a:rPr lang="en-US" sz="1600" dirty="0"/>
              <a:t>Director of </a:t>
            </a:r>
            <a:r>
              <a:rPr lang="en-US" sz="1600"/>
              <a:t>Early College</a:t>
            </a:r>
            <a:endParaRPr lang="en-US" sz="1600" dirty="0"/>
          </a:p>
        </p:txBody>
      </p:sp>
    </p:spTree>
    <p:extLst>
      <p:ext uri="{BB962C8B-B14F-4D97-AF65-F5344CB8AC3E}">
        <p14:creationId xmlns:p14="http://schemas.microsoft.com/office/powerpoint/2010/main" val="250237220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248</TotalTime>
  <Words>797</Words>
  <Application>Microsoft Macintosh PowerPoint</Application>
  <PresentationFormat>Widescreen</PresentationFormat>
  <Paragraphs>50</Paragraphs>
  <Slides>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Century Gothic</vt:lpstr>
      <vt:lpstr>Open Sans</vt:lpstr>
      <vt:lpstr>sm_scala-bn</vt:lpstr>
      <vt:lpstr>Wingdings 3</vt:lpstr>
      <vt:lpstr>Slice</vt:lpstr>
      <vt:lpstr>DUAL EnROLLMENT INFO NIGHT</vt:lpstr>
      <vt:lpstr>What is dual enrollment?</vt:lpstr>
      <vt:lpstr>How does a student qualify for dual enrollment ?</vt:lpstr>
      <vt:lpstr>Who is a good fit for dual enrollment ?</vt:lpstr>
      <vt:lpstr>What dual enrollment optionS are available To our students ?</vt:lpstr>
      <vt:lpstr>PowerPoint Presentation</vt:lpstr>
      <vt:lpstr>PowerPoint Presentation</vt:lpstr>
      <vt:lpstr>PowerPoint Presentation</vt:lpstr>
    </vt:vector>
  </TitlesOfParts>
  <Company>Florence City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DUAL EnROLLMENT INFO NIGHT</dc:title>
  <dc:creator>Lori Lovelace</dc:creator>
  <cp:lastModifiedBy>Joshua Skipworth</cp:lastModifiedBy>
  <cp:revision>26</cp:revision>
  <dcterms:created xsi:type="dcterms:W3CDTF">2018-02-07T21:45:12Z</dcterms:created>
  <dcterms:modified xsi:type="dcterms:W3CDTF">2021-05-13T13:54:44Z</dcterms:modified>
</cp:coreProperties>
</file>