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7"/>
  </p:notesMasterIdLst>
  <p:handoutMasterIdLst>
    <p:handoutMasterId r:id="rId18"/>
  </p:handoutMasterIdLst>
  <p:sldIdLst>
    <p:sldId id="277" r:id="rId3"/>
    <p:sldId id="397" r:id="rId4"/>
    <p:sldId id="402" r:id="rId5"/>
    <p:sldId id="350" r:id="rId6"/>
    <p:sldId id="369" r:id="rId7"/>
    <p:sldId id="399" r:id="rId8"/>
    <p:sldId id="401" r:id="rId9"/>
    <p:sldId id="400" r:id="rId10"/>
    <p:sldId id="361" r:id="rId11"/>
    <p:sldId id="362" r:id="rId12"/>
    <p:sldId id="290" r:id="rId13"/>
    <p:sldId id="294" r:id="rId14"/>
    <p:sldId id="396" r:id="rId15"/>
    <p:sldId id="394" r:id="rId16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97"/>
            <p14:sldId id="402"/>
          </p14:sldIdLst>
        </p14:section>
        <p14:section name="Basic text box" id="{DCD4DD07-CAF7-4E7A-9DCD-CDE5ABF2F349}">
          <p14:sldIdLst>
            <p14:sldId id="350"/>
            <p14:sldId id="369"/>
            <p14:sldId id="399"/>
            <p14:sldId id="401"/>
            <p14:sldId id="400"/>
            <p14:sldId id="361"/>
            <p14:sldId id="362"/>
            <p14:sldId id="290"/>
            <p14:sldId id="294"/>
            <p14:sldId id="396"/>
            <p14:sldId id="394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J Aguiar" initials="PJA" lastIdx="4" clrIdx="0"/>
  <p:cmAuthor id="1" name="Klimkiewicz, Judith" initials="KJ" lastIdx="1" clrIdx="1">
    <p:extLst>
      <p:ext uri="{19B8F6BF-5375-455C-9EA6-DF929625EA0E}">
        <p15:presenceInfo xmlns:p15="http://schemas.microsoft.com/office/powerpoint/2012/main" userId="S-1-5-21-1211056244-3349330050-515132965-1001" providerId="AD"/>
      </p:ext>
    </p:extLst>
  </p:cmAuthor>
  <p:cmAuthor id="2" name="atx" initials="a" lastIdx="17" clrIdx="2"/>
  <p:cmAuthor id="3" name="Hughes, Sibel (ESE)" initials="HS(" lastIdx="2" clrIdx="3">
    <p:extLst>
      <p:ext uri="{19B8F6BF-5375-455C-9EA6-DF929625EA0E}">
        <p15:presenceInfo xmlns:p15="http://schemas.microsoft.com/office/powerpoint/2012/main" userId="S-1-5-21-875326689-928589111-1252796590-226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38526"/>
    <a:srgbClr val="0000FF"/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4" autoAdjust="0"/>
    <p:restoredTop sz="78674" autoAdjust="0"/>
  </p:normalViewPr>
  <p:slideViewPr>
    <p:cSldViewPr snapToGrid="0">
      <p:cViewPr varScale="1">
        <p:scale>
          <a:sx n="90" d="100"/>
          <a:sy n="90" d="100"/>
        </p:scale>
        <p:origin x="142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2400" y="1512"/>
      </p:cViewPr>
      <p:guideLst>
        <p:guide orient="horz" pos="2928"/>
        <p:guide pos="220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2018/4/26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2018/4/26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697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8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In the next several minutes, I’m going</a:t>
            </a:r>
            <a:r>
              <a:rPr lang="en-US" sz="1600" baseline="0" dirty="0"/>
              <a:t> to present to you four areas of regulations (regulations are rules, guidelines, or instructions). These are the four.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65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Districts assistance includes </a:t>
            </a:r>
            <a:r>
              <a:rPr lang="en-US" baseline="0" dirty="0"/>
              <a:t>translations and interpreters, and the law specifically calls out the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179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Second</a:t>
            </a:r>
            <a:r>
              <a:rPr lang="en-US" sz="1200" b="0" baseline="0" dirty="0"/>
              <a:t> area of</a:t>
            </a:r>
            <a:r>
              <a:rPr lang="en-US" sz="1200" dirty="0"/>
              <a:t> regulations are the Parent Advisory Councils regulations. (Nothing really new)</a:t>
            </a:r>
          </a:p>
          <a:p>
            <a:r>
              <a:rPr lang="en-US" sz="1200" dirty="0"/>
              <a:t>Regulations require EL PACs in districts</a:t>
            </a:r>
            <a:r>
              <a:rPr lang="en-US" sz="1200" baseline="0" dirty="0"/>
              <a:t> and schools that </a:t>
            </a:r>
            <a:r>
              <a:rPr lang="en-US" sz="1200" b="0" baseline="0" dirty="0"/>
              <a:t>have</a:t>
            </a:r>
            <a:r>
              <a:rPr lang="en-US" sz="1200" dirty="0"/>
              <a:t>: 100 ELs or 5% of student body; also underperforming and chronically underperforming schools with ELE programs.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regulations reference the LOOK Act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duties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PAC members would participate in including advising districts in matters pertaining to ELs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43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First</a:t>
            </a:r>
            <a:r>
              <a:rPr lang="en-US" sz="1200" b="1" baseline="0" dirty="0"/>
              <a:t> </a:t>
            </a:r>
            <a:r>
              <a:rPr lang="en-US" sz="1200" b="0" baseline="0" dirty="0"/>
              <a:t>set of</a:t>
            </a:r>
            <a:r>
              <a:rPr lang="en-US" sz="1200" dirty="0"/>
              <a:t> Regulations mostly</a:t>
            </a:r>
            <a:r>
              <a:rPr lang="en-US" sz="1200" baseline="0" dirty="0"/>
              <a:t> center </a:t>
            </a:r>
            <a:r>
              <a:rPr lang="en-US" sz="1200" dirty="0"/>
              <a:t>around</a:t>
            </a:r>
            <a:r>
              <a:rPr lang="en-US" sz="1200" baseline="0" dirty="0"/>
              <a:t> the review of new ELE programs by the Department. (Nothing really new here)</a:t>
            </a:r>
          </a:p>
          <a:p>
            <a:endParaRPr lang="en-US" sz="1200" b="1" baseline="0" dirty="0"/>
          </a:p>
          <a:p>
            <a:r>
              <a:rPr lang="en-US" sz="1200" b="1" baseline="0" dirty="0"/>
              <a:t>Context:</a:t>
            </a:r>
            <a:r>
              <a:rPr lang="en-US" sz="1200" baseline="0" dirty="0"/>
              <a:t> 1. Prior to the LOOK Act parental waivers were required for students to attend a bilingual program. </a:t>
            </a:r>
          </a:p>
          <a:p>
            <a:r>
              <a:rPr lang="en-US" sz="1200" b="1" baseline="0" dirty="0"/>
              <a:t>Now </a:t>
            </a:r>
            <a:r>
              <a:rPr lang="en-US" sz="1200" b="0" baseline="0" dirty="0"/>
              <a:t>with the</a:t>
            </a:r>
            <a:r>
              <a:rPr lang="en-US" sz="1200" baseline="0" dirty="0"/>
              <a:t> LOOK Act and these new regulations districts will be allowed to run any ELE program without waivers, provided that they follow a specified process which includes a Departmental review of the required information  indicated in the statute and the regulations. </a:t>
            </a:r>
            <a:endParaRPr lang="en-US" sz="1200" b="0" baseline="0" dirty="0"/>
          </a:p>
          <a:p>
            <a:endParaRPr lang="en-US" sz="1200" b="0" baseline="0" dirty="0"/>
          </a:p>
          <a:p>
            <a:r>
              <a:rPr lang="en-US" sz="1200" b="0" baseline="0" dirty="0"/>
              <a:t>2. There are also related provisions on how districts handle </a:t>
            </a:r>
            <a:r>
              <a:rPr lang="en-US" sz="1200" b="1" baseline="0" dirty="0"/>
              <a:t>parental requests to enroll or transfer their child </a:t>
            </a:r>
            <a:r>
              <a:rPr lang="en-US" sz="1200" b="0" baseline="0" dirty="0"/>
              <a:t>to a different ELE program offered by the district.</a:t>
            </a: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5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8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school district</a:t>
            </a:r>
            <a:r>
              <a:rPr lang="en-US" baseline="0" dirty="0"/>
              <a:t> had 20 days to respond to requests to enroll or transfer to another ELE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887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Third</a:t>
            </a:r>
            <a:r>
              <a:rPr lang="en-US" sz="1400" b="1" baseline="0" dirty="0"/>
              <a:t> </a:t>
            </a:r>
            <a:r>
              <a:rPr lang="en-US" sz="1400" b="0" baseline="0" dirty="0"/>
              <a:t>area of regulations are the</a:t>
            </a:r>
            <a:r>
              <a:rPr lang="en-US" sz="1400" b="1" dirty="0"/>
              <a:t> </a:t>
            </a:r>
            <a:r>
              <a:rPr lang="en-US" sz="1400" b="0" dirty="0"/>
              <a:t>Bilingual Education Endorsement regulations.</a:t>
            </a:r>
            <a:r>
              <a:rPr lang="en-US" sz="1400" b="0" baseline="0" dirty="0"/>
              <a:t> </a:t>
            </a:r>
          </a:p>
          <a:p>
            <a:r>
              <a:rPr lang="en-US" sz="1400" b="0" baseline="0" dirty="0"/>
              <a:t>This endorsement covers all bilingual programs with ELs including TBE and TWI.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Who is required to have the bilingual endorsement? </a:t>
            </a:r>
            <a:r>
              <a:rPr lang="en-US" sz="1400" b="0" dirty="0"/>
              <a:t>The</a:t>
            </a:r>
            <a:r>
              <a:rPr lang="en-US" sz="1400" b="0" baseline="0" dirty="0"/>
              <a:t> only group of teachers in a bilingual program who would be required to hold the Bilingual Education Endorsement are </a:t>
            </a:r>
            <a:r>
              <a:rPr lang="en-US" sz="1400" dirty="0"/>
              <a:t>core content teachers (specifically Math, Soc. St., Science) who teach in a language other than English and have ELs. </a:t>
            </a:r>
          </a:p>
          <a:p>
            <a:endParaRPr lang="en-US" sz="1400" dirty="0"/>
          </a:p>
          <a:p>
            <a:r>
              <a:rPr lang="en-US" sz="1400" baseline="0" dirty="0"/>
              <a:t>Also, the regulations e</a:t>
            </a:r>
            <a:r>
              <a:rPr lang="en-US" sz="1400" dirty="0"/>
              <a:t>stablishes</a:t>
            </a:r>
            <a:r>
              <a:rPr lang="en-US" sz="1400" baseline="0" dirty="0"/>
              <a:t> the </a:t>
            </a:r>
            <a:r>
              <a:rPr lang="en-US" sz="1400" b="1" baseline="0" dirty="0"/>
              <a:t>requirement</a:t>
            </a:r>
            <a:r>
              <a:rPr lang="en-US" sz="1400" baseline="0" dirty="0"/>
              <a:t>s for the endorsement and allows for provisions such as the </a:t>
            </a:r>
            <a:r>
              <a:rPr lang="en-US" sz="1400" b="1" baseline="0" dirty="0"/>
              <a:t>waiver</a:t>
            </a:r>
            <a:r>
              <a:rPr lang="en-US" sz="1400" baseline="0" dirty="0"/>
              <a:t> </a:t>
            </a:r>
            <a:r>
              <a:rPr lang="en-US" sz="1400" dirty="0"/>
              <a:t>in cases where districts have been unable to find a candidate with the Bilingual Endorsement.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331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Fourth</a:t>
            </a:r>
            <a:r>
              <a:rPr lang="en-US" b="1" baseline="0" dirty="0"/>
              <a:t> </a:t>
            </a:r>
            <a:r>
              <a:rPr lang="en-US" b="0" baseline="0" dirty="0"/>
              <a:t>area of regulations is the</a:t>
            </a:r>
            <a:r>
              <a:rPr lang="en-US" b="1" dirty="0"/>
              <a:t> </a:t>
            </a:r>
            <a:r>
              <a:rPr lang="en-US" dirty="0"/>
              <a:t>State Seal of Biliteracy regulations</a:t>
            </a:r>
          </a:p>
          <a:p>
            <a:r>
              <a:rPr lang="en-US" dirty="0"/>
              <a:t>As a reminder the State Seal of Biliteracy is </a:t>
            </a:r>
            <a:r>
              <a:rPr lang="en-US" b="1" dirty="0"/>
              <a:t>voluntary</a:t>
            </a:r>
            <a:r>
              <a:rPr lang="en-US" dirty="0"/>
              <a:t> for districts. </a:t>
            </a:r>
          </a:p>
          <a:p>
            <a:pPr marL="228600" indent="-228600"/>
            <a:r>
              <a:rPr lang="en-US" dirty="0"/>
              <a:t>If asked: </a:t>
            </a:r>
          </a:p>
          <a:p>
            <a:pPr marL="228600" indent="-228600"/>
            <a:r>
              <a:rPr lang="en-US" dirty="0"/>
              <a:t>Department to annually publish the list of approved assessments and the acceptable minimum scores or levels.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Districts that award the Seal maintains a record of the list of students and assessment results AND sends the names of students that earned the Seal to the Department.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39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68EC-92F0-4572-9577-023BA49E05D2}" type="datetime1">
              <a:rPr lang="en-US" altLang="zh-CN" smtClean="0"/>
              <a:pPr/>
              <a:t>4/26/2018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19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6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48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2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94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93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96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54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8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3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344-73ED-4C0F-B6ED-0851A8BC5D9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7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4/26/2018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  <p:sldLayoutId id="214748366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2344-73ED-4C0F-B6ED-0851A8BC5D9C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2496-E9A8-4161-ADDA-C67128E0A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6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LOOKAct@doe.mass.ed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hyperlink" Target="http://www.doe.mass.edu/contact/orgdetail.aspx?orgcode=CCI_ELA09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  <a:t>Normas Propuestas de Educación de Aprendices de Inglés (ELE por sus siglas en inglés) y el Acta LOOK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6654" y="3870251"/>
            <a:ext cx="6588440" cy="170130"/>
          </a:xfrm>
        </p:spPr>
        <p:txBody>
          <a:bodyPr/>
          <a:lstStyle/>
          <a:p>
            <a:r>
              <a:rPr lang="es-ES" altLang="zh-CN" sz="2000">
                <a:latin typeface="Segoe SemiBold" panose="020B0703040204020203" pitchFamily="34" charset="0"/>
                <a:cs typeface="Segoe SemiBold" panose="020B0703040204020203" pitchFamily="34" charset="0"/>
              </a:rPr>
              <a:t>Apoyo para Padres de Familia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Solicitudes de </a:t>
            </a:r>
            <a:r>
              <a:rPr lang="en-US" dirty="0" err="1"/>
              <a:t>los</a:t>
            </a:r>
            <a:r>
              <a:rPr lang="en-US" dirty="0"/>
              <a:t> Padres para un </a:t>
            </a:r>
            <a:r>
              <a:rPr lang="en-US" dirty="0" err="1"/>
              <a:t>Programa</a:t>
            </a:r>
            <a:r>
              <a:rPr lang="en-US" dirty="0"/>
              <a:t> de ELE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4" y="1230403"/>
            <a:ext cx="7789448" cy="5049746"/>
          </a:xfrm>
        </p:spPr>
        <p:txBody>
          <a:bodyPr/>
          <a:lstStyle/>
          <a:p>
            <a:pPr lvl="0"/>
            <a:r>
              <a:rPr lang="es-ES" sz="2000" dirty="0"/>
              <a:t>Un padre de familia puede solicitar inscribir o transferir a su hijo(a) a otro programa de ELE dentro del distrito. Al final, esta es la decisión del Superintendente. </a:t>
            </a:r>
          </a:p>
          <a:p>
            <a:pPr lvl="0"/>
            <a:r>
              <a:rPr lang="es-ES" sz="2000" dirty="0"/>
              <a:t>Los padres de 20 o más estudiantes pueden solicitar la implementación de un nuevo programa de ELE para su distrito.  Al final, esta es la decisión del Superintendente. </a:t>
            </a:r>
          </a:p>
          <a:p>
            <a:pPr lvl="0"/>
            <a:r>
              <a:rPr lang="es-ES" sz="2000" dirty="0"/>
              <a:t>Los distritos deben responder dentro de los 90 días posteriores a la recepción de la solicitud y proporcionar: </a:t>
            </a:r>
          </a:p>
          <a:p>
            <a:pPr lvl="1"/>
            <a:r>
              <a:rPr lang="es-ES" sz="1600" dirty="0"/>
              <a:t>un plan para la implementación del programa solicitado; </a:t>
            </a:r>
          </a:p>
          <a:p>
            <a:pPr lvl="1"/>
            <a:r>
              <a:rPr lang="es-ES" sz="1600" dirty="0"/>
              <a:t>o una denegación de la solicitud, por escrito, incluida una explicación de la denegación.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93" y="2904826"/>
            <a:ext cx="2331714" cy="1069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47" y="3157154"/>
            <a:ext cx="2100422" cy="963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73" y="3385384"/>
            <a:ext cx="2568353" cy="1178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474297"/>
            <a:ext cx="11370972" cy="679905"/>
          </a:xfrm>
        </p:spPr>
        <p:txBody>
          <a:bodyPr/>
          <a:lstStyle/>
          <a:p>
            <a:r>
              <a:rPr lang="es-ES" sz="2800" b="1" dirty="0"/>
              <a:t>3- Aval de Educación Bilingüe; Normas Propuestas</a:t>
            </a:r>
            <a:br>
              <a:rPr lang="en-US" sz="2800" b="1" dirty="0"/>
            </a:br>
            <a:r>
              <a:rPr lang="en-US" sz="2800" b="1" dirty="0"/>
              <a:t>    </a:t>
            </a:r>
            <a:r>
              <a:rPr lang="en-US" sz="2400" b="1" dirty="0"/>
              <a:t>(</a:t>
            </a:r>
            <a:r>
              <a:rPr lang="en-US" sz="2400" dirty="0"/>
              <a:t>603 CMR 7.14 and 7.15)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7406676" cy="5049746"/>
          </a:xfrm>
        </p:spPr>
        <p:txBody>
          <a:bodyPr/>
          <a:lstStyle/>
          <a:p>
            <a:pPr lvl="0"/>
            <a:r>
              <a:rPr lang="es-ES" sz="2400" dirty="0"/>
              <a:t>Las normas propuestas aclaran los requisitos para obtener un Aval de Educación Bilingüe. </a:t>
            </a:r>
          </a:p>
          <a:p>
            <a:pPr lvl="0"/>
            <a:r>
              <a:rPr lang="es-ES" sz="2400" dirty="0"/>
              <a:t>Las normas propuestas especifican qué educadores necesitarán los Avales de Educación Bilingüe o de instrucción contextualizada para el aprendizaje del inglés (SEI). </a:t>
            </a:r>
          </a:p>
          <a:p>
            <a:pPr lvl="0"/>
            <a:r>
              <a:rPr lang="es-ES" sz="2400" dirty="0"/>
              <a:t>Las regulaciones propuestas permiten que la comisión publique una renuncia anual de los requisitos del endoso de la educación bilingüe bajo ciertas circunstancias.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79" y="2434857"/>
            <a:ext cx="1764127" cy="17650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/>
            </a:br>
            <a:r>
              <a:rPr lang="en-US" b="1" dirty="0"/>
              <a:t>4-Sello </a:t>
            </a:r>
            <a:r>
              <a:rPr lang="en-US" b="1" dirty="0" err="1"/>
              <a:t>Estatal</a:t>
            </a:r>
            <a:r>
              <a:rPr lang="en-US" b="1" dirty="0"/>
              <a:t> de </a:t>
            </a:r>
            <a:r>
              <a:rPr lang="en-US" b="1" dirty="0" err="1"/>
              <a:t>Lectoescritura</a:t>
            </a:r>
            <a:r>
              <a:rPr lang="en-US" b="1" dirty="0"/>
              <a:t> </a:t>
            </a:r>
            <a:r>
              <a:rPr lang="en-US" b="1" dirty="0" err="1"/>
              <a:t>Bilingüe</a:t>
            </a:r>
            <a:r>
              <a:rPr lang="en-US" b="1" dirty="0"/>
              <a:t>:  </a:t>
            </a:r>
            <a:r>
              <a:rPr lang="en-US" b="1" dirty="0" err="1"/>
              <a:t>Normas</a:t>
            </a:r>
            <a:r>
              <a:rPr lang="en-US" b="1" dirty="0"/>
              <a:t> </a:t>
            </a:r>
            <a:r>
              <a:rPr lang="en-US" b="1" dirty="0" err="1"/>
              <a:t>Propuestas</a:t>
            </a:r>
            <a:r>
              <a:rPr lang="en-US" b="1" dirty="0"/>
              <a:t> </a:t>
            </a:r>
            <a:r>
              <a:rPr lang="en-US" sz="2400" dirty="0"/>
              <a:t>(603 CMR 31.07)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7013271" cy="5049746"/>
          </a:xfrm>
        </p:spPr>
        <p:txBody>
          <a:bodyPr/>
          <a:lstStyle/>
          <a:p>
            <a:pPr marL="0" indent="0">
              <a:buNone/>
            </a:pPr>
            <a:r>
              <a:rPr lang="es-ES" sz="2000" b="1" dirty="0">
                <a:solidFill>
                  <a:srgbClr val="00040C"/>
                </a:solidFill>
              </a:rPr>
              <a:t>Las normas propuestas describen el proceso y los criterios para obtener el Sello Estatal de Lectoescritura Bilingüe. 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00040C"/>
                </a:solidFill>
              </a:rPr>
              <a:t>Sello de los Criterios Propuestos de la Lectoescritura Bilingüe </a:t>
            </a:r>
          </a:p>
          <a:p>
            <a:r>
              <a:rPr lang="es-ES" sz="2000" dirty="0">
                <a:solidFill>
                  <a:srgbClr val="00040C"/>
                </a:solidFill>
              </a:rPr>
              <a:t>Cumple todos los requisitos de graduación. </a:t>
            </a:r>
          </a:p>
          <a:p>
            <a:r>
              <a:rPr lang="es-ES" sz="2000" dirty="0">
                <a:solidFill>
                  <a:srgbClr val="00040C"/>
                </a:solidFill>
              </a:rPr>
              <a:t>Demuestra un alto nivel de competencia en inglés según lo medido por los MCAS. </a:t>
            </a:r>
          </a:p>
          <a:p>
            <a:r>
              <a:rPr lang="es-ES" sz="2000" dirty="0">
                <a:solidFill>
                  <a:srgbClr val="00040C"/>
                </a:solidFill>
              </a:rPr>
              <a:t>Demuestra un alto nivel de competencia en un idioma extranjero al obtener un puntaje mínimo en una evaluación reconocida a nivel nacional y fácilmente disponible o un método alternativo de evidencia establecido por el Departamento.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75" y="1703130"/>
            <a:ext cx="1396734" cy="1559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26" y="3657599"/>
            <a:ext cx="1341163" cy="18733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Para dejar comentarios, consulte la información a continuación: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dirty="0"/>
              <a:t>Los comentarios por escrito sobre las modificaciones propuestas pueden enviarse por correo a: </a:t>
            </a:r>
          </a:p>
          <a:p>
            <a:pPr lvl="1"/>
            <a:r>
              <a:rPr lang="es-ES" sz="2000" dirty="0" err="1"/>
              <a:t>Sibel</a:t>
            </a:r>
            <a:r>
              <a:rPr lang="es-ES" sz="2000" dirty="0"/>
              <a:t> Hughes, OELAAA, </a:t>
            </a:r>
            <a:r>
              <a:rPr lang="es-ES" sz="2000" dirty="0" err="1"/>
              <a:t>Department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Elementary and </a:t>
            </a:r>
            <a:r>
              <a:rPr lang="es-ES" sz="2000" dirty="0" err="1"/>
              <a:t>Secondary</a:t>
            </a:r>
            <a:r>
              <a:rPr lang="es-ES" sz="2000" dirty="0"/>
              <a:t> </a:t>
            </a:r>
            <a:r>
              <a:rPr lang="es-ES" sz="2000" dirty="0" err="1"/>
              <a:t>Education</a:t>
            </a:r>
            <a:r>
              <a:rPr lang="es-ES" sz="2000" dirty="0"/>
              <a:t>, 75 Pleasant Street, </a:t>
            </a:r>
            <a:r>
              <a:rPr lang="es-ES" sz="2000" dirty="0" err="1"/>
              <a:t>Malden</a:t>
            </a:r>
            <a:r>
              <a:rPr lang="es-ES" sz="2000" dirty="0"/>
              <a:t>, MA 02148; </a:t>
            </a:r>
          </a:p>
          <a:p>
            <a:pPr lvl="1"/>
            <a:r>
              <a:rPr lang="es-ES" sz="2000" dirty="0"/>
              <a:t>por fax a: 781-338-3395; o por correo electrónico a: </a:t>
            </a:r>
            <a:r>
              <a:rPr lang="es-ES" sz="2000" dirty="0">
                <a:hlinkClick r:id="rId2"/>
              </a:rPr>
              <a:t>LOOKAct@doe.mass.edu</a:t>
            </a:r>
            <a:r>
              <a:rPr lang="es-ES" sz="2000" dirty="0"/>
              <a:t>. </a:t>
            </a:r>
          </a:p>
          <a:p>
            <a:r>
              <a:rPr lang="es-ES" sz="2400" b="1" dirty="0"/>
              <a:t>Se puede usar el siguiente enlace también para enviar comentarios públicos sobre las revisiones propuestas: </a:t>
            </a:r>
          </a:p>
          <a:p>
            <a:pPr lvl="1"/>
            <a:r>
              <a:rPr lang="es-ES" sz="2000" dirty="0"/>
              <a:t>Modificaciones propuestas a las Normas Educativas para Aprendices de Inglés: Encuesta de Comentarios Públicos. </a:t>
            </a:r>
          </a:p>
          <a:p>
            <a:pPr lvl="1"/>
            <a:r>
              <a:rPr lang="es-ES" sz="2000" dirty="0"/>
              <a:t>La fecha límite para la presentación de comentarios públicos es el viernes, 18 de mayo de 2018. Se espera que la Junta vote sobre las modificaciones propuestas a las normas en su reunión mensual regular, programada para el 26 de junio de 2018.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04">
            <a:off x="10493849" y="5382059"/>
            <a:ext cx="945520" cy="612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3" y="5184584"/>
            <a:ext cx="1387961" cy="1384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15" y="5457583"/>
            <a:ext cx="561819" cy="1075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309">
            <a:off x="244682" y="3681859"/>
            <a:ext cx="498012" cy="14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8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0" y="963497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GRACIAS</a:t>
            </a:r>
            <a:endParaRPr lang="zh-CN" altLang="en-US" sz="1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781.338.3538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06772" y="3942423"/>
            <a:ext cx="469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+mj-lt"/>
                <a:hlinkClick r:id="rId5"/>
              </a:rPr>
              <a:t>el@doe.mass.edu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+mj-lt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Office of English Language Acquisition and Academic Achievement </a:t>
            </a:r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9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el Acta </a:t>
            </a:r>
            <a:r>
              <a:rPr lang="es-ES" dirty="0">
                <a:solidFill>
                  <a:schemeClr val="accent4"/>
                </a:solidFill>
              </a:rPr>
              <a:t>LOOK</a:t>
            </a:r>
            <a:r>
              <a:rPr lang="es-ES" dirty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5702428" cy="5049746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>
                <a:solidFill>
                  <a:schemeClr val="tx1"/>
                </a:solidFill>
              </a:rPr>
              <a:t> El Acta de oportunidades lingüísticas para nuestros niños (</a:t>
            </a:r>
            <a:r>
              <a:rPr lang="es-ES" sz="2800" dirty="0" err="1">
                <a:solidFill>
                  <a:schemeClr val="accent4"/>
                </a:solidFill>
              </a:rPr>
              <a:t>L</a:t>
            </a:r>
            <a:r>
              <a:rPr lang="es-ES" sz="2800" dirty="0" err="1">
                <a:solidFill>
                  <a:schemeClr val="tx1"/>
                </a:solidFill>
              </a:rPr>
              <a:t>anguage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accent4"/>
                </a:solidFill>
              </a:rPr>
              <a:t>O</a:t>
            </a:r>
            <a:r>
              <a:rPr lang="es-ES" sz="2800" dirty="0" err="1">
                <a:solidFill>
                  <a:schemeClr val="tx1"/>
                </a:solidFill>
              </a:rPr>
              <a:t>pportunities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for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accent4"/>
                </a:solidFill>
              </a:rPr>
              <a:t>O</a:t>
            </a:r>
            <a:r>
              <a:rPr lang="es-ES" sz="2800" dirty="0" err="1">
                <a:solidFill>
                  <a:schemeClr val="tx1"/>
                </a:solidFill>
              </a:rPr>
              <a:t>ur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accent4"/>
                </a:solidFill>
              </a:rPr>
              <a:t>K</a:t>
            </a:r>
            <a:r>
              <a:rPr lang="es-ES" sz="2800" dirty="0" err="1">
                <a:solidFill>
                  <a:schemeClr val="tx1"/>
                </a:solidFill>
              </a:rPr>
              <a:t>ids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Act</a:t>
            </a:r>
            <a:r>
              <a:rPr lang="es-ES" sz="2800" dirty="0">
                <a:solidFill>
                  <a:schemeClr val="tx1"/>
                </a:solidFill>
              </a:rPr>
              <a:t>) está diseñada para mejorar la educación de los aprendices de inglés (EL) y otros estudiantes.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5" name="Picture Placeholder 13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74226785-816A-4C42-9F4E-76E024A4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8" b="7518"/>
          <a:stretch>
            <a:fillRect/>
          </a:stretch>
        </p:blipFill>
        <p:spPr>
          <a:xfrm>
            <a:off x="7539134" y="1413106"/>
            <a:ext cx="4009401" cy="4486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8C3DC-67C4-4385-A486-5DB156288AE0}"/>
              </a:ext>
            </a:extLst>
          </p:cNvPr>
          <p:cNvSpPr txBox="1"/>
          <p:nvPr/>
        </p:nvSpPr>
        <p:spPr>
          <a:xfrm>
            <a:off x="6850715" y="5973865"/>
            <a:ext cx="497603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>
                <a:solidFill>
                  <a:srgbClr val="0000FF"/>
                </a:solidFill>
              </a:rPr>
              <a:t>El 22 de noviembre de 2017, el gobernador Baker promulgó el Acta LOOK.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3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son Actas, Leyes y Normas?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5216369" cy="5049746"/>
          </a:xfrm>
        </p:spPr>
        <p:txBody>
          <a:bodyPr/>
          <a:lstStyle/>
          <a:p>
            <a:r>
              <a:rPr lang="es-ES" sz="2400" b="1" dirty="0">
                <a:solidFill>
                  <a:srgbClr val="E38526"/>
                </a:solidFill>
              </a:rPr>
              <a:t>ACTAS </a:t>
            </a:r>
            <a:r>
              <a:rPr lang="es-ES" sz="2400" dirty="0">
                <a:solidFill>
                  <a:schemeClr val="accent1"/>
                </a:solidFill>
              </a:rPr>
              <a:t>son leyes o cambios a las leyes hechas por un grupo de legisladores</a:t>
            </a:r>
            <a:endParaRPr lang="es-ES" sz="2400" b="1" dirty="0">
              <a:solidFill>
                <a:schemeClr val="accent1"/>
              </a:solidFill>
            </a:endParaRPr>
          </a:p>
          <a:p>
            <a:endParaRPr lang="es-ES" sz="2400" b="1" dirty="0">
              <a:solidFill>
                <a:srgbClr val="E38526"/>
              </a:solidFill>
            </a:endParaRPr>
          </a:p>
          <a:p>
            <a:r>
              <a:rPr lang="es-ES" sz="2400" b="1" dirty="0">
                <a:solidFill>
                  <a:srgbClr val="E38526"/>
                </a:solidFill>
              </a:rPr>
              <a:t>LEYES </a:t>
            </a:r>
            <a:r>
              <a:rPr lang="es-ES" sz="2400" dirty="0">
                <a:solidFill>
                  <a:schemeClr val="accent1"/>
                </a:solidFill>
              </a:rPr>
              <a:t>son reglas hechas por el gobierno de una ciudad, estado, país</a:t>
            </a:r>
          </a:p>
          <a:p>
            <a:endParaRPr lang="es-ES" sz="2400" b="1" dirty="0">
              <a:solidFill>
                <a:srgbClr val="E38526"/>
              </a:solidFill>
            </a:endParaRPr>
          </a:p>
          <a:p>
            <a:r>
              <a:rPr lang="es-ES" sz="2400" b="1" dirty="0">
                <a:solidFill>
                  <a:srgbClr val="E38526"/>
                </a:solidFill>
              </a:rPr>
              <a:t>NORMAS </a:t>
            </a:r>
            <a:r>
              <a:rPr lang="es-ES" sz="2400" dirty="0">
                <a:solidFill>
                  <a:schemeClr val="accent1"/>
                </a:solidFill>
              </a:rPr>
              <a:t>son reglas oficiales para ayudar a hacer cumplir las leyes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01" y="1818168"/>
            <a:ext cx="2216486" cy="1914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697" y="2674718"/>
            <a:ext cx="1496103" cy="21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1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Normas Propuestas del Acta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307805"/>
            <a:ext cx="11600120" cy="4972344"/>
          </a:xfrm>
        </p:spPr>
        <p:txBody>
          <a:bodyPr/>
          <a:lstStyle/>
          <a:p>
            <a:r>
              <a:rPr lang="es-ES" sz="2800" dirty="0"/>
              <a:t>Consejos Asesores de Padres de Aprendices de Inglés (603 CMR 14.09) </a:t>
            </a:r>
          </a:p>
          <a:p>
            <a:pPr marL="0" indent="0">
              <a:buNone/>
            </a:pPr>
            <a:endParaRPr lang="es-ES" sz="2800" dirty="0"/>
          </a:p>
          <a:p>
            <a:pPr>
              <a:buFont typeface="+mj-lt"/>
              <a:buAutoNum type="arabicPeriod" startAt="2"/>
            </a:pPr>
            <a:r>
              <a:rPr lang="es-ES" sz="2800" dirty="0"/>
              <a:t>Programas para Aprendices de Inglés (603 CMR 14.04)</a:t>
            </a:r>
          </a:p>
          <a:p>
            <a:pPr>
              <a:buAutoNum type="arabicPeriod" startAt="2"/>
            </a:pPr>
            <a:endParaRPr lang="es-ES" sz="2800" dirty="0"/>
          </a:p>
          <a:p>
            <a:pPr>
              <a:buAutoNum type="arabicPeriod" startAt="2"/>
            </a:pPr>
            <a:r>
              <a:rPr lang="es-ES" sz="2800" dirty="0"/>
              <a:t>Aval de Educación Bilingüe (603 CMR 7.14 y 7.15) </a:t>
            </a:r>
          </a:p>
          <a:p>
            <a:pPr>
              <a:buAutoNum type="arabicPeriod" startAt="2"/>
            </a:pPr>
            <a:endParaRPr lang="es-ES" sz="2800" dirty="0"/>
          </a:p>
          <a:p>
            <a:pPr>
              <a:buAutoNum type="arabicPeriod" startAt="2"/>
            </a:pPr>
            <a:r>
              <a:rPr lang="es-ES" sz="2800" dirty="0"/>
              <a:t>Sello Estatal de Lectoescritura Bilingüe (603 CMR 31.07)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174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1-Consejos Asesores de Padres de Aprendices de Inglés (ELPAC por sus siglas en inglés)</a:t>
            </a:r>
            <a:r>
              <a:rPr lang="en-US" sz="1600" b="1" dirty="0"/>
              <a:t>(</a:t>
            </a:r>
            <a:r>
              <a:rPr lang="en-US" sz="1600" dirty="0"/>
              <a:t>603 CMR 14.09)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5886220" cy="5049746"/>
          </a:xfrm>
        </p:spPr>
        <p:txBody>
          <a:bodyPr/>
          <a:lstStyle/>
          <a:p>
            <a:r>
              <a:rPr lang="es-ES" sz="2000" dirty="0"/>
              <a:t>Los distritos que requieren un Consejo Asesor de Padres de Aprendices de Inglés son aquellos con 100 o más Aprendices de Inglés o donde los Aprendices de Inglés comprenden el 5% del alumnado </a:t>
            </a:r>
          </a:p>
          <a:p>
            <a:r>
              <a:rPr lang="es-ES" sz="2000" dirty="0"/>
              <a:t>Las escuelas que requieren un Consejo Asesor de Padres de Aprendices de Inglés son aquellas que tienen programas ELE y estos tienen un rendimiento pobre o tienen un rendimiento crónicamente bajo. </a:t>
            </a:r>
          </a:p>
          <a:p>
            <a:r>
              <a:rPr lang="es-ES" sz="2000" dirty="0"/>
              <a:t>El consejo recibirá ayuda del Director de ELE u otro personal escolar apropiado según el criterio del Superintendente.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23" y="1382232"/>
            <a:ext cx="1303806" cy="598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23" y="1681292"/>
            <a:ext cx="1303806" cy="598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26" y="1795634"/>
            <a:ext cx="1303806" cy="598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961" y="1382231"/>
            <a:ext cx="1303806" cy="598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79" y="1795634"/>
            <a:ext cx="1303806" cy="598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22" y="1909976"/>
            <a:ext cx="1303806" cy="59812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03488" y="3030279"/>
            <a:ext cx="1212111" cy="10845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9834294" y="3042258"/>
            <a:ext cx="150498" cy="5950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84792" y="2768210"/>
            <a:ext cx="57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5%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84" y="4603897"/>
            <a:ext cx="1356983" cy="14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6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deberes de ELPAC incluyen, pero no se limitan 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7800080" cy="5049746"/>
          </a:xfrm>
        </p:spPr>
        <p:txBody>
          <a:bodyPr/>
          <a:lstStyle/>
          <a:p>
            <a:pPr lvl="1" fontAlgn="base">
              <a:buFont typeface="Arial" panose="020B0604020202020204" pitchFamily="34" charset="0"/>
              <a:buChar char="•"/>
            </a:pPr>
            <a:r>
              <a:rPr lang="es-ES" sz="2400" dirty="0"/>
              <a:t> Crear estatutos (reglas) con respecto a los oficiales y procedimientos operacionales, </a:t>
            </a:r>
          </a:p>
          <a:p>
            <a:pPr marL="457200" lvl="1" indent="0" fontAlgn="base">
              <a:buNone/>
            </a:pPr>
            <a:endParaRPr lang="es-ES" sz="2400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ES" sz="2400" dirty="0"/>
              <a:t>Aconsejar al distrito escolar, al comité escolar y al consejo de administración sobre asuntos relacionados con los Aprendices de Inglés,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es-ES" sz="2400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ES" sz="2400" dirty="0"/>
              <a:t>Reunirse regularmente con los líderes de la escuela o del distrito para participar en la planificación y desarrollo de programas para mejorar las oportunidades educativas para los Aprendices de Inglés.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299" y="1179844"/>
            <a:ext cx="924257" cy="1032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666496"/>
            <a:ext cx="1217223" cy="996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428" y="4225240"/>
            <a:ext cx="2020185" cy="17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2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deberes de ELPAC incluyen, pero no se limitan 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6800620" cy="5049746"/>
          </a:xfrm>
        </p:spPr>
        <p:txBody>
          <a:bodyPr/>
          <a:lstStyle/>
          <a:p>
            <a:pPr lvl="1" fontAlgn="base">
              <a:buFont typeface="Arial" panose="020B0604020202020204" pitchFamily="34" charset="0"/>
              <a:buChar char="•"/>
            </a:pPr>
            <a:r>
              <a:rPr lang="es-ES" dirty="0"/>
              <a:t> Aconsejar al distrito sobre cualquier nuevo programa de ELE antes de que se presenten para su aprobación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ES" dirty="0"/>
              <a:t>Participar en la revisión de los planes de mejora del distrito y la escuela en lo que se refiere a los Aprendices de Inglés, y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ES" dirty="0"/>
              <a:t>Reunirse al menos una vez al año con el comité escolar o el consejo escolar.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11" y="3383136"/>
            <a:ext cx="1619659" cy="217769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Oval 6"/>
          <p:cNvSpPr/>
          <p:nvPr/>
        </p:nvSpPr>
        <p:spPr>
          <a:xfrm>
            <a:off x="9802471" y="4731365"/>
            <a:ext cx="179729" cy="1913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31" y="1156571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7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2- </a:t>
            </a:r>
            <a:r>
              <a:rPr lang="en-US" sz="2800" b="1" dirty="0" err="1"/>
              <a:t>Programas</a:t>
            </a:r>
            <a:r>
              <a:rPr lang="en-US" sz="2800" b="1" dirty="0"/>
              <a:t> </a:t>
            </a:r>
            <a:r>
              <a:rPr lang="en-US" sz="2800" b="1" dirty="0" err="1"/>
              <a:t>Educativos</a:t>
            </a:r>
            <a:r>
              <a:rPr lang="en-US" sz="2800" b="1" dirty="0"/>
              <a:t> para </a:t>
            </a:r>
            <a:r>
              <a:rPr lang="en-US" sz="2800" b="1" dirty="0" err="1"/>
              <a:t>los</a:t>
            </a:r>
            <a:r>
              <a:rPr lang="en-US" sz="2800" b="1" dirty="0"/>
              <a:t> </a:t>
            </a:r>
            <a:r>
              <a:rPr lang="en-US" sz="2800" b="1" dirty="0" err="1"/>
              <a:t>Aprendices</a:t>
            </a:r>
            <a:r>
              <a:rPr lang="en-US" sz="2800" b="1" dirty="0"/>
              <a:t> de </a:t>
            </a:r>
            <a:r>
              <a:rPr lang="en-US" sz="2800" b="1" dirty="0" err="1"/>
              <a:t>Inglés</a:t>
            </a:r>
            <a:r>
              <a:rPr lang="en-US" sz="2800" b="1" dirty="0"/>
              <a:t>: </a:t>
            </a:r>
            <a:r>
              <a:rPr lang="en-US" sz="2800" b="1" dirty="0" err="1"/>
              <a:t>Normas</a:t>
            </a:r>
            <a:r>
              <a:rPr lang="en-US" sz="2800" b="1" dirty="0"/>
              <a:t> </a:t>
            </a:r>
            <a:r>
              <a:rPr lang="en-US" sz="2800" b="1" dirty="0" err="1"/>
              <a:t>propuestas</a:t>
            </a:r>
            <a:r>
              <a:rPr lang="en-US" sz="2800" b="1" dirty="0"/>
              <a:t> </a:t>
            </a:r>
            <a:r>
              <a:rPr lang="en-US" sz="1600" dirty="0"/>
              <a:t>(603 CMR 14.04)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6417848" cy="5049746"/>
          </a:xfrm>
        </p:spPr>
        <p:txBody>
          <a:bodyPr/>
          <a:lstStyle/>
          <a:p>
            <a:pPr lvl="0"/>
            <a:r>
              <a:rPr lang="es-ES" sz="2400" dirty="0"/>
              <a:t>Las normas propuestas establecen el proceso que los distritos y el Departamento usarían cuando un distrito solicite un nuevo programa de instrucción contextualizada para el aprendizaje del inglés (SEI) O un programa educativo alternativo para Aprendices de Inglés.</a:t>
            </a:r>
          </a:p>
          <a:p>
            <a:pPr lvl="0"/>
            <a:r>
              <a:rPr lang="es-ES" sz="2400" dirty="0"/>
              <a:t>Las normas propuestas también especifican el proceso que seguiría un distrito cuando un padre / tutor solicita inscribir o transferir a un aprendiz de inglés a un programa educativo ofrecido por el distrito para aprendices de inglés.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6" name="Right Arrow 5"/>
          <p:cNvSpPr/>
          <p:nvPr/>
        </p:nvSpPr>
        <p:spPr>
          <a:xfrm>
            <a:off x="6875720" y="3029547"/>
            <a:ext cx="1422105" cy="12660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447788" y="3024537"/>
            <a:ext cx="1374702" cy="1271095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972454" y="3024537"/>
            <a:ext cx="1528872" cy="127109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71930" y="3131595"/>
            <a:ext cx="627321" cy="595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8350987" y="3131595"/>
            <a:ext cx="627321" cy="595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9921503" y="3024537"/>
            <a:ext cx="627321" cy="595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4477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Proceso de Revisión para los Nuevos Requisitos de los Programas de ELE:  El Acta LOOK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7459838" cy="5049746"/>
          </a:xfrm>
        </p:spPr>
        <p:txBody>
          <a:bodyPr/>
          <a:lstStyle/>
          <a:p>
            <a:pPr lvl="0"/>
            <a:r>
              <a:rPr lang="es-ES" sz="1800" dirty="0"/>
              <a:t> </a:t>
            </a:r>
            <a:r>
              <a:rPr lang="es-ES" sz="2000" dirty="0"/>
              <a:t>Los distritos que desean operar un nuevo SEI o un programa de ELE alternativo deben presentar la información requerida al Departamento. </a:t>
            </a:r>
          </a:p>
          <a:p>
            <a:pPr lvl="0"/>
            <a:r>
              <a:rPr lang="es-ES" sz="2000" dirty="0"/>
              <a:t>El Departamento tiene 90 días para revisar la información presentada y notificar al distrito por escrito si el programa no cumple con los requisitos según las Actas federales y estatales. </a:t>
            </a:r>
          </a:p>
          <a:p>
            <a:pPr lvl="0"/>
            <a:r>
              <a:rPr lang="es-ES" sz="2000" dirty="0"/>
              <a:t>Hay dos posibles resultados basados en la revisión del Departamento:</a:t>
            </a:r>
            <a:endParaRPr lang="en-US" sz="1600" dirty="0"/>
          </a:p>
          <a:p>
            <a:pPr lvl="1"/>
            <a:r>
              <a:rPr lang="es-ES" sz="1800" dirty="0"/>
              <a:t>El distrito puede comenzar el programa propuesto.  </a:t>
            </a:r>
          </a:p>
          <a:p>
            <a:pPr lvl="1"/>
            <a:r>
              <a:rPr lang="es-ES" sz="1800" dirty="0"/>
              <a:t>Si es necesario, el distrito tendrá 30 días para presentar una propuesta revisada que incorpore las recomendaciones para que así el programa este cumpliendo con las normas establecidas. </a:t>
            </a:r>
          </a:p>
          <a:p>
            <a:r>
              <a:rPr lang="es-ES" sz="2200" dirty="0"/>
              <a:t>El Departamento luego revisará la propuesta revisada y determinará si el distrito puede comenzar a implementar el programa. </a:t>
            </a:r>
            <a:endParaRPr lang="en-US" sz="22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91" y="2105247"/>
            <a:ext cx="2589171" cy="25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84912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5902</TotalTime>
  <Words>1581</Words>
  <Application>Microsoft Office PowerPoint</Application>
  <PresentationFormat>Widescreen</PresentationFormat>
  <Paragraphs>119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Black</vt:lpstr>
      <vt:lpstr>Segoe UI Semibold</vt:lpstr>
      <vt:lpstr>Wingdings</vt:lpstr>
      <vt:lpstr>ESE PowerPoint Template 2017</vt:lpstr>
      <vt:lpstr>Custom Design</vt:lpstr>
      <vt:lpstr>Normas Propuestas de Educación de Aprendices de Inglés (ELE por sus siglas en inglés) y el Acta LOOK</vt:lpstr>
      <vt:lpstr>¿Qué es el Acta LOOK? </vt:lpstr>
      <vt:lpstr>¿Qué son Actas, Leyes y Normas?</vt:lpstr>
      <vt:lpstr>Normas Propuestas del Acta LOOK</vt:lpstr>
      <vt:lpstr>1-Consejos Asesores de Padres de Aprendices de Inglés (ELPAC por sus siglas en inglés)(603 CMR 14.09)</vt:lpstr>
      <vt:lpstr>Los deberes de ELPAC incluyen, pero no se limitan a:</vt:lpstr>
      <vt:lpstr>Los deberes de ELPAC incluyen, pero no se limitan a:</vt:lpstr>
      <vt:lpstr>2- Programas Educativos para los Aprendices de Inglés: Normas propuestas (603 CMR 14.04)</vt:lpstr>
      <vt:lpstr>Proceso de Revisión para los Nuevos Requisitos de los Programas de ELE:  El Acta LOOK </vt:lpstr>
      <vt:lpstr>Solicitudes de los Padres para un Programa de ELE </vt:lpstr>
      <vt:lpstr>3- Aval de Educación Bilingüe; Normas Propuestas     (603 CMR 7.14 and 7.15) </vt:lpstr>
      <vt:lpstr> 4-Sello Estatal de Lectoescritura Bilingüe:  Normas Propuestas (603 CMR 31.07) </vt:lpstr>
      <vt:lpstr>Para dejar comentarios, consulte la información a continuación: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 REGULATIONS</dc:title>
  <dc:creator>hsx</dc:creator>
  <cp:lastModifiedBy>Valade, David</cp:lastModifiedBy>
  <cp:revision>332</cp:revision>
  <cp:lastPrinted>2018-04-18T18:11:54Z</cp:lastPrinted>
  <dcterms:created xsi:type="dcterms:W3CDTF">2018-02-28T20:06:29Z</dcterms:created>
  <dcterms:modified xsi:type="dcterms:W3CDTF">2018-04-26T19:44:24Z</dcterms:modified>
</cp:coreProperties>
</file>