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7"/>
  </p:notesMasterIdLst>
  <p:handoutMasterIdLst>
    <p:handoutMasterId r:id="rId18"/>
  </p:handoutMasterIdLst>
  <p:sldIdLst>
    <p:sldId id="277" r:id="rId3"/>
    <p:sldId id="397" r:id="rId4"/>
    <p:sldId id="402" r:id="rId5"/>
    <p:sldId id="350" r:id="rId6"/>
    <p:sldId id="369" r:id="rId7"/>
    <p:sldId id="399" r:id="rId8"/>
    <p:sldId id="401" r:id="rId9"/>
    <p:sldId id="400" r:id="rId10"/>
    <p:sldId id="361" r:id="rId11"/>
    <p:sldId id="362" r:id="rId12"/>
    <p:sldId id="290" r:id="rId13"/>
    <p:sldId id="294" r:id="rId14"/>
    <p:sldId id="396" r:id="rId15"/>
    <p:sldId id="394" r:id="rId1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97"/>
            <p14:sldId id="402"/>
          </p14:sldIdLst>
        </p14:section>
        <p14:section name="Basic text box" id="{DCD4DD07-CAF7-4E7A-9DCD-CDE5ABF2F349}">
          <p14:sldIdLst>
            <p14:sldId id="350"/>
            <p14:sldId id="369"/>
            <p14:sldId id="399"/>
            <p14:sldId id="401"/>
            <p14:sldId id="400"/>
            <p14:sldId id="361"/>
            <p14:sldId id="362"/>
            <p14:sldId id="290"/>
            <p14:sldId id="294"/>
            <p14:sldId id="396"/>
            <p14:sldId id="394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J Aguiar" initials="PJA" lastIdx="4" clrIdx="0"/>
  <p:cmAuthor id="1" name="Klimkiewicz, Judith" initials="KJ" lastIdx="1" clrIdx="1">
    <p:extLst>
      <p:ext uri="{19B8F6BF-5375-455C-9EA6-DF929625EA0E}">
        <p15:presenceInfo xmlns:p15="http://schemas.microsoft.com/office/powerpoint/2012/main" userId="S-1-5-21-1211056244-3349330050-515132965-1001" providerId="AD"/>
      </p:ext>
    </p:extLst>
  </p:cmAuthor>
  <p:cmAuthor id="2" name="atx" initials="a" lastIdx="17" clrIdx="2"/>
  <p:cmAuthor id="3" name="Hughes, Sibel (ESE)" initials="HS(" lastIdx="2" clrIdx="3">
    <p:extLst>
      <p:ext uri="{19B8F6BF-5375-455C-9EA6-DF929625EA0E}">
        <p15:presenceInfo xmlns:p15="http://schemas.microsoft.com/office/powerpoint/2012/main" userId="S-1-5-21-875326689-928589111-1252796590-22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38526"/>
    <a:srgbClr val="0000FF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78674" autoAdjust="0"/>
  </p:normalViewPr>
  <p:slideViewPr>
    <p:cSldViewPr snapToGrid="0">
      <p:cViewPr varScale="1">
        <p:scale>
          <a:sx n="90" d="100"/>
          <a:sy n="90" d="100"/>
        </p:scale>
        <p:origin x="142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400" y="1512"/>
      </p:cViewPr>
      <p:guideLst>
        <p:guide orient="horz" pos="2928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2018/4/26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9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In the next several minutes, I’m going</a:t>
            </a:r>
            <a:r>
              <a:rPr lang="en-US" sz="1600" baseline="0" dirty="0"/>
              <a:t> to present to you four areas of regulations (regulations are rules, guidelines, or instructions). These are the four.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5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 assistance includes </a:t>
            </a:r>
            <a:r>
              <a:rPr lang="en-US" baseline="0" dirty="0"/>
              <a:t>translations and interpreters, and the law specifically calls out the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7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Second</a:t>
            </a:r>
            <a:r>
              <a:rPr lang="en-US" sz="1200" b="0" baseline="0" dirty="0"/>
              <a:t> area of</a:t>
            </a:r>
            <a:r>
              <a:rPr lang="en-US" sz="1200" dirty="0"/>
              <a:t> regulations are the Parent Advisory Councils regulations. (Nothing really new)</a:t>
            </a:r>
          </a:p>
          <a:p>
            <a:r>
              <a:rPr lang="en-US" sz="1200" dirty="0"/>
              <a:t>Regulations require EL PACs in districts</a:t>
            </a:r>
            <a:r>
              <a:rPr lang="en-US" sz="1200" baseline="0" dirty="0"/>
              <a:t> and schools that </a:t>
            </a:r>
            <a:r>
              <a:rPr lang="en-US" sz="1200" b="0" baseline="0" dirty="0"/>
              <a:t>have</a:t>
            </a:r>
            <a:r>
              <a:rPr lang="en-US" sz="1200" dirty="0"/>
              <a:t>: 100 ELs or 5% of student body; also underperforming and chronically underperforming schools with ELE programs.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regulations reference the LOOK Act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PAC members would participate in including advising districts in matters pertaining to ELs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First</a:t>
            </a:r>
            <a:r>
              <a:rPr lang="en-US" sz="1200" b="1" baseline="0" dirty="0"/>
              <a:t> </a:t>
            </a:r>
            <a:r>
              <a:rPr lang="en-US" sz="1200" b="0" baseline="0" dirty="0"/>
              <a:t>set of</a:t>
            </a:r>
            <a:r>
              <a:rPr lang="en-US" sz="1200" dirty="0"/>
              <a:t> Regulations mostly</a:t>
            </a:r>
            <a:r>
              <a:rPr lang="en-US" sz="1200" baseline="0" dirty="0"/>
              <a:t> center </a:t>
            </a:r>
            <a:r>
              <a:rPr lang="en-US" sz="1200" dirty="0"/>
              <a:t>around</a:t>
            </a:r>
            <a:r>
              <a:rPr lang="en-US" sz="1200" baseline="0" dirty="0"/>
              <a:t> the review of new ELE programs by the Department. (Nothing really new here)</a:t>
            </a:r>
          </a:p>
          <a:p>
            <a:endParaRPr lang="en-US" sz="1200" b="1" baseline="0" dirty="0"/>
          </a:p>
          <a:p>
            <a:r>
              <a:rPr lang="en-US" sz="1200" b="1" baseline="0" dirty="0"/>
              <a:t>Context:</a:t>
            </a:r>
            <a:r>
              <a:rPr lang="en-US" sz="1200" baseline="0" dirty="0"/>
              <a:t> 1. Prior to the LOOK Act parental waivers were required for students to attend a bilingual program. </a:t>
            </a:r>
          </a:p>
          <a:p>
            <a:r>
              <a:rPr lang="en-US" sz="1200" b="1" baseline="0" dirty="0"/>
              <a:t>Now </a:t>
            </a:r>
            <a:r>
              <a:rPr lang="en-US" sz="1200" b="0" baseline="0" dirty="0"/>
              <a:t>with the</a:t>
            </a:r>
            <a:r>
              <a:rPr lang="en-US" sz="1200" baseline="0" dirty="0"/>
              <a:t> LOOK Act and these new regulations districts will be allowed to run any ELE program without waivers, provided that they follow a specified process which includes a Departmental review of the required information  indicated in the statute and the regulations. </a:t>
            </a:r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2. There are also related provisions on how districts handle </a:t>
            </a:r>
            <a:r>
              <a:rPr lang="en-US" sz="1200" b="1" baseline="0" dirty="0"/>
              <a:t>parental requests to enroll or transfer their child </a:t>
            </a:r>
            <a:r>
              <a:rPr lang="en-US" sz="1200" b="0" baseline="0" dirty="0"/>
              <a:t>to a different ELE program offered by the district.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school district</a:t>
            </a:r>
            <a:r>
              <a:rPr lang="en-US" baseline="0" dirty="0"/>
              <a:t> had 20 days to respond to requests to enroll or transfer to another ELE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8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Third</a:t>
            </a:r>
            <a:r>
              <a:rPr lang="en-US" sz="1400" b="1" baseline="0" dirty="0"/>
              <a:t> </a:t>
            </a:r>
            <a:r>
              <a:rPr lang="en-US" sz="1400" b="0" baseline="0" dirty="0"/>
              <a:t>area of regulations are the</a:t>
            </a:r>
            <a:r>
              <a:rPr lang="en-US" sz="1400" b="1" dirty="0"/>
              <a:t> </a:t>
            </a:r>
            <a:r>
              <a:rPr lang="en-US" sz="1400" b="0" dirty="0"/>
              <a:t>Bilingual Education Endorsement regulations.</a:t>
            </a:r>
            <a:r>
              <a:rPr lang="en-US" sz="1400" b="0" baseline="0" dirty="0"/>
              <a:t> </a:t>
            </a:r>
          </a:p>
          <a:p>
            <a:r>
              <a:rPr lang="en-US" sz="1400" b="0" baseline="0" dirty="0"/>
              <a:t>This endorsement covers all bilingual programs with ELs including TBE and TWI.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Who is required to have the bilingual endorsement? </a:t>
            </a:r>
            <a:r>
              <a:rPr lang="en-US" sz="1400" b="0" dirty="0"/>
              <a:t>The</a:t>
            </a:r>
            <a:r>
              <a:rPr lang="en-US" sz="1400" b="0" baseline="0" dirty="0"/>
              <a:t> only group of teachers in a bilingual program who would be required to hold the Bilingual Education Endorsement are </a:t>
            </a:r>
            <a:r>
              <a:rPr lang="en-US" sz="1400" dirty="0"/>
              <a:t>core content teachers (specifically Math, Soc. St., Science) who teach in a language other than English and have ELs. </a:t>
            </a:r>
          </a:p>
          <a:p>
            <a:endParaRPr lang="en-US" sz="1400" dirty="0"/>
          </a:p>
          <a:p>
            <a:r>
              <a:rPr lang="en-US" sz="1400" baseline="0" dirty="0"/>
              <a:t>Also, the regulations e</a:t>
            </a:r>
            <a:r>
              <a:rPr lang="en-US" sz="1400" dirty="0"/>
              <a:t>stablishes</a:t>
            </a:r>
            <a:r>
              <a:rPr lang="en-US" sz="1400" baseline="0" dirty="0"/>
              <a:t> the </a:t>
            </a:r>
            <a:r>
              <a:rPr lang="en-US" sz="1400" b="1" baseline="0" dirty="0"/>
              <a:t>requirement</a:t>
            </a:r>
            <a:r>
              <a:rPr lang="en-US" sz="1400" baseline="0" dirty="0"/>
              <a:t>s for the endorsement and allows for provisions such as the </a:t>
            </a:r>
            <a:r>
              <a:rPr lang="en-US" sz="1400" b="1" baseline="0" dirty="0"/>
              <a:t>waiver</a:t>
            </a:r>
            <a:r>
              <a:rPr lang="en-US" sz="1400" baseline="0" dirty="0"/>
              <a:t> </a:t>
            </a:r>
            <a:r>
              <a:rPr lang="en-US" sz="1400" dirty="0"/>
              <a:t>in cases where districts have been unable to find a candidate with the Bilingual Endorsement.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3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Fourth</a:t>
            </a:r>
            <a:r>
              <a:rPr lang="en-US" b="1" baseline="0" dirty="0"/>
              <a:t> </a:t>
            </a:r>
            <a:r>
              <a:rPr lang="en-US" b="0" baseline="0" dirty="0"/>
              <a:t>area of regulations is the</a:t>
            </a:r>
            <a:r>
              <a:rPr lang="en-US" b="1" dirty="0"/>
              <a:t> </a:t>
            </a:r>
            <a:r>
              <a:rPr lang="en-US" dirty="0"/>
              <a:t>State Seal of Biliteracy regulations</a:t>
            </a:r>
          </a:p>
          <a:p>
            <a:r>
              <a:rPr lang="en-US" dirty="0"/>
              <a:t>As a reminder the State Seal of Biliteracy is </a:t>
            </a:r>
            <a:r>
              <a:rPr lang="en-US" b="1" dirty="0"/>
              <a:t>voluntary</a:t>
            </a:r>
            <a:r>
              <a:rPr lang="en-US" dirty="0"/>
              <a:t> for districts. </a:t>
            </a:r>
          </a:p>
          <a:p>
            <a:pPr marL="228600" indent="-228600"/>
            <a:r>
              <a:rPr lang="en-US" dirty="0"/>
              <a:t>If asked: </a:t>
            </a:r>
          </a:p>
          <a:p>
            <a:pPr marL="228600" indent="-228600"/>
            <a:r>
              <a:rPr lang="en-US" dirty="0"/>
              <a:t>Department to annually publish the list of approved assessments and the acceptable minimum scores or levels.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Districts that award the Seal maintains a record of the list of students and assessment results AND sends the names of students that earned the Seal to the Department.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4/26/2018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4/26/2018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344-73ED-4C0F-B6ED-0851A8BC5D9C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4216987/Proposed-Amendments-to-English-Learner-Education-Regulations-Public-Comment-Survey" TargetMode="External"/><Relationship Id="rId7" Type="http://schemas.openxmlformats.org/officeDocument/2006/relationships/image" Target="../media/image25.png"/><Relationship Id="rId2" Type="http://schemas.openxmlformats.org/officeDocument/2006/relationships/hyperlink" Target="mailto:LOOKAct@doe.mass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://www.doe.mass.edu/contact/orgdetail.aspx?orgcode=CCI_ELA09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ELE PROPOSED REGULATIONS and the LOOK ACT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02" y="3214167"/>
            <a:ext cx="6659592" cy="826214"/>
          </a:xfrm>
        </p:spPr>
        <p:txBody>
          <a:bodyPr/>
          <a:lstStyle/>
          <a:p>
            <a:r>
              <a:rPr lang="en-US" altLang="en-US" sz="2000" dirty="0"/>
              <a:t>  Parent Outreach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Requests for an ELE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4" y="1230403"/>
            <a:ext cx="7789448" cy="5049746"/>
          </a:xfrm>
        </p:spPr>
        <p:txBody>
          <a:bodyPr/>
          <a:lstStyle/>
          <a:p>
            <a:pPr lvl="0"/>
            <a:r>
              <a:rPr lang="en-US" sz="2000" dirty="0"/>
              <a:t>A parent can request to enroll or transfer their student into another ELE program in the district. This is ultimately the Superintendent’s decision.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Parents of 20 or more students may request the implementation of a new ELE district program.  This is ultimately the Superintendent’s decision.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Districts must respond within 90 days after receiving the request and provide: </a:t>
            </a:r>
          </a:p>
          <a:p>
            <a:pPr lvl="2"/>
            <a:r>
              <a:rPr lang="en-US" sz="2000" dirty="0"/>
              <a:t>a plan for implementation of the requested program; or </a:t>
            </a:r>
          </a:p>
          <a:p>
            <a:pPr lvl="2"/>
            <a:r>
              <a:rPr lang="en-US" sz="2000" dirty="0"/>
              <a:t>a denial of the request, in writing, including an explanation of the denial.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3" y="2904826"/>
            <a:ext cx="2331714" cy="1069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47" y="3157154"/>
            <a:ext cx="2100422" cy="963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73" y="3385384"/>
            <a:ext cx="2568353" cy="117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474297"/>
            <a:ext cx="11370972" cy="679905"/>
          </a:xfrm>
        </p:spPr>
        <p:txBody>
          <a:bodyPr/>
          <a:lstStyle/>
          <a:p>
            <a:r>
              <a:rPr lang="en-US" sz="2800" b="1" dirty="0"/>
              <a:t>3- Bilingual Education Endorsement: Proposed Regulations </a:t>
            </a:r>
            <a:br>
              <a:rPr lang="en-US" sz="2800" b="1" dirty="0"/>
            </a:br>
            <a:r>
              <a:rPr lang="en-US" sz="2800" b="1" dirty="0"/>
              <a:t>    </a:t>
            </a:r>
            <a:r>
              <a:rPr lang="en-US" sz="2400" b="1" dirty="0"/>
              <a:t>(</a:t>
            </a:r>
            <a:r>
              <a:rPr lang="en-US" sz="2400" dirty="0"/>
              <a:t>603 CMR 7.14 and 7.15)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406676" cy="5049746"/>
          </a:xfrm>
        </p:spPr>
        <p:txBody>
          <a:bodyPr/>
          <a:lstStyle/>
          <a:p>
            <a:pPr lvl="0"/>
            <a:r>
              <a:rPr lang="en-US" sz="2400" dirty="0"/>
              <a:t>Proposed regulations clarify the requirements to earn a Bilingual Education endorsement.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Proposed regulations specify which educators will need the SEI or Bilingual Education endorsements. 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Proposed regulations allow the Commissioner to issue a one-year waiver of the Bilingual Education Endorsement requirements under certain circumstances.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9" y="2434857"/>
            <a:ext cx="1764127" cy="17650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4- State Seal of Biliteracy: Proposed Regulations</a:t>
            </a:r>
            <a:r>
              <a:rPr lang="en-US" dirty="0"/>
              <a:t> </a:t>
            </a:r>
            <a:r>
              <a:rPr lang="en-US" sz="2400" dirty="0"/>
              <a:t>(603 CMR 31.07)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013271" cy="5049746"/>
          </a:xfrm>
        </p:spPr>
        <p:txBody>
          <a:bodyPr/>
          <a:lstStyle/>
          <a:p>
            <a:r>
              <a:rPr lang="en-US" sz="2000" b="1" dirty="0">
                <a:solidFill>
                  <a:srgbClr val="00040C"/>
                </a:solidFill>
              </a:rPr>
              <a:t>Proposed regulations describe the process and criteria for earning the State Seal of Biliteracy</a:t>
            </a:r>
            <a:r>
              <a:rPr lang="en-US" sz="2000" dirty="0">
                <a:solidFill>
                  <a:srgbClr val="E38526"/>
                </a:solidFill>
              </a:rPr>
              <a:t>. </a:t>
            </a:r>
          </a:p>
          <a:p>
            <a:pPr marL="0" indent="0">
              <a:buNone/>
            </a:pPr>
            <a:endParaRPr lang="en-US" sz="2000" dirty="0">
              <a:solidFill>
                <a:srgbClr val="E38526"/>
              </a:solidFill>
            </a:endParaRPr>
          </a:p>
          <a:p>
            <a:r>
              <a:rPr lang="en-US" sz="2000" b="1" dirty="0"/>
              <a:t>Seal of Biliteracy Proposed Criteria</a:t>
            </a:r>
            <a:endParaRPr lang="en-US" sz="2000" dirty="0"/>
          </a:p>
          <a:p>
            <a:pPr lvl="1"/>
            <a:r>
              <a:rPr lang="en-US" sz="2000" dirty="0"/>
              <a:t>Meets all graduation requirements.</a:t>
            </a:r>
          </a:p>
          <a:p>
            <a:pPr lvl="1"/>
            <a:r>
              <a:rPr lang="en-US" sz="2000" dirty="0"/>
              <a:t>Demonstrates a high level of proficiency in English as measured by MCAS.</a:t>
            </a:r>
          </a:p>
          <a:p>
            <a:pPr lvl="1"/>
            <a:r>
              <a:rPr lang="en-US" sz="2000" dirty="0"/>
              <a:t>Demonstrates a high level of proficiency in a foreign language by attaining a minimum score on a nationally recognized and readily available assessment or an alternative evidence method established by the Department.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75" y="1703130"/>
            <a:ext cx="1396734" cy="155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26" y="3657599"/>
            <a:ext cx="1341163" cy="18733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Comments, please see the information below: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For Comments, please see the information below:</a:t>
            </a:r>
            <a:endParaRPr lang="en-US" sz="2400" dirty="0"/>
          </a:p>
          <a:p>
            <a:pPr lvl="1"/>
            <a:r>
              <a:rPr lang="en-US" sz="2000" dirty="0"/>
              <a:t>Written comments on the proposed amendments may be submitted by mail to: </a:t>
            </a:r>
            <a:r>
              <a:rPr lang="en-US" sz="2000" b="1" dirty="0"/>
              <a:t>Sibel Hughes, OELAAA, Department of Elementary and Secondary Education, 75 Pleasant Street, Malden, MA 02148</a:t>
            </a:r>
            <a:r>
              <a:rPr lang="en-US" sz="2000" dirty="0"/>
              <a:t>; by fax to</a:t>
            </a:r>
            <a:r>
              <a:rPr lang="en-US" sz="2000" b="1" dirty="0"/>
              <a:t>: 781-338-3395</a:t>
            </a:r>
            <a:r>
              <a:rPr lang="en-US" sz="2000" dirty="0"/>
              <a:t>; or by email to: </a:t>
            </a:r>
            <a:r>
              <a:rPr lang="en-US" sz="2000" b="1" dirty="0">
                <a:hlinkClick r:id="rId2"/>
              </a:rPr>
              <a:t>LOOKAct@doe.mass.edu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000" dirty="0"/>
              <a:t>The following link may also be used to submit public comment on the proposed revisions: Proposed Amendments to English Learner Education Regulations: </a:t>
            </a:r>
            <a:r>
              <a:rPr lang="en-US" sz="2000" u="sng" dirty="0">
                <a:hlinkClick r:id="rId3"/>
              </a:rPr>
              <a:t>Public Comment Survey</a:t>
            </a:r>
            <a:r>
              <a:rPr lang="en-US" sz="2000" dirty="0"/>
              <a:t>. The deadline for submission of public comment is </a:t>
            </a:r>
            <a:r>
              <a:rPr lang="en-US" sz="2000" b="1" dirty="0"/>
              <a:t>Friday, May 18, 2018</a:t>
            </a:r>
            <a:r>
              <a:rPr lang="en-US" sz="2000" dirty="0"/>
              <a:t>. The Board is expected to vote on the proposed amendments to the regulations at its regular monthly meeting scheduled for </a:t>
            </a:r>
            <a:r>
              <a:rPr lang="en-US" sz="2000" b="1" dirty="0"/>
              <a:t>June 26, 2018.</a:t>
            </a:r>
            <a:br>
              <a:rPr lang="en-US" b="1" dirty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04">
            <a:off x="8835169" y="5251704"/>
            <a:ext cx="945520" cy="612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13" y="4865749"/>
            <a:ext cx="1387961" cy="1384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59" y="5035322"/>
            <a:ext cx="561819" cy="1075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309">
            <a:off x="4465460" y="4905526"/>
            <a:ext cx="498012" cy="14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781.338.3538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06772" y="3942423"/>
            <a:ext cx="46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+mj-lt"/>
                <a:hlinkClick r:id="rId5"/>
              </a:rPr>
              <a:t>el@doe.mass.edu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+mj-lt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of English Language Acquisition and Academic Achievement 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</a:t>
            </a:r>
            <a:r>
              <a:rPr lang="en-US" dirty="0"/>
              <a:t>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702428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anguage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pportunities for 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ur </a:t>
            </a:r>
            <a:r>
              <a:rPr lang="en-US" b="1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ids </a:t>
            </a:r>
            <a:r>
              <a:rPr lang="en-US" b="1" dirty="0">
                <a:solidFill>
                  <a:srgbClr val="0000FF"/>
                </a:solidFill>
              </a:rPr>
              <a:t>Act</a:t>
            </a:r>
            <a:r>
              <a:rPr lang="en-US" dirty="0">
                <a:solidFill>
                  <a:schemeClr val="tx1"/>
                </a:solidFill>
              </a:rPr>
              <a:t> is designed to improve the education of English learners (ELs) and other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5" name="Picture Placeholder 1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4226785-816A-4C42-9F4E-76E024A4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 b="7518"/>
          <a:stretch>
            <a:fillRect/>
          </a:stretch>
        </p:blipFill>
        <p:spPr>
          <a:xfrm>
            <a:off x="7539134" y="1413106"/>
            <a:ext cx="4009401" cy="4486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8C3DC-67C4-4385-A486-5DB156288AE0}"/>
              </a:ext>
            </a:extLst>
          </p:cNvPr>
          <p:cNvSpPr txBox="1"/>
          <p:nvPr/>
        </p:nvSpPr>
        <p:spPr>
          <a:xfrm>
            <a:off x="6850715" y="5973865"/>
            <a:ext cx="4976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November 22, 2017: Governor Baker signs the Language Opportunity for Our Kids (LOOK) Act.</a:t>
            </a:r>
          </a:p>
        </p:txBody>
      </p:sp>
    </p:spTree>
    <p:extLst>
      <p:ext uri="{BB962C8B-B14F-4D97-AF65-F5344CB8AC3E}">
        <p14:creationId xmlns:p14="http://schemas.microsoft.com/office/powerpoint/2010/main" val="111933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Acts, Laws, and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216369" cy="5049746"/>
          </a:xfrm>
        </p:spPr>
        <p:txBody>
          <a:bodyPr/>
          <a:lstStyle/>
          <a:p>
            <a:r>
              <a:rPr lang="en-US" sz="2400" b="1" dirty="0">
                <a:solidFill>
                  <a:srgbClr val="E38526"/>
                </a:solidFill>
              </a:rPr>
              <a:t>ACTS</a:t>
            </a:r>
            <a:r>
              <a:rPr lang="en-US" sz="2400" dirty="0"/>
              <a:t> are laws or changes to laws made by a group of lawmakers (legislators).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E38526"/>
                </a:solidFill>
              </a:rPr>
              <a:t>LAWS</a:t>
            </a:r>
            <a:r>
              <a:rPr lang="en-US" sz="2400" dirty="0"/>
              <a:t> are rules made by the government of a town, state, country.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E38526"/>
                </a:solidFill>
              </a:rPr>
              <a:t>REGULATIONS</a:t>
            </a:r>
            <a:r>
              <a:rPr lang="en-US" sz="2400" dirty="0"/>
              <a:t> are official rules to help carry out laws.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01" y="1818168"/>
            <a:ext cx="2216486" cy="191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97" y="2674718"/>
            <a:ext cx="1496103" cy="21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LOOK Act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Learner Parent Advisory Councils (603 CMR 14.09)</a:t>
            </a:r>
          </a:p>
          <a:p>
            <a:endParaRPr lang="en-US" dirty="0"/>
          </a:p>
          <a:p>
            <a:r>
              <a:rPr lang="en-US" dirty="0"/>
              <a:t>English Learner Programs (603 CMR 14.04)</a:t>
            </a:r>
          </a:p>
          <a:p>
            <a:endParaRPr lang="en-US" dirty="0"/>
          </a:p>
          <a:p>
            <a:r>
              <a:rPr lang="en-US" dirty="0"/>
              <a:t>Bilingual Education Endorsement (603 CMR 7.14 and 7.15)</a:t>
            </a:r>
          </a:p>
          <a:p>
            <a:endParaRPr lang="en-US" dirty="0"/>
          </a:p>
          <a:p>
            <a:r>
              <a:rPr lang="en-US" dirty="0"/>
              <a:t>State Seal of Biliteracy (603 CMR 31.07)</a:t>
            </a:r>
          </a:p>
        </p:txBody>
      </p:sp>
    </p:spTree>
    <p:extLst>
      <p:ext uri="{BB962C8B-B14F-4D97-AF65-F5344CB8AC3E}">
        <p14:creationId xmlns:p14="http://schemas.microsoft.com/office/powerpoint/2010/main" val="122174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English Learner Parent Advisory Councils (ELPAC) </a:t>
            </a:r>
            <a:r>
              <a:rPr lang="en-US" sz="2000" b="1" dirty="0"/>
              <a:t>(</a:t>
            </a:r>
            <a:r>
              <a:rPr lang="en-US" sz="2000" dirty="0"/>
              <a:t>603 CMR 14.09)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886220" cy="5049746"/>
          </a:xfrm>
        </p:spPr>
        <p:txBody>
          <a:bodyPr/>
          <a:lstStyle/>
          <a:p>
            <a:r>
              <a:rPr lang="en-US" sz="2000" dirty="0"/>
              <a:t>Districts that require an EL Parent Advisory Council are those with 100 or more English learners or where English learners comprise 5% of the student body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Schools that require an EL Parent Advisory Council are those that have ELE programs and are underperforming or chronically underperforming.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The council shall receive assistance from the ELE Director or other appropriate school personnel as designated by the Superintendent.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3" y="1382232"/>
            <a:ext cx="1303806" cy="59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3" y="1681292"/>
            <a:ext cx="1303806" cy="598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26" y="1795634"/>
            <a:ext cx="1303806" cy="598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61" y="1382231"/>
            <a:ext cx="1303806" cy="598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79" y="1795634"/>
            <a:ext cx="1303806" cy="598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2" y="1909976"/>
            <a:ext cx="1303806" cy="59812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03488" y="3030279"/>
            <a:ext cx="1212111" cy="10845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834294" y="3042258"/>
            <a:ext cx="150498" cy="5950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84792" y="2768210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84" y="4603897"/>
            <a:ext cx="1356983" cy="14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ELPAC Duties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534266" cy="5049746"/>
          </a:xfrm>
        </p:spPr>
        <p:txBody>
          <a:bodyPr/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dirty="0"/>
              <a:t>Create by-laws (rules) regarding officers and operational procedures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dirty="0"/>
              <a:t>Advise the school district, school committee, and board of trustees on matters related to English learners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dirty="0"/>
              <a:t>Meet regularly with school or district leaders to participate in the planning and development of programs to improve educational opportunities for English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99" y="1179844"/>
            <a:ext cx="924257" cy="103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666496"/>
            <a:ext cx="1217223" cy="996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28" y="4225240"/>
            <a:ext cx="2020185" cy="17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2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ELPAC Duties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6800620" cy="5049746"/>
          </a:xfrm>
        </p:spPr>
        <p:txBody>
          <a:bodyPr/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Advise the district on any new ELE programs before they are submitted for approval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Participate in the review of district and school improvement plans as they relate to English learners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Meet at least annually with the school committee or school council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11" y="3383136"/>
            <a:ext cx="1619659" cy="217769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9802471" y="4731365"/>
            <a:ext cx="179729" cy="191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31" y="1156571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 English Learner Programs  </a:t>
            </a:r>
            <a:r>
              <a:rPr lang="en-US" dirty="0"/>
              <a:t>(603 CMR 14.04)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6417848" cy="5049746"/>
          </a:xfrm>
        </p:spPr>
        <p:txBody>
          <a:bodyPr/>
          <a:lstStyle/>
          <a:p>
            <a:pPr lvl="0"/>
            <a:r>
              <a:rPr lang="en-US" sz="2400" dirty="0"/>
              <a:t>Proposed regulations establish the process that districts and the Department would use when a district applies to offer a new Sheltered English Immersion (SEI) program OR an alternative English learner education program.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Proposed regulations also specify the process a district would follow when a parent/guardian requests to enroll or transfer an English learner into an English learner education program offered by the district.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75720" y="3029547"/>
            <a:ext cx="1422105" cy="12660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447788" y="3024537"/>
            <a:ext cx="1374702" cy="127109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72454" y="3024537"/>
            <a:ext cx="1528872" cy="127109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71930" y="3131595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8350987" y="3131595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921503" y="3024537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477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 for New ELE Programs Requirements: LOOK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459838" cy="5049746"/>
          </a:xfrm>
        </p:spPr>
        <p:txBody>
          <a:bodyPr/>
          <a:lstStyle/>
          <a:p>
            <a:pPr lvl="0"/>
            <a:r>
              <a:rPr lang="en-US" sz="1800" dirty="0"/>
              <a:t>Districts that wish to operate a new SEI or alternative ELE program must submit information required to the Department. </a:t>
            </a:r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1800" dirty="0"/>
              <a:t>The Department has 90 days to review the information submitted and notify the district in writing whether the program fails to meet federal and state law requirements. </a:t>
            </a:r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1800" dirty="0"/>
              <a:t>There are two possible outcomes based on the Department’s review: </a:t>
            </a:r>
          </a:p>
          <a:p>
            <a:pPr lvl="1"/>
            <a:r>
              <a:rPr lang="en-US" sz="1800" dirty="0"/>
              <a:t>The district can begin the proposed program.  </a:t>
            </a:r>
          </a:p>
          <a:p>
            <a:pPr lvl="1"/>
            <a:r>
              <a:rPr lang="en-US" sz="1800" dirty="0"/>
              <a:t>If required, the district will have 30 days to submit a revised proposal incorporating the feedback to bring the program into compliance.</a:t>
            </a:r>
          </a:p>
          <a:p>
            <a:pPr lvl="1"/>
            <a:endParaRPr lang="en-US" sz="800" dirty="0"/>
          </a:p>
          <a:p>
            <a:pPr lvl="0"/>
            <a:r>
              <a:rPr lang="en-US" sz="1800" dirty="0"/>
              <a:t>The Department will then review the revised proposal and determine whether the district can start implementing the program.</a:t>
            </a:r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91" y="2105247"/>
            <a:ext cx="2589171" cy="25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4912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5797</TotalTime>
  <Words>1380</Words>
  <Application>Microsoft Office PowerPoint</Application>
  <PresentationFormat>Widescreen</PresentationFormat>
  <Paragraphs>130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Black</vt:lpstr>
      <vt:lpstr>Segoe UI Semibold</vt:lpstr>
      <vt:lpstr>Wingdings</vt:lpstr>
      <vt:lpstr>ESE PowerPoint Template 2017</vt:lpstr>
      <vt:lpstr>Custom Design</vt:lpstr>
      <vt:lpstr>ELE PROPOSED REGULATIONS and the LOOK ACT</vt:lpstr>
      <vt:lpstr>What is the LOOK Act?</vt:lpstr>
      <vt:lpstr>What are Acts, Laws, and Regulations?</vt:lpstr>
      <vt:lpstr>Proposed LOOK Act Regulations</vt:lpstr>
      <vt:lpstr>1- English Learner Parent Advisory Councils (ELPAC) (603 CMR 14.09)</vt:lpstr>
      <vt:lpstr>Examples of ELPAC Duties </vt:lpstr>
      <vt:lpstr>Examples of ELPAC Duties </vt:lpstr>
      <vt:lpstr>2- English Learner Programs  (603 CMR 14.04)</vt:lpstr>
      <vt:lpstr>Review Process for New ELE Programs Requirements: LOOK Act</vt:lpstr>
      <vt:lpstr>Parental Requests for an ELE Program</vt:lpstr>
      <vt:lpstr>3- Bilingual Education Endorsement: Proposed Regulations      (603 CMR 7.14 and 7.15) </vt:lpstr>
      <vt:lpstr> 4- State Seal of Biliteracy: Proposed Regulations (603 CMR 31.07) </vt:lpstr>
      <vt:lpstr>For Comments, please see the information below: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REGULATIONS</dc:title>
  <dc:creator>hsx</dc:creator>
  <cp:lastModifiedBy>Valade, David</cp:lastModifiedBy>
  <cp:revision>325</cp:revision>
  <cp:lastPrinted>2018-04-18T18:11:54Z</cp:lastPrinted>
  <dcterms:created xsi:type="dcterms:W3CDTF">2018-02-28T20:06:29Z</dcterms:created>
  <dcterms:modified xsi:type="dcterms:W3CDTF">2018-04-26T19:37:46Z</dcterms:modified>
</cp:coreProperties>
</file>